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9" r:id="rId3"/>
    <p:sldMasterId id="2147483705" r:id="rId4"/>
    <p:sldMasterId id="2147483719" r:id="rId5"/>
  </p:sldMasterIdLst>
  <p:notesMasterIdLst>
    <p:notesMasterId r:id="rId30"/>
  </p:notesMasterIdLst>
  <p:sldIdLst>
    <p:sldId id="317" r:id="rId6"/>
    <p:sldId id="308" r:id="rId7"/>
    <p:sldId id="309" r:id="rId8"/>
    <p:sldId id="310" r:id="rId9"/>
    <p:sldId id="311" r:id="rId10"/>
    <p:sldId id="312" r:id="rId11"/>
    <p:sldId id="313" r:id="rId12"/>
    <p:sldId id="315" r:id="rId13"/>
    <p:sldId id="314" r:id="rId14"/>
    <p:sldId id="287" r:id="rId15"/>
    <p:sldId id="276" r:id="rId16"/>
    <p:sldId id="298" r:id="rId17"/>
    <p:sldId id="299" r:id="rId18"/>
    <p:sldId id="300" r:id="rId19"/>
    <p:sldId id="297" r:id="rId20"/>
    <p:sldId id="304" r:id="rId21"/>
    <p:sldId id="302" r:id="rId22"/>
    <p:sldId id="301" r:id="rId23"/>
    <p:sldId id="303" r:id="rId24"/>
    <p:sldId id="295" r:id="rId25"/>
    <p:sldId id="296" r:id="rId26"/>
    <p:sldId id="307" r:id="rId27"/>
    <p:sldId id="306" r:id="rId28"/>
    <p:sldId id="316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847361"/>
    <a:srgbClr val="FF75A3"/>
    <a:srgbClr val="0000FF"/>
    <a:srgbClr val="CFD5EA"/>
    <a:srgbClr val="9999FF"/>
    <a:srgbClr val="EEC100"/>
    <a:srgbClr val="FF9900"/>
    <a:srgbClr val="71AF47"/>
    <a:srgbClr val="34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1282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819E4-5F2E-41A5-BA21-2486A0561DA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04192E5-E7E9-438F-87AD-1008B3F3E014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EBM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中心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01587B-0F8A-48D9-B825-11C75C26AA9F}" type="parTrans" cxnId="{E584F6D9-CA3B-4B9C-A43D-5FA378F3168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07A4F3-0826-4F3F-A4E2-F0CBB44EA0D3}" type="sibTrans" cxnId="{E584F6D9-CA3B-4B9C-A43D-5FA378F3168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E5F400-294B-4839-BE23-508BAE0A5F7B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醫院政策、活動推廣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2EF100-309B-4569-9639-9339598A888B}" type="parTrans" cxnId="{48F2EBD3-E9FB-4F4C-AE6B-2824244B842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EDBEF4-331E-4422-AEEE-F969999BAAED}" type="sibTrans" cxnId="{48F2EBD3-E9FB-4F4C-AE6B-2824244B842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BBAB0C-2DCD-411B-8750-9A0FE5D156CC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初進階     教師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B3E41B-D006-4783-8D87-8937B79D0FEC}" type="parTrans" cxnId="{8B3A914C-D021-4952-98FF-43BB61E2BFD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E3C044-CE22-487F-9FD3-17FA849D9545}" type="sibTrans" cxnId="{8B3A914C-D021-4952-98FF-43BB61E2BFD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AB3AC8-4A16-42BC-B911-1E0F462DAB9C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教學活動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C86B5DA-591D-4F3D-BD75-9BA1E2150EC4}" type="parTrans" cxnId="{0A146A43-6086-4DDA-8B85-E4616F2702A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290C1C-025F-42C1-8C5C-4B1212A21708}" type="sibTrans" cxnId="{0A146A43-6086-4DDA-8B85-E4616F2702A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41AF9A-07AD-484C-951C-94D7AAEF68F7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單位應用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BD0A7E-930E-4572-84DE-3532366CB42A}" type="parTrans" cxnId="{F72A75B0-5C21-4B70-8912-B7FD3DA325B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EC1567-7155-44D6-984B-4FCD3375BC9E}" type="sibTrans" cxnId="{F72A75B0-5C21-4B70-8912-B7FD3DA325B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7D6995-B51E-40CE-8B5A-6EC8B3019475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臨床實證應用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B4A5C1-D61D-4ADB-9382-E899B504619F}" type="parTrans" cxnId="{2D16044F-340D-4059-940E-9AC8F0B2726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17BED6-C5E3-4945-AEFB-1D22B747BFA1}" type="sibTrans" cxnId="{2D16044F-340D-4059-940E-9AC8F0B2726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E273E2-A87B-4611-9090-C63710126470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實證研究成果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798E0B-7FAB-4479-97AD-3C0566C59B33}" type="parTrans" cxnId="{1CA57D8F-04D8-4983-845A-DE7DBCA8584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6950F1-250E-48CF-9C49-1FBBED3B8C36}" type="sibTrans" cxnId="{1CA57D8F-04D8-4983-845A-DE7DBCA8584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20189C-38E9-4AF7-A11F-9580B8F13D2F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師資庫培育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96CED4-B1DF-4847-8AFD-D665A718ABCB}" type="parTrans" cxnId="{1BCBF690-6960-4EDF-9BF5-5F6A71F0EB8D}">
      <dgm:prSet/>
      <dgm:spPr/>
      <dgm:t>
        <a:bodyPr/>
        <a:lstStyle/>
        <a:p>
          <a:endParaRPr lang="zh-TW" altLang="en-US"/>
        </a:p>
      </dgm:t>
    </dgm:pt>
    <dgm:pt modelId="{683F353D-4839-429B-9682-DCC985CCCFDF}" type="sibTrans" cxnId="{1BCBF690-6960-4EDF-9BF5-5F6A71F0EB8D}">
      <dgm:prSet/>
      <dgm:spPr/>
      <dgm:t>
        <a:bodyPr/>
        <a:lstStyle/>
        <a:p>
          <a:endParaRPr lang="zh-TW" altLang="en-US"/>
        </a:p>
      </dgm:t>
    </dgm:pt>
    <dgm:pt modelId="{607F2B7D-2F1A-43B0-8A45-880890525FF5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院內、單位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2A415A-5C91-422B-8F35-F801CE7F143C}" type="parTrans" cxnId="{690112A0-CC6E-4F82-82E6-AF232193D5B6}">
      <dgm:prSet/>
      <dgm:spPr/>
      <dgm:t>
        <a:bodyPr/>
        <a:lstStyle/>
        <a:p>
          <a:endParaRPr lang="zh-TW" altLang="en-US"/>
        </a:p>
      </dgm:t>
    </dgm:pt>
    <dgm:pt modelId="{AF38A8D4-9B76-45B8-B674-2CED882C0E5F}" type="sibTrans" cxnId="{690112A0-CC6E-4F82-82E6-AF232193D5B6}">
      <dgm:prSet/>
      <dgm:spPr/>
      <dgm:t>
        <a:bodyPr/>
        <a:lstStyle/>
        <a:p>
          <a:endParaRPr lang="zh-TW" altLang="en-US"/>
        </a:p>
      </dgm:t>
    </dgm:pt>
    <dgm:pt modelId="{A7A92CD0-2050-4D56-81C9-54BF55C8F049}" type="pres">
      <dgm:prSet presAssocID="{83E819E4-5F2E-41A5-BA21-2486A0561DA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31BB02D-8FBD-4569-8965-60AF1ECCC5E0}" type="pres">
      <dgm:prSet presAssocID="{104192E5-E7E9-438F-87AD-1008B3F3E014}" presName="composite" presStyleCnt="0"/>
      <dgm:spPr/>
    </dgm:pt>
    <dgm:pt modelId="{4E281694-851B-4263-9A2C-621307B25066}" type="pres">
      <dgm:prSet presAssocID="{104192E5-E7E9-438F-87AD-1008B3F3E014}" presName="bentUpArrow1" presStyleLbl="alignImgPlace1" presStyleIdx="0" presStyleCnt="2"/>
      <dgm:spPr/>
    </dgm:pt>
    <dgm:pt modelId="{1322319F-DF66-4A76-8F99-59E506787999}" type="pres">
      <dgm:prSet presAssocID="{104192E5-E7E9-438F-87AD-1008B3F3E01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6672FB-5EFE-4E5A-9DEE-3FEC16FB8813}" type="pres">
      <dgm:prSet presAssocID="{104192E5-E7E9-438F-87AD-1008B3F3E014}" presName="ChildText" presStyleLbl="revTx" presStyleIdx="0" presStyleCnt="3" custScaleX="211954" custLinFactNeighborX="56085" custLinFactNeighborY="-3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E3C0A8-13E0-4468-B129-9A433CE7D185}" type="pres">
      <dgm:prSet presAssocID="{F107A4F3-0826-4F3F-A4E2-F0CBB44EA0D3}" presName="sibTrans" presStyleCnt="0"/>
      <dgm:spPr/>
    </dgm:pt>
    <dgm:pt modelId="{33447BF6-08A5-403A-91D3-D58033263892}" type="pres">
      <dgm:prSet presAssocID="{8FBBAB0C-2DCD-411B-8750-9A0FE5D156CC}" presName="composite" presStyleCnt="0"/>
      <dgm:spPr/>
    </dgm:pt>
    <dgm:pt modelId="{F6EAE535-3279-4FFB-9124-809CAC5B3C79}" type="pres">
      <dgm:prSet presAssocID="{8FBBAB0C-2DCD-411B-8750-9A0FE5D156CC}" presName="bentUpArrow1" presStyleLbl="alignImgPlace1" presStyleIdx="1" presStyleCnt="2"/>
      <dgm:spPr/>
    </dgm:pt>
    <dgm:pt modelId="{D0AD7775-7B6C-466D-96FE-FDD2C4758FAD}" type="pres">
      <dgm:prSet presAssocID="{8FBBAB0C-2DCD-411B-8750-9A0FE5D156CC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F3C629-5876-454E-B7B0-6E8E2B573CA3}" type="pres">
      <dgm:prSet presAssocID="{8FBBAB0C-2DCD-411B-8750-9A0FE5D156CC}" presName="ChildText" presStyleLbl="revTx" presStyleIdx="1" presStyleCnt="3" custScaleX="156551" custLinFactNeighborX="284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BF1533-A7F9-4F26-BCF0-5DC2F51AF78E}" type="pres">
      <dgm:prSet presAssocID="{38E3C044-CE22-487F-9FD3-17FA849D9545}" presName="sibTrans" presStyleCnt="0"/>
      <dgm:spPr/>
    </dgm:pt>
    <dgm:pt modelId="{D6BEAC2C-469A-446B-AE95-A435BDC67C2A}" type="pres">
      <dgm:prSet presAssocID="{7C41AF9A-07AD-484C-951C-94D7AAEF68F7}" presName="composite" presStyleCnt="0"/>
      <dgm:spPr/>
    </dgm:pt>
    <dgm:pt modelId="{464E7E41-C36F-436B-8A44-AB75818BA691}" type="pres">
      <dgm:prSet presAssocID="{7C41AF9A-07AD-484C-951C-94D7AAEF68F7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3069E5-6632-4290-BB81-D2A6DB07BA04}" type="pres">
      <dgm:prSet presAssocID="{7C41AF9A-07AD-484C-951C-94D7AAEF68F7}" presName="FinalChildText" presStyleLbl="revTx" presStyleIdx="2" presStyleCnt="3" custScaleX="151740" custLinFactNeighborX="25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8F2EBD3-E9FB-4F4C-AE6B-2824244B8428}" srcId="{104192E5-E7E9-438F-87AD-1008B3F3E014}" destId="{49E5F400-294B-4839-BE23-508BAE0A5F7B}" srcOrd="0" destOrd="0" parTransId="{702EF100-309B-4569-9639-9339598A888B}" sibTransId="{B0EDBEF4-331E-4422-AEEE-F969999BAAED}"/>
    <dgm:cxn modelId="{55CF360E-91A4-4F86-A48D-E69C83C4E051}" type="presOf" srcId="{8FBBAB0C-2DCD-411B-8750-9A0FE5D156CC}" destId="{D0AD7775-7B6C-466D-96FE-FDD2C4758FAD}" srcOrd="0" destOrd="0" presId="urn:microsoft.com/office/officeart/2005/8/layout/StepDownProcess"/>
    <dgm:cxn modelId="{E584F6D9-CA3B-4B9C-A43D-5FA378F3168C}" srcId="{83E819E4-5F2E-41A5-BA21-2486A0561DAF}" destId="{104192E5-E7E9-438F-87AD-1008B3F3E014}" srcOrd="0" destOrd="0" parTransId="{1101587B-0F8A-48D9-B825-11C75C26AA9F}" sibTransId="{F107A4F3-0826-4F3F-A4E2-F0CBB44EA0D3}"/>
    <dgm:cxn modelId="{2D16044F-340D-4059-940E-9AC8F0B27261}" srcId="{7C41AF9A-07AD-484C-951C-94D7AAEF68F7}" destId="{F27D6995-B51E-40CE-8B5A-6EC8B3019475}" srcOrd="0" destOrd="0" parTransId="{07B4A5C1-D61D-4ADB-9382-E899B504619F}" sibTransId="{5117BED6-C5E3-4945-AEFB-1D22B747BFA1}"/>
    <dgm:cxn modelId="{D1C3C460-4E09-4F93-8EA4-ACD9C0EE6227}" type="presOf" srcId="{607F2B7D-2F1A-43B0-8A45-880890525FF5}" destId="{4BF3C629-5876-454E-B7B0-6E8E2B573CA3}" srcOrd="0" destOrd="1" presId="urn:microsoft.com/office/officeart/2005/8/layout/StepDownProcess"/>
    <dgm:cxn modelId="{690112A0-CC6E-4F82-82E6-AF232193D5B6}" srcId="{8FBBAB0C-2DCD-411B-8750-9A0FE5D156CC}" destId="{607F2B7D-2F1A-43B0-8A45-880890525FF5}" srcOrd="1" destOrd="0" parTransId="{BF2A415A-5C91-422B-8F35-F801CE7F143C}" sibTransId="{AF38A8D4-9B76-45B8-B674-2CED882C0E5F}"/>
    <dgm:cxn modelId="{52BE9C63-FC4B-4D80-957B-302798AA0F2B}" type="presOf" srcId="{3DAB3AC8-4A16-42BC-B911-1E0F462DAB9C}" destId="{4BF3C629-5876-454E-B7B0-6E8E2B573CA3}" srcOrd="0" destOrd="0" presId="urn:microsoft.com/office/officeart/2005/8/layout/StepDownProcess"/>
    <dgm:cxn modelId="{F4766877-2894-4754-9532-CDEDBF679361}" type="presOf" srcId="{A820189C-38E9-4AF7-A11F-9580B8F13D2F}" destId="{FD6672FB-5EFE-4E5A-9DEE-3FEC16FB8813}" srcOrd="0" destOrd="1" presId="urn:microsoft.com/office/officeart/2005/8/layout/StepDownProcess"/>
    <dgm:cxn modelId="{056F56DC-8093-43BA-8FED-C3FC13DB7AB4}" type="presOf" srcId="{18E273E2-A87B-4611-9090-C63710126470}" destId="{333069E5-6632-4290-BB81-D2A6DB07BA04}" srcOrd="0" destOrd="1" presId="urn:microsoft.com/office/officeart/2005/8/layout/StepDownProcess"/>
    <dgm:cxn modelId="{8B3A914C-D021-4952-98FF-43BB61E2BFD8}" srcId="{83E819E4-5F2E-41A5-BA21-2486A0561DAF}" destId="{8FBBAB0C-2DCD-411B-8750-9A0FE5D156CC}" srcOrd="1" destOrd="0" parTransId="{56B3E41B-D006-4783-8D87-8937B79D0FEC}" sibTransId="{38E3C044-CE22-487F-9FD3-17FA849D9545}"/>
    <dgm:cxn modelId="{F72A75B0-5C21-4B70-8912-B7FD3DA325BD}" srcId="{83E819E4-5F2E-41A5-BA21-2486A0561DAF}" destId="{7C41AF9A-07AD-484C-951C-94D7AAEF68F7}" srcOrd="2" destOrd="0" parTransId="{11BD0A7E-930E-4572-84DE-3532366CB42A}" sibTransId="{11EC1567-7155-44D6-984B-4FCD3375BC9E}"/>
    <dgm:cxn modelId="{0A146A43-6086-4DDA-8B85-E4616F2702A2}" srcId="{8FBBAB0C-2DCD-411B-8750-9A0FE5D156CC}" destId="{3DAB3AC8-4A16-42BC-B911-1E0F462DAB9C}" srcOrd="0" destOrd="0" parTransId="{CC86B5DA-591D-4F3D-BD75-9BA1E2150EC4}" sibTransId="{63290C1C-025F-42C1-8C5C-4B1212A21708}"/>
    <dgm:cxn modelId="{1CA57D8F-04D8-4983-845A-DE7DBCA85842}" srcId="{7C41AF9A-07AD-484C-951C-94D7AAEF68F7}" destId="{18E273E2-A87B-4611-9090-C63710126470}" srcOrd="1" destOrd="0" parTransId="{3F798E0B-7FAB-4479-97AD-3C0566C59B33}" sibTransId="{876950F1-250E-48CF-9C49-1FBBED3B8C36}"/>
    <dgm:cxn modelId="{AC12221C-4F59-40A9-B48B-92AEFCEDAFD1}" type="presOf" srcId="{F27D6995-B51E-40CE-8B5A-6EC8B3019475}" destId="{333069E5-6632-4290-BB81-D2A6DB07BA04}" srcOrd="0" destOrd="0" presId="urn:microsoft.com/office/officeart/2005/8/layout/StepDownProcess"/>
    <dgm:cxn modelId="{1BCBF690-6960-4EDF-9BF5-5F6A71F0EB8D}" srcId="{104192E5-E7E9-438F-87AD-1008B3F3E014}" destId="{A820189C-38E9-4AF7-A11F-9580B8F13D2F}" srcOrd="1" destOrd="0" parTransId="{5D96CED4-B1DF-4847-8AFD-D665A718ABCB}" sibTransId="{683F353D-4839-429B-9682-DCC985CCCFDF}"/>
    <dgm:cxn modelId="{EA399A34-C78E-4DAF-8DE0-4209735990FC}" type="presOf" srcId="{49E5F400-294B-4839-BE23-508BAE0A5F7B}" destId="{FD6672FB-5EFE-4E5A-9DEE-3FEC16FB8813}" srcOrd="0" destOrd="0" presId="urn:microsoft.com/office/officeart/2005/8/layout/StepDownProcess"/>
    <dgm:cxn modelId="{D508FCEA-F453-4891-ACB0-2E8A5B4553F5}" type="presOf" srcId="{104192E5-E7E9-438F-87AD-1008B3F3E014}" destId="{1322319F-DF66-4A76-8F99-59E506787999}" srcOrd="0" destOrd="0" presId="urn:microsoft.com/office/officeart/2005/8/layout/StepDownProcess"/>
    <dgm:cxn modelId="{E6F11662-DB76-47FE-A2E2-56338E1925DB}" type="presOf" srcId="{7C41AF9A-07AD-484C-951C-94D7AAEF68F7}" destId="{464E7E41-C36F-436B-8A44-AB75818BA691}" srcOrd="0" destOrd="0" presId="urn:microsoft.com/office/officeart/2005/8/layout/StepDownProcess"/>
    <dgm:cxn modelId="{1E069550-F332-4EB3-9FC9-0AC21EA1BB30}" type="presOf" srcId="{83E819E4-5F2E-41A5-BA21-2486A0561DAF}" destId="{A7A92CD0-2050-4D56-81C9-54BF55C8F049}" srcOrd="0" destOrd="0" presId="urn:microsoft.com/office/officeart/2005/8/layout/StepDownProcess"/>
    <dgm:cxn modelId="{093B034D-0E06-4D52-84CA-D6295013A1FB}" type="presParOf" srcId="{A7A92CD0-2050-4D56-81C9-54BF55C8F049}" destId="{031BB02D-8FBD-4569-8965-60AF1ECCC5E0}" srcOrd="0" destOrd="0" presId="urn:microsoft.com/office/officeart/2005/8/layout/StepDownProcess"/>
    <dgm:cxn modelId="{892D5BC3-6644-4D83-9AB6-E7C4D2317939}" type="presParOf" srcId="{031BB02D-8FBD-4569-8965-60AF1ECCC5E0}" destId="{4E281694-851B-4263-9A2C-621307B25066}" srcOrd="0" destOrd="0" presId="urn:microsoft.com/office/officeart/2005/8/layout/StepDownProcess"/>
    <dgm:cxn modelId="{F32F48C9-EAEC-4DC7-B7A1-5F9334663D84}" type="presParOf" srcId="{031BB02D-8FBD-4569-8965-60AF1ECCC5E0}" destId="{1322319F-DF66-4A76-8F99-59E506787999}" srcOrd="1" destOrd="0" presId="urn:microsoft.com/office/officeart/2005/8/layout/StepDownProcess"/>
    <dgm:cxn modelId="{5E8B1CA5-9380-4260-AE55-DC6D37761615}" type="presParOf" srcId="{031BB02D-8FBD-4569-8965-60AF1ECCC5E0}" destId="{FD6672FB-5EFE-4E5A-9DEE-3FEC16FB8813}" srcOrd="2" destOrd="0" presId="urn:microsoft.com/office/officeart/2005/8/layout/StepDownProcess"/>
    <dgm:cxn modelId="{D56730D8-CD5B-4165-A57C-8C3C1D7E48B7}" type="presParOf" srcId="{A7A92CD0-2050-4D56-81C9-54BF55C8F049}" destId="{BBE3C0A8-13E0-4468-B129-9A433CE7D185}" srcOrd="1" destOrd="0" presId="urn:microsoft.com/office/officeart/2005/8/layout/StepDownProcess"/>
    <dgm:cxn modelId="{575D7902-F28F-40D2-B073-CCFD953B26AD}" type="presParOf" srcId="{A7A92CD0-2050-4D56-81C9-54BF55C8F049}" destId="{33447BF6-08A5-403A-91D3-D58033263892}" srcOrd="2" destOrd="0" presId="urn:microsoft.com/office/officeart/2005/8/layout/StepDownProcess"/>
    <dgm:cxn modelId="{A06A3164-01D5-4708-AF59-0683D69186CE}" type="presParOf" srcId="{33447BF6-08A5-403A-91D3-D58033263892}" destId="{F6EAE535-3279-4FFB-9124-809CAC5B3C79}" srcOrd="0" destOrd="0" presId="urn:microsoft.com/office/officeart/2005/8/layout/StepDownProcess"/>
    <dgm:cxn modelId="{199F3B2A-698E-47E7-AF5B-2FE4D2498DAC}" type="presParOf" srcId="{33447BF6-08A5-403A-91D3-D58033263892}" destId="{D0AD7775-7B6C-466D-96FE-FDD2C4758FAD}" srcOrd="1" destOrd="0" presId="urn:microsoft.com/office/officeart/2005/8/layout/StepDownProcess"/>
    <dgm:cxn modelId="{D81E7097-E762-4083-9D03-94F297A08079}" type="presParOf" srcId="{33447BF6-08A5-403A-91D3-D58033263892}" destId="{4BF3C629-5876-454E-B7B0-6E8E2B573CA3}" srcOrd="2" destOrd="0" presId="urn:microsoft.com/office/officeart/2005/8/layout/StepDownProcess"/>
    <dgm:cxn modelId="{ED8A006A-63E5-4482-BD61-4FFA84C0179A}" type="presParOf" srcId="{A7A92CD0-2050-4D56-81C9-54BF55C8F049}" destId="{EBBF1533-A7F9-4F26-BCF0-5DC2F51AF78E}" srcOrd="3" destOrd="0" presId="urn:microsoft.com/office/officeart/2005/8/layout/StepDownProcess"/>
    <dgm:cxn modelId="{0499D335-CFFA-4B12-96DC-F14D05A91027}" type="presParOf" srcId="{A7A92CD0-2050-4D56-81C9-54BF55C8F049}" destId="{D6BEAC2C-469A-446B-AE95-A435BDC67C2A}" srcOrd="4" destOrd="0" presId="urn:microsoft.com/office/officeart/2005/8/layout/StepDownProcess"/>
    <dgm:cxn modelId="{6CF7C2C5-A299-4D0A-AA76-4E6C27DDFD9D}" type="presParOf" srcId="{D6BEAC2C-469A-446B-AE95-A435BDC67C2A}" destId="{464E7E41-C36F-436B-8A44-AB75818BA691}" srcOrd="0" destOrd="0" presId="urn:microsoft.com/office/officeart/2005/8/layout/StepDownProcess"/>
    <dgm:cxn modelId="{32D344AD-44E4-46F3-BF5A-1A0B2081C63E}" type="presParOf" srcId="{D6BEAC2C-469A-446B-AE95-A435BDC67C2A}" destId="{333069E5-6632-4290-BB81-D2A6DB07BA0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42291-74B6-4725-A739-E516F75EF939}" type="datetimeFigureOut">
              <a:rPr lang="zh-TW" altLang="en-US" smtClean="0"/>
              <a:t>2022/3/9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571A0-DFDD-4B74-B8EE-06860DAF38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28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39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86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DC6F512-6345-4D7D-A293-F7E6796F19D5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</a:t>
            </a:fld>
            <a:endParaRPr kumimoji="0" lang="en-US" altLang="zh-TW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7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31BC48-05E5-4CFA-B8FE-41CB8853D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AB6AF66-7AE8-4E1F-9C78-E9A92AFDC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8874B9A-FC69-47A4-9A96-E87C7949C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4DE79-510C-4E05-8B2D-8C2C1DCF6507}" type="datetimeFigureOut">
              <a:rPr lang="zh-CN" altLang="en-US">
                <a:solidFill>
                  <a:prstClr val="black"/>
                </a:solidFill>
              </a:rPr>
              <a:pPr/>
              <a:t>2022/3/9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8B443BB-3CB2-42E2-86DB-96AE090D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6009939-9F5F-47FD-BCB6-155DF54C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C8D65-86EF-4AE9-AD8D-51A68C0F289E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4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89FF72-614D-4287-8246-22D5F5E5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E1C4909-1243-487E-80EB-0000325E3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0BAD652-5403-44FB-B9A3-6C9798BBE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3F7C066-4EC4-462A-9225-8C999917D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4DE79-510C-4E05-8B2D-8C2C1DCF6507}" type="datetimeFigureOut">
              <a:rPr lang="zh-CN" altLang="en-US">
                <a:solidFill>
                  <a:prstClr val="black"/>
                </a:solidFill>
              </a:rPr>
              <a:pPr/>
              <a:t>2022/3/9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9B1B594-920D-4EBD-B578-DF4A8BBED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6429DCC-DAFA-45D9-BC26-B9A89A9F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C8D65-86EF-4AE9-AD8D-51A68C0F289E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6D1463-1E4E-42FF-9093-B6550DEE4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00A9D8A-FA9F-4FF1-8A45-A034C937B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2F32647-3DF8-48D0-9D31-65A08D59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4DE79-510C-4E05-8B2D-8C2C1DCF6507}" type="datetimeFigureOut">
              <a:rPr lang="zh-CN" altLang="en-US">
                <a:solidFill>
                  <a:prstClr val="black"/>
                </a:solidFill>
              </a:rPr>
              <a:pPr/>
              <a:t>2022/3/9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38A672-413D-449A-9E6F-C63C616C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8330719-B21E-470C-BFB7-BA3CA88B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C8D65-86EF-4AE9-AD8D-51A68C0F289E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82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624176D-1EE5-4375-93DF-DB2AF92C6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B04916E-BF7B-4EDF-B807-34237127E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621FD8-0E63-48CF-8D03-2386C206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4DE79-510C-4E05-8B2D-8C2C1DCF6507}" type="datetimeFigureOut">
              <a:rPr lang="zh-CN" altLang="en-US">
                <a:solidFill>
                  <a:prstClr val="black"/>
                </a:solidFill>
              </a:rPr>
              <a:pPr/>
              <a:t>2022/3/9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62FE0CE-0FB3-425B-95F7-C55C940E9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341D467-333E-4F47-B813-802F736B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C8D65-86EF-4AE9-AD8D-51A68C0F289E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59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57784" y="6477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982C-CE26-4A9C-BA16-16F045B5BE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088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05FC2-D694-489B-AB78-4D44A18A34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75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75494-2CA5-4E18-ABB8-3EBD6670D2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1024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A7AB2-9F2B-4FE3-9065-91DBF9E343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8206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4825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2E6B4-7A3C-47FE-A612-BC913F68C9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8737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7288E-0F02-4DB1-A49F-522E0DEF52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9729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7B5E-38D6-4C28-8943-B97FD228B8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534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084364D-8C1F-4E0D-AE0B-DBE69D7F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8FD4F0B-E904-4F14-B279-2CDE1E398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0B4AAD9-BF0C-40A5-A963-AC83BF2DD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4DE79-510C-4E05-8B2D-8C2C1DCF6507}" type="datetimeFigureOut">
              <a:rPr lang="zh-CN" altLang="en-US">
                <a:solidFill>
                  <a:prstClr val="black"/>
                </a:solidFill>
              </a:rPr>
              <a:pPr/>
              <a:t>2022/3/9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589C40B-4656-4459-AE3C-CC945C66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74B3A8F-48B8-4336-B8F8-DA3AD567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C8D65-86EF-4AE9-AD8D-51A68C0F289E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34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40F7A-6FB0-4C27-B412-6CEAD83B49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0482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A6C42-E3A0-4C15-86EB-BAFF7235B3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7321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55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E78D5-74F2-4B28-AD28-23F380B73D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5440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30FE7-EACB-4F83-A3A5-7E572CEA77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4932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5267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A5A50-4D39-4BF5-9618-DFC8A58B6F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9805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EACD-42C8-42E2-AB27-80D993D7C6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9572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8" y="5699126"/>
            <a:ext cx="230716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327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7072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57784" y="6477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982C-CE26-4A9C-BA16-16F045B5BE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36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05FC2-D694-489B-AB78-4D44A18A34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750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B8C833-8B1B-47EF-B22D-CD36EA81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8D304B5-6CAC-46D5-925A-6614AD715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3D97AFE-257B-4846-BDF3-FD6CB746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4DE79-510C-4E05-8B2D-8C2C1DCF6507}" type="datetimeFigureOut">
              <a:rPr lang="zh-CN" altLang="en-US">
                <a:solidFill>
                  <a:prstClr val="black"/>
                </a:solidFill>
              </a:rPr>
              <a:pPr/>
              <a:t>2022/3/9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66672DE-0D00-4D07-BC5E-AC0B97BF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FC1592-0EF7-4E25-8795-40CE627C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C8D65-86EF-4AE9-AD8D-51A68C0F289E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96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75494-2CA5-4E18-ABB8-3EBD6670D2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99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A7AB2-9F2B-4FE3-9065-91DBF9E343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0107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4825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2E6B4-7A3C-47FE-A612-BC913F68C9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6150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7288E-0F02-4DB1-A49F-522E0DEF52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3831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7B5E-38D6-4C28-8943-B97FD228B8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680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40F7A-6FB0-4C27-B412-6CEAD83B49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9865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A6C42-E3A0-4C15-86EB-BAFF7235B3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6812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55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E78D5-74F2-4B28-AD28-23F380B73D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58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30FE7-EACB-4F83-A3A5-7E572CEA77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46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5267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A5A50-4D39-4BF5-9618-DFC8A58B6F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23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112AE15-7334-4177-8D7C-E0A3A47ED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CE0FE06-4F80-4894-A684-09276F4D1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9E7549-F1D4-4AA1-899F-A574FE28C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877E65E-319E-40AD-8C6B-CED67F2A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4DE79-510C-4E05-8B2D-8C2C1DCF6507}" type="datetimeFigureOut">
              <a:rPr lang="zh-CN" altLang="en-US">
                <a:solidFill>
                  <a:prstClr val="black"/>
                </a:solidFill>
              </a:rPr>
              <a:pPr/>
              <a:t>2022/3/9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64D42E5-89F7-4EC1-AE4E-1122893D3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B40A18C-683A-4784-A11A-D5E779EF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C8D65-86EF-4AE9-AD8D-51A68C0F289E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70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EACD-42C8-42E2-AB27-80D993D7C6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4834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8" y="5699126"/>
            <a:ext cx="230716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639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1" y="115504"/>
            <a:ext cx="10668000" cy="770021"/>
          </a:xfrm>
        </p:spPr>
        <p:txBody>
          <a:bodyPr anchor="ctr"/>
          <a:lstStyle>
            <a:lvl1pPr algn="ctr">
              <a:defRPr sz="4000">
                <a:solidFill>
                  <a:srgbClr val="00009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1" y="1078030"/>
            <a:ext cx="10668000" cy="5087821"/>
          </a:xfrm>
        </p:spPr>
        <p:txBody>
          <a:bodyPr/>
          <a:lstStyle>
            <a:lvl1pPr marL="469900" indent="-469900">
              <a:buClr>
                <a:srgbClr val="008000"/>
              </a:buClr>
              <a:buFont typeface="Wingdings" panose="05000000000000000000" pitchFamily="2" charset="2"/>
              <a:buChar char="u"/>
              <a:defRPr/>
            </a:lvl1pPr>
            <a:lvl2pPr marL="908050" indent="-436563">
              <a:buClr>
                <a:srgbClr val="663300"/>
              </a:buClr>
              <a:buFont typeface="Wingdings" panose="05000000000000000000" pitchFamily="2" charset="2"/>
              <a:buChar char="Ø"/>
              <a:defRPr/>
            </a:lvl2pPr>
            <a:lvl3pPr marL="1304925" indent="-395288">
              <a:buClr>
                <a:srgbClr val="996600"/>
              </a:buClr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3854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90100" y="6629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F874C-01B4-4F5C-9281-9BEB833B94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6850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F5C38-5FEA-4038-93C3-A9D24206D8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5683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16533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F8FBE-20D5-4510-8120-B41458D553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2517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858A-7B89-462A-9AB1-480987DA9C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340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278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008D4-165E-47C0-A570-9D1DB3F7A2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0946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FC725-600F-4090-B167-883348EA5F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0510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62738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4E037-91D1-4187-ADA5-1ADC15DDC5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406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51E62E-C831-4F30-87CD-67A35958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0F3A24E-24B6-459D-AC5E-2D051E0D2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419970F-2356-49F6-8933-6020D9B62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E4E38E85-EBBF-426E-A2E3-84E1F4327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52F53CAA-8FBF-4693-9D3D-837F84260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7E04A75-E1F5-4A65-9DC4-F70237966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4DE79-510C-4E05-8B2D-8C2C1DCF6507}" type="datetimeFigureOut">
              <a:rPr lang="zh-CN" altLang="en-US">
                <a:solidFill>
                  <a:prstClr val="black"/>
                </a:solidFill>
              </a:rPr>
              <a:pPr/>
              <a:t>2022/3/9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0A22CD5-A3E0-450D-BE69-D03DEB2D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8E7B11D4-5FC8-4516-A5B1-948DF2FD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C8D65-86EF-4AE9-AD8D-51A68C0F289E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11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9C6EB-1E32-4CAD-8347-6F7CF588F5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6482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12D6E-4998-4EBA-8450-1E94B917AA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24018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D35E6-733E-4154-9C93-2C274BC145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3388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382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2B84E-F53B-474D-AD7A-A2F084617D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5674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55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87DE-65D5-4151-8FAA-0CEF2FBAE1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3163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E261C-4549-4547-83CF-AE865F1948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2134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淺色水平線"/>
          <p:cNvSpPr>
            <a:spLocks noChangeArrowheads="1"/>
          </p:cNvSpPr>
          <p:nvPr userDrawn="1"/>
        </p:nvSpPr>
        <p:spPr bwMode="gray">
          <a:xfrm>
            <a:off x="0" y="1341438"/>
            <a:ext cx="12177184" cy="129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4276"/>
            <a:ext cx="1219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484313"/>
            <a:ext cx="10363200" cy="102076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57784" y="6477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18437-8E42-45EB-B1EE-1366BFCF01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8760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1F64-B9E3-46E2-BE1D-46E0ADAFF7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3787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2937D-5B33-4827-ACA5-ABAF87B4D6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95753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052514"/>
            <a:ext cx="52324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09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D325E-C28B-4A52-BD63-C8DA19142E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479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51E62E-C831-4F30-87CD-67A35958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0F3A24E-24B6-459D-AC5E-2D051E0D2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419970F-2356-49F6-8933-6020D9B62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E4E38E85-EBBF-426E-A2E3-84E1F4327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52F53CAA-8FBF-4693-9D3D-837F84260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7E04A75-E1F5-4A65-9DC4-F70237966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4DE79-510C-4E05-8B2D-8C2C1DCF6507}" type="datetimeFigureOut">
              <a:rPr lang="zh-CN" altLang="en-US">
                <a:solidFill>
                  <a:prstClr val="black"/>
                </a:solidFill>
              </a:rPr>
              <a:pPr/>
              <a:t>2022/3/9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0A22CD5-A3E0-450D-BE69-D03DEB2D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8E7B11D4-5FC8-4516-A5B1-948DF2FD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C8D65-86EF-4AE9-AD8D-51A68C0F289E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7905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26311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4825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591300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D287B-75BF-4F6D-81D4-130E9BA685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54080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A4C30-B493-4285-8CC1-A991E824F5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37837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F8076-93BB-4C82-B79B-721EA1E58A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0867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B4D74-15E6-496D-ABEB-616452F26F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51774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56344-860E-4B0D-90E8-D764B198D8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43573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5517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F25DC-6D31-4CE9-97E1-32C99F4630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1733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48185" y="0"/>
            <a:ext cx="2675467" cy="6165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19668" y="0"/>
            <a:ext cx="7825317" cy="6165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15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DF18E-2388-419D-BBBF-8D4F37608A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41755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55651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55267" y="1052514"/>
            <a:ext cx="5232400" cy="5113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61987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2D03-93DA-4940-AD6C-83A40BF33B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17472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667" y="3"/>
            <a:ext cx="10668000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4"/>
            <a:ext cx="10668000" cy="511333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4C6F0-53AD-4BD7-B1D9-627F6DC437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37280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8" y="5699126"/>
            <a:ext cx="230716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065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3C148A8-B86F-4238-A1FC-17CC3D4A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548649F-CBDC-443D-8935-FA61C67F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4DE79-510C-4E05-8B2D-8C2C1DCF6507}" type="datetimeFigureOut">
              <a:rPr lang="zh-CN" altLang="en-US">
                <a:solidFill>
                  <a:prstClr val="black"/>
                </a:solidFill>
              </a:rPr>
              <a:pPr/>
              <a:t>2022/3/9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C680321-22C7-407B-8D25-9299166D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8BB816A-2E7B-47EA-91AA-8AC8FE18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C8D65-86EF-4AE9-AD8D-51A68C0F289E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6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C1AEA21-96AF-41EC-B3D2-393AB40C20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87310" cy="685799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DCCF785-AC60-47AE-8987-824FF6EE53C2}"/>
              </a:ext>
            </a:extLst>
          </p:cNvPr>
          <p:cNvSpPr/>
          <p:nvPr userDrawn="1"/>
        </p:nvSpPr>
        <p:spPr>
          <a:xfrm>
            <a:off x="228600" y="147056"/>
            <a:ext cx="11766884" cy="6563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 descr="背景图案&#10;&#10;描述已自动生成">
            <a:extLst>
              <a:ext uri="{FF2B5EF4-FFF2-40B4-BE49-F238E27FC236}">
                <a16:creationId xmlns:a16="http://schemas.microsoft.com/office/drawing/2014/main" xmlns="" id="{DC5AC47D-7358-4E47-B38E-FF0B92939F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42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2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C49A82-7264-4DB5-97A0-8D99EFC1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B9D40ED-7B29-48B1-A310-1A6E91B08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E314BD1-E163-4B6F-A2ED-2F3A6D0EB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3A67979-3527-4469-B33A-6A4BB9B7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4DE79-510C-4E05-8B2D-8C2C1DCF6507}" type="datetimeFigureOut">
              <a:rPr lang="zh-CN" altLang="en-US">
                <a:solidFill>
                  <a:prstClr val="black"/>
                </a:solidFill>
              </a:rPr>
              <a:pPr/>
              <a:t>2022/3/9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1DE3D29-D6DC-43AE-A623-9E08F178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5525A4D-0223-4525-AE96-691D9D0D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C8D65-86EF-4AE9-AD8D-51A68C0F289E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1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9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4088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3840">
          <p15:clr>
            <a:srgbClr val="F26B43"/>
          </p15:clr>
        </p15:guide>
        <p15:guide id="5" pos="325">
          <p15:clr>
            <a:srgbClr val="F26B43"/>
          </p15:clr>
        </p15:guide>
        <p15:guide id="6" pos="735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0DF3D0-3CF8-411E-B26C-8777CCA6AC5E}" type="slidenum">
              <a:rPr lang="en-US" altLang="zh-TW"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8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1800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147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0DF3D0-3CF8-411E-B26C-8777CCA6AC5E}" type="slidenum">
              <a:rPr lang="en-US" altLang="zh-TW"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8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1800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96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006475"/>
            <a:ext cx="106680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0400" y="6496050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A6C73-C0A5-46BD-94AB-69895BDD0C7D}" type="slidenum">
              <a:rPr lang="en-US" altLang="zh-TW"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6151" name="Picture 12" descr="CYCH-logo橫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615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1800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818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"/>
            <a:ext cx="10668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4"/>
            <a:ext cx="10668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8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7" y="6237288"/>
            <a:ext cx="2641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82709-2740-4A9B-9E2D-06ABECC23310}" type="slidenum">
              <a:rPr lang="en-US" altLang="zh-TW"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1031" name="Picture 12" descr="CYCH-logo橫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6453188"/>
            <a:ext cx="234738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" descr="淺色水平線"/>
          <p:cNvSpPr>
            <a:spLocks noChangeArrowheads="1"/>
          </p:cNvSpPr>
          <p:nvPr/>
        </p:nvSpPr>
        <p:spPr bwMode="gray">
          <a:xfrm>
            <a:off x="0" y="1"/>
            <a:ext cx="12192000" cy="981075"/>
          </a:xfrm>
          <a:prstGeom prst="rect">
            <a:avLst/>
          </a:prstGeom>
          <a:blipFill dpi="0" rotWithShape="0">
            <a:blip r:embed="rId17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 b="1">
                <a:solidFill>
                  <a:schemeClr val="tx1"/>
                </a:solidFill>
                <a:latin typeface="Verdana" pitchFamily="34" charset="0"/>
                <a:ea typeface="標楷體" pitchFamily="65" charset="-12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zh-TW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gray">
          <a:xfrm>
            <a:off x="0" y="6597650"/>
            <a:ext cx="9247717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1800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6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rgbClr val="003300"/>
          </a:solidFill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365250"/>
            <a:ext cx="9144000" cy="1208088"/>
          </a:xfrm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實證醫學中心業務報告</a:t>
            </a:r>
            <a:endParaRPr lang="zh-CN" altLang="en-US" sz="3600" b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pic>
        <p:nvPicPr>
          <p:cNvPr id="138243" name="Picture 9" descr="CYCH-logo橫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1"/>
            <a:ext cx="1917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Rectangle 10"/>
          <p:cNvSpPr>
            <a:spLocks noChangeArrowheads="1"/>
          </p:cNvSpPr>
          <p:nvPr/>
        </p:nvSpPr>
        <p:spPr bwMode="auto">
          <a:xfrm>
            <a:off x="7067551" y="3213101"/>
            <a:ext cx="19986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</a:pPr>
            <a:endParaRPr lang="zh-TW" altLang="en-US" sz="3600">
              <a:solidFill>
                <a:srgbClr val="00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138245" name="Rectangle 12"/>
          <p:cNvSpPr>
            <a:spLocks noChangeArrowheads="1"/>
          </p:cNvSpPr>
          <p:nvPr/>
        </p:nvSpPr>
        <p:spPr bwMode="auto">
          <a:xfrm>
            <a:off x="7986714" y="3213100"/>
            <a:ext cx="53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</a:pPr>
            <a:endParaRPr lang="zh-TW" altLang="en-US" sz="3600">
              <a:solidFill>
                <a:srgbClr val="00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138246" name="Rectangle 17"/>
          <p:cNvSpPr>
            <a:spLocks noChangeArrowheads="1"/>
          </p:cNvSpPr>
          <p:nvPr/>
        </p:nvSpPr>
        <p:spPr bwMode="auto">
          <a:xfrm>
            <a:off x="3289301" y="3435351"/>
            <a:ext cx="57769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陳嘉宏 副部主任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2022.03.14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824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867FE21-EAB2-49F2-9056-B77A2BAC3DBB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1510508" y="3235136"/>
            <a:ext cx="3570208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847361"/>
                </a:solidFill>
                <a:cs typeface="+mn-ea"/>
                <a:sym typeface="+mn-lt"/>
              </a:rPr>
              <a:t>能力導向教學</a:t>
            </a:r>
            <a:endParaRPr lang="zh-TW" altLang="en-US" sz="4400" b="1" dirty="0">
              <a:solidFill>
                <a:srgbClr val="847361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0FCDA378-7B6E-47E2-B5D3-2422F82B632A}"/>
              </a:ext>
            </a:extLst>
          </p:cNvPr>
          <p:cNvCxnSpPr/>
          <p:nvPr/>
        </p:nvCxnSpPr>
        <p:spPr>
          <a:xfrm>
            <a:off x="1423301" y="4107530"/>
            <a:ext cx="3816000" cy="0"/>
          </a:xfrm>
          <a:prstGeom prst="line">
            <a:avLst/>
          </a:prstGeom>
          <a:ln w="19050">
            <a:solidFill>
              <a:srgbClr val="847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1205710" y="1514623"/>
            <a:ext cx="7874271" cy="8002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none" rtlCol="0">
            <a:spAutoFit/>
          </a:bodyPr>
          <a:lstStyle/>
          <a:p>
            <a:r>
              <a:rPr lang="en-US" altLang="zh-TW" sz="4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111</a:t>
            </a:r>
            <a:r>
              <a:rPr lang="zh-TW" altLang="en-US" sz="4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年實證醫學中心 教學方向</a:t>
            </a:r>
            <a:endParaRPr lang="zh-TW" altLang="en-US" sz="4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482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654725" y="632622"/>
            <a:ext cx="6869188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4000" b="1" dirty="0">
                <a:solidFill>
                  <a:srgbClr val="847361"/>
                </a:solidFill>
                <a:cs typeface="+mn-ea"/>
                <a:sym typeface="+mn-lt"/>
              </a:rPr>
              <a:t>能力導向</a:t>
            </a:r>
            <a:r>
              <a:rPr lang="zh-TW" altLang="en-US" sz="4000" b="1" dirty="0" smtClean="0">
                <a:solidFill>
                  <a:srgbClr val="847361"/>
                </a:solidFill>
                <a:cs typeface="+mn-ea"/>
                <a:sym typeface="+mn-lt"/>
              </a:rPr>
              <a:t>教學 </a:t>
            </a:r>
            <a:r>
              <a:rPr lang="en-US" altLang="zh-TW" sz="4000" b="1" dirty="0" smtClean="0">
                <a:solidFill>
                  <a:srgbClr val="847361"/>
                </a:solidFill>
                <a:cs typeface="+mn-ea"/>
                <a:sym typeface="+mn-lt"/>
              </a:rPr>
              <a:t>–</a:t>
            </a:r>
            <a:r>
              <a:rPr lang="zh-TW" altLang="en-US" sz="4000" b="1" dirty="0" smtClean="0">
                <a:solidFill>
                  <a:srgbClr val="847361"/>
                </a:solidFill>
                <a:cs typeface="+mn-ea"/>
                <a:sym typeface="+mn-lt"/>
              </a:rPr>
              <a:t> 以能力為導向</a:t>
            </a:r>
            <a:endParaRPr lang="zh-TW" altLang="en-US" sz="4000" b="1" dirty="0">
              <a:solidFill>
                <a:srgbClr val="847361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0FCDA378-7B6E-47E2-B5D3-2422F82B632A}"/>
              </a:ext>
            </a:extLst>
          </p:cNvPr>
          <p:cNvCxnSpPr/>
          <p:nvPr/>
        </p:nvCxnSpPr>
        <p:spPr>
          <a:xfrm>
            <a:off x="872316" y="1422955"/>
            <a:ext cx="3132000" cy="0"/>
          </a:xfrm>
          <a:prstGeom prst="line">
            <a:avLst/>
          </a:prstGeom>
          <a:ln w="19050">
            <a:solidFill>
              <a:srgbClr val="847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859608841"/>
              </p:ext>
            </p:extLst>
          </p:nvPr>
        </p:nvGraphicFramePr>
        <p:xfrm>
          <a:off x="654725" y="1758462"/>
          <a:ext cx="10771902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08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654725" y="632622"/>
            <a:ext cx="819006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4000" b="1" dirty="0">
                <a:solidFill>
                  <a:srgbClr val="847361"/>
                </a:solidFill>
                <a:cs typeface="+mn-ea"/>
                <a:sym typeface="+mn-lt"/>
              </a:rPr>
              <a:t>能力導向</a:t>
            </a:r>
            <a:r>
              <a:rPr lang="zh-TW" altLang="en-US" sz="4000" b="1" dirty="0" smtClean="0">
                <a:solidFill>
                  <a:srgbClr val="847361"/>
                </a:solidFill>
                <a:cs typeface="+mn-ea"/>
                <a:sym typeface="+mn-lt"/>
              </a:rPr>
              <a:t>教學 </a:t>
            </a:r>
            <a:r>
              <a:rPr lang="en-US" altLang="zh-TW" sz="4000" b="1" dirty="0" smtClean="0">
                <a:solidFill>
                  <a:srgbClr val="847361"/>
                </a:solidFill>
                <a:cs typeface="+mn-ea"/>
                <a:sym typeface="+mn-lt"/>
              </a:rPr>
              <a:t>–</a:t>
            </a:r>
            <a:r>
              <a:rPr lang="zh-TW" altLang="en-US" sz="4000" b="1" dirty="0" smtClean="0">
                <a:solidFill>
                  <a:srgbClr val="847361"/>
                </a:solidFill>
                <a:cs typeface="+mn-ea"/>
                <a:sym typeface="+mn-lt"/>
              </a:rPr>
              <a:t> 以能力</a:t>
            </a:r>
            <a:r>
              <a:rPr lang="en-US" altLang="zh-TW" sz="4000" b="1" dirty="0" smtClean="0">
                <a:solidFill>
                  <a:srgbClr val="847361"/>
                </a:solidFill>
                <a:cs typeface="+mn-ea"/>
                <a:sym typeface="+mn-lt"/>
              </a:rPr>
              <a:t>/</a:t>
            </a:r>
            <a:r>
              <a:rPr lang="zh-TW" altLang="en-US" sz="4000" b="1" dirty="0" smtClean="0">
                <a:solidFill>
                  <a:srgbClr val="847361"/>
                </a:solidFill>
                <a:cs typeface="+mn-ea"/>
                <a:sym typeface="+mn-lt"/>
              </a:rPr>
              <a:t>成效為導向</a:t>
            </a:r>
            <a:endParaRPr lang="zh-TW" altLang="en-US" sz="4000" b="1" dirty="0">
              <a:solidFill>
                <a:srgbClr val="847361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0FCDA378-7B6E-47E2-B5D3-2422F82B632A}"/>
              </a:ext>
            </a:extLst>
          </p:cNvPr>
          <p:cNvCxnSpPr/>
          <p:nvPr/>
        </p:nvCxnSpPr>
        <p:spPr>
          <a:xfrm>
            <a:off x="872316" y="1422955"/>
            <a:ext cx="3132000" cy="0"/>
          </a:xfrm>
          <a:prstGeom prst="line">
            <a:avLst/>
          </a:prstGeom>
          <a:ln w="19050">
            <a:solidFill>
              <a:srgbClr val="847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/>
          <p:cNvGrpSpPr/>
          <p:nvPr/>
        </p:nvGrpSpPr>
        <p:grpSpPr>
          <a:xfrm>
            <a:off x="1090247" y="1758463"/>
            <a:ext cx="7842738" cy="4627864"/>
            <a:chOff x="539262" y="1828801"/>
            <a:chExt cx="7842738" cy="4627864"/>
          </a:xfrm>
        </p:grpSpPr>
        <p:sp>
          <p:nvSpPr>
            <p:cNvPr id="5" name="文字方塊 4"/>
            <p:cNvSpPr txBox="1"/>
            <p:nvPr/>
          </p:nvSpPr>
          <p:spPr>
            <a:xfrm>
              <a:off x="539262" y="1828801"/>
              <a:ext cx="7842738" cy="355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3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培育師資庫</a:t>
              </a:r>
              <a:endPara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3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＊任務一：輔導初進階教師認證</a:t>
              </a:r>
              <a:endPara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endPara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endPara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3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＊任務二</a:t>
              </a:r>
              <a:r>
                <a:rPr lang="zh-TW" altLang="en-US" sz="3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zh-TW" altLang="en-US" sz="3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輔導職類公</a:t>
              </a:r>
              <a:r>
                <a:rPr lang="zh-TW" altLang="en-US" sz="3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版</a:t>
              </a:r>
              <a:r>
                <a:rPr lang="zh-TW" altLang="en-US" sz="3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教案</a:t>
              </a:r>
              <a:endPara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" name="圓角矩形 2"/>
            <p:cNvSpPr/>
            <p:nvPr/>
          </p:nvSpPr>
          <p:spPr>
            <a:xfrm>
              <a:off x="1024716" y="3401473"/>
              <a:ext cx="5973961" cy="609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初進階教師</a:t>
              </a:r>
              <a:r>
                <a:rPr lang="en-US" altLang="zh-TW" sz="2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EBM</a:t>
              </a:r>
              <a:r>
                <a:rPr lang="zh-TW" altLang="en-US" sz="2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能力、教學能力培育</a:t>
              </a:r>
              <a:endPara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024716" y="5484665"/>
              <a:ext cx="5973961" cy="97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單位／職類教師 教案撰寫能力</a:t>
              </a:r>
              <a:endParaRPr lang="en-US" altLang="zh-TW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提升</a:t>
              </a:r>
              <a:r>
                <a:rPr lang="zh-TW" altLang="en-US" sz="2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職</a:t>
              </a:r>
              <a:r>
                <a:rPr lang="zh-TW" altLang="en-US" sz="2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類臨床</a:t>
              </a:r>
              <a:r>
                <a:rPr lang="zh-TW" altLang="en-US" sz="2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運用案例</a:t>
              </a:r>
              <a:r>
                <a:rPr lang="zh-TW" altLang="en-US" sz="2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分享</a:t>
              </a:r>
              <a:endPara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7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654725" y="632622"/>
            <a:ext cx="819006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4000" b="1" dirty="0">
                <a:solidFill>
                  <a:srgbClr val="847361"/>
                </a:solidFill>
                <a:cs typeface="+mn-ea"/>
                <a:sym typeface="+mn-lt"/>
              </a:rPr>
              <a:t>能力導向</a:t>
            </a:r>
            <a:r>
              <a:rPr lang="zh-TW" altLang="en-US" sz="4000" b="1" dirty="0" smtClean="0">
                <a:solidFill>
                  <a:srgbClr val="847361"/>
                </a:solidFill>
                <a:cs typeface="+mn-ea"/>
                <a:sym typeface="+mn-lt"/>
              </a:rPr>
              <a:t>教學 </a:t>
            </a:r>
            <a:r>
              <a:rPr lang="en-US" altLang="zh-TW" sz="4000" b="1" dirty="0" smtClean="0">
                <a:solidFill>
                  <a:srgbClr val="847361"/>
                </a:solidFill>
                <a:cs typeface="+mn-ea"/>
                <a:sym typeface="+mn-lt"/>
              </a:rPr>
              <a:t>–</a:t>
            </a:r>
            <a:r>
              <a:rPr lang="zh-TW" altLang="en-US" sz="4000" b="1" dirty="0" smtClean="0">
                <a:solidFill>
                  <a:srgbClr val="847361"/>
                </a:solidFill>
                <a:cs typeface="+mn-ea"/>
                <a:sym typeface="+mn-lt"/>
              </a:rPr>
              <a:t> 以能力</a:t>
            </a:r>
            <a:r>
              <a:rPr lang="en-US" altLang="zh-TW" sz="4000" b="1" dirty="0" smtClean="0">
                <a:solidFill>
                  <a:srgbClr val="847361"/>
                </a:solidFill>
                <a:cs typeface="+mn-ea"/>
                <a:sym typeface="+mn-lt"/>
              </a:rPr>
              <a:t>/</a:t>
            </a:r>
            <a:r>
              <a:rPr lang="zh-TW" altLang="en-US" sz="4000" b="1" dirty="0" smtClean="0">
                <a:solidFill>
                  <a:srgbClr val="847361"/>
                </a:solidFill>
                <a:cs typeface="+mn-ea"/>
                <a:sym typeface="+mn-lt"/>
              </a:rPr>
              <a:t>成效為導向</a:t>
            </a:r>
            <a:endParaRPr lang="zh-TW" altLang="en-US" sz="4000" b="1" dirty="0">
              <a:solidFill>
                <a:srgbClr val="847361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0FCDA378-7B6E-47E2-B5D3-2422F82B632A}"/>
              </a:ext>
            </a:extLst>
          </p:cNvPr>
          <p:cNvCxnSpPr/>
          <p:nvPr/>
        </p:nvCxnSpPr>
        <p:spPr>
          <a:xfrm>
            <a:off x="872316" y="1422955"/>
            <a:ext cx="3132000" cy="0"/>
          </a:xfrm>
          <a:prstGeom prst="line">
            <a:avLst/>
          </a:prstGeom>
          <a:ln w="19050">
            <a:solidFill>
              <a:srgbClr val="847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/>
          <p:cNvGrpSpPr/>
          <p:nvPr/>
        </p:nvGrpSpPr>
        <p:grpSpPr>
          <a:xfrm>
            <a:off x="1090247" y="1758463"/>
            <a:ext cx="7842738" cy="4265464"/>
            <a:chOff x="539262" y="1828801"/>
            <a:chExt cx="7842738" cy="4265464"/>
          </a:xfrm>
        </p:grpSpPr>
        <p:sp>
          <p:nvSpPr>
            <p:cNvPr id="5" name="文字方塊 4"/>
            <p:cNvSpPr txBox="1"/>
            <p:nvPr/>
          </p:nvSpPr>
          <p:spPr>
            <a:xfrm>
              <a:off x="539262" y="1828801"/>
              <a:ext cx="7842738" cy="355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3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臨床應用能力推廣</a:t>
              </a:r>
              <a:endPara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3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＊任務三：推廣 </a:t>
              </a:r>
              <a:r>
                <a:rPr lang="en-US" altLang="zh-TW" sz="3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SDM </a:t>
              </a:r>
              <a:r>
                <a:rPr lang="zh-TW" altLang="en-US" sz="3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工作坊</a:t>
              </a:r>
              <a:endPara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endPara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endPara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3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＊任務四：輔導</a:t>
              </a:r>
              <a:r>
                <a:rPr lang="zh-TW" altLang="en-US" sz="3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學員發表實證相關論文</a:t>
              </a:r>
            </a:p>
          </p:txBody>
        </p:sp>
        <p:sp>
          <p:nvSpPr>
            <p:cNvPr id="3" name="圓角矩形 2"/>
            <p:cNvSpPr/>
            <p:nvPr/>
          </p:nvSpPr>
          <p:spPr>
            <a:xfrm>
              <a:off x="1024716" y="3401473"/>
              <a:ext cx="5973961" cy="609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</a:t>
              </a:r>
              <a:r>
                <a:rPr lang="en-US" altLang="zh-TW" sz="2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SDM</a:t>
              </a:r>
              <a:r>
                <a:rPr lang="zh-TW" altLang="en-US" sz="2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新創團隊、培育</a:t>
              </a:r>
              <a:r>
                <a:rPr lang="en-US" altLang="zh-TW" sz="2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PDA</a:t>
              </a:r>
              <a:r>
                <a:rPr lang="zh-TW" altLang="en-US" sz="2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撰寫能力</a:t>
              </a:r>
              <a:endPara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024717" y="5484665"/>
              <a:ext cx="4426514" cy="609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培育學員</a:t>
              </a:r>
              <a:r>
                <a:rPr lang="en-US" altLang="zh-TW" sz="2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EBM</a:t>
              </a:r>
              <a:r>
                <a:rPr lang="zh-TW" altLang="en-US" sz="2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研究發表能力</a:t>
              </a:r>
              <a:endPara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0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1510508" y="3235136"/>
            <a:ext cx="3570208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847361"/>
                </a:solidFill>
                <a:cs typeface="+mn-ea"/>
                <a:sym typeface="+mn-lt"/>
              </a:rPr>
              <a:t>建立教學特色</a:t>
            </a:r>
            <a:endParaRPr lang="zh-TW" altLang="en-US" sz="4400" b="1" dirty="0">
              <a:solidFill>
                <a:srgbClr val="847361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0FCDA378-7B6E-47E2-B5D3-2422F82B632A}"/>
              </a:ext>
            </a:extLst>
          </p:cNvPr>
          <p:cNvCxnSpPr/>
          <p:nvPr/>
        </p:nvCxnSpPr>
        <p:spPr>
          <a:xfrm>
            <a:off x="1423301" y="4107530"/>
            <a:ext cx="3816000" cy="0"/>
          </a:xfrm>
          <a:prstGeom prst="line">
            <a:avLst/>
          </a:prstGeom>
          <a:ln w="19050">
            <a:solidFill>
              <a:srgbClr val="847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1205710" y="1514623"/>
            <a:ext cx="7874271" cy="8002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none" rtlCol="0">
            <a:spAutoFit/>
          </a:bodyPr>
          <a:lstStyle/>
          <a:p>
            <a:r>
              <a:rPr lang="en-US" altLang="zh-TW" sz="4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111</a:t>
            </a:r>
            <a:r>
              <a:rPr lang="zh-TW" altLang="en-US" sz="4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年實證醫學中心 教學方向</a:t>
            </a:r>
            <a:endParaRPr lang="zh-TW" altLang="en-US" sz="4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23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654725" y="632622"/>
            <a:ext cx="6340197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847361"/>
                </a:solidFill>
                <a:cs typeface="+mn-ea"/>
                <a:sym typeface="+mn-lt"/>
              </a:rPr>
              <a:t>成立院內臨床實證輔導團隊</a:t>
            </a:r>
            <a:endParaRPr lang="zh-TW" altLang="en-US" sz="4000" b="1" dirty="0">
              <a:solidFill>
                <a:srgbClr val="847361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0FCDA378-7B6E-47E2-B5D3-2422F82B632A}"/>
              </a:ext>
            </a:extLst>
          </p:cNvPr>
          <p:cNvCxnSpPr/>
          <p:nvPr/>
        </p:nvCxnSpPr>
        <p:spPr>
          <a:xfrm>
            <a:off x="872316" y="1422955"/>
            <a:ext cx="3132000" cy="0"/>
          </a:xfrm>
          <a:prstGeom prst="line">
            <a:avLst/>
          </a:prstGeom>
          <a:ln w="19050">
            <a:solidFill>
              <a:srgbClr val="847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272176"/>
              </p:ext>
            </p:extLst>
          </p:nvPr>
        </p:nvGraphicFramePr>
        <p:xfrm>
          <a:off x="1151406" y="2817578"/>
          <a:ext cx="4628071" cy="3700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148"/>
                <a:gridCol w="1256722"/>
                <a:gridCol w="1498201"/>
              </a:tblGrid>
              <a:tr h="625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職稱</a:t>
                      </a:r>
                    </a:p>
                  </a:txBody>
                  <a:tcPr marL="0" marR="0" marT="0" marB="0" anchor="ctr"/>
                </a:tc>
              </a:tr>
              <a:tr h="512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影像醫學科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陳嘉宏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主任</a:t>
                      </a:r>
                    </a:p>
                  </a:txBody>
                  <a:tcPr marL="0" marR="0" marT="0" marB="0" anchor="ctr"/>
                </a:tc>
              </a:tr>
              <a:tr h="512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腸胃肝膽科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楊博鈞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主治醫師</a:t>
                      </a:r>
                    </a:p>
                  </a:txBody>
                  <a:tcPr marL="0" marR="0" marT="0" marB="0" anchor="ctr"/>
                </a:tc>
              </a:tr>
              <a:tr h="512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急診部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江政穎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住院醫師</a:t>
                      </a:r>
                    </a:p>
                  </a:txBody>
                  <a:tcPr marL="0" marR="0" marT="0" marB="0" anchor="ctr"/>
                </a:tc>
              </a:tr>
              <a:tr h="512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泌尿科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黃品叡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住院醫師</a:t>
                      </a:r>
                    </a:p>
                  </a:txBody>
                  <a:tcPr marL="0" marR="0" marT="0" marB="0" anchor="ctr"/>
                </a:tc>
              </a:tr>
              <a:tr h="512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藥劑科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洪瑄佑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藥師</a:t>
                      </a:r>
                    </a:p>
                  </a:txBody>
                  <a:tcPr marL="0" marR="0" marT="0" marB="0" anchor="ctr"/>
                </a:tc>
              </a:tr>
              <a:tr h="512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謝伶瑜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主任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89376" y="1881075"/>
            <a:ext cx="6577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院內臨床實證輔導、院內外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醫策會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實證競賽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跨團隊方式組成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363890"/>
              </p:ext>
            </p:extLst>
          </p:nvPr>
        </p:nvGraphicFramePr>
        <p:xfrm>
          <a:off x="5969590" y="2817579"/>
          <a:ext cx="5155609" cy="319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948"/>
                <a:gridCol w="1308685"/>
                <a:gridCol w="1668976"/>
              </a:tblGrid>
              <a:tr h="615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職稱</a:t>
                      </a:r>
                    </a:p>
                  </a:txBody>
                  <a:tcPr marL="0" marR="0" marT="0" marB="0" anchor="ctr"/>
                </a:tc>
              </a:tr>
              <a:tr h="533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檢驗醫學科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張義杰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醫檢師</a:t>
                      </a:r>
                    </a:p>
                  </a:txBody>
                  <a:tcPr marL="0" marR="0" marT="0" marB="0" anchor="ctr"/>
                </a:tc>
              </a:tr>
              <a:tr h="504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呼吸治療室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王芝安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小組長</a:t>
                      </a:r>
                    </a:p>
                  </a:txBody>
                  <a:tcPr marL="0" marR="0" marT="0" marB="0" anchor="ctr"/>
                </a:tc>
              </a:tr>
              <a:tr h="504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</a:t>
                      </a:r>
                      <a:r>
                        <a:rPr 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 </a:t>
                      </a: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郭怡伶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主任</a:t>
                      </a:r>
                    </a:p>
                  </a:txBody>
                  <a:tcPr marL="0" marR="0" marT="0" marB="0" anchor="ctr"/>
                </a:tc>
              </a:tr>
              <a:tr h="504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物理治療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陳俊佑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物理治療師</a:t>
                      </a:r>
                    </a:p>
                  </a:txBody>
                  <a:tcPr marL="0" marR="0" marT="0" marB="0" anchor="ctr"/>
                </a:tc>
              </a:tr>
              <a:tr h="533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臨床醫學研究中心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石佳隴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副研究員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3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654725" y="632622"/>
            <a:ext cx="4801314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4000" b="1" dirty="0">
                <a:solidFill>
                  <a:srgbClr val="847361"/>
                </a:solidFill>
                <a:cs typeface="+mn-ea"/>
                <a:sym typeface="+mn-lt"/>
              </a:rPr>
              <a:t>輔導初進階教師認證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0FCDA378-7B6E-47E2-B5D3-2422F82B632A}"/>
              </a:ext>
            </a:extLst>
          </p:cNvPr>
          <p:cNvCxnSpPr/>
          <p:nvPr/>
        </p:nvCxnSpPr>
        <p:spPr>
          <a:xfrm>
            <a:off x="872316" y="1422955"/>
            <a:ext cx="3132000" cy="0"/>
          </a:xfrm>
          <a:prstGeom prst="line">
            <a:avLst/>
          </a:prstGeom>
          <a:ln w="19050">
            <a:solidFill>
              <a:srgbClr val="847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967660"/>
              </p:ext>
            </p:extLst>
          </p:nvPr>
        </p:nvGraphicFramePr>
        <p:xfrm>
          <a:off x="872315" y="1780682"/>
          <a:ext cx="10217715" cy="382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717"/>
                <a:gridCol w="1420176"/>
                <a:gridCol w="1451737"/>
                <a:gridCol w="2777237"/>
                <a:gridCol w="599631"/>
                <a:gridCol w="788986"/>
                <a:gridCol w="1846231"/>
              </a:tblGrid>
              <a:tr h="6371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課程時間</a:t>
                      </a:r>
                      <a:endParaRPr lang="zh-TW" alt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開課單位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  <a:endParaRPr lang="zh-TW" alt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時數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人次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課後評量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</a:tr>
              <a:tr h="6371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</a:t>
                      </a:r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zh-TW" alt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111/02/09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spc="-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實證醫學中心</a:t>
                      </a:r>
                      <a:endParaRPr lang="zh-TW" altLang="en-US" sz="18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實證醫學臨床應用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4.6</a:t>
                      </a: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</a:tr>
              <a:tr h="6371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</a:t>
                      </a:r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zh-TW" alt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111/02/10</a:t>
                      </a:r>
                      <a:endParaRPr lang="en-US" altLang="zh-TW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spc="-15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實證醫學中心</a:t>
                      </a:r>
                      <a:endParaRPr lang="zh-TW" altLang="en-US" sz="18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PICO</a:t>
                      </a: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模式問問題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4.9</a:t>
                      </a: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</a:tr>
              <a:tr h="6371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strike="noStrike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u="none" strike="noStrike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</a:t>
                      </a:r>
                      <a:r>
                        <a:rPr lang="en-US" altLang="zh-TW" sz="1800" u="none" strike="noStrike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u="none" strike="noStrike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zh-TW" alt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strike="noStrike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111/02/17</a:t>
                      </a:r>
                      <a:endParaRPr lang="en-US" altLang="zh-TW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spc="-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實證醫學中心</a:t>
                      </a:r>
                      <a:endParaRPr lang="zh-TW" altLang="en-US" sz="18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spc="-3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實證醫學資料庫搜尋技巧與方法</a:t>
                      </a:r>
                      <a:endParaRPr lang="zh-TW" altLang="en-US" sz="1800" b="0" i="0" u="none" strike="noStrike" spc="-3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spc="-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前測成績</a:t>
                      </a:r>
                      <a:r>
                        <a:rPr lang="en-US" altLang="zh-TW" sz="1800" u="none" strike="noStrike" spc="-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65.5</a:t>
                      </a:r>
                      <a:r>
                        <a:rPr lang="zh-TW" altLang="en-US" sz="1800" u="none" strike="noStrike" spc="-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800" u="none" strike="noStrike" spc="-15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800" u="none" strike="noStrike" spc="-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後測成績</a:t>
                      </a:r>
                      <a:r>
                        <a:rPr lang="en-US" altLang="zh-TW" sz="1800" u="none" strike="noStrike" spc="-15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94.5</a:t>
                      </a:r>
                      <a:r>
                        <a:rPr lang="zh-TW" altLang="en-US" sz="1800" u="none" strike="noStrike" spc="-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800" b="0" i="0" u="none" strike="noStrike" spc="-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</a:tr>
              <a:tr h="6371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</a:t>
                      </a:r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zh-TW" alt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111/02/24</a:t>
                      </a:r>
                      <a:endParaRPr lang="en-US" altLang="zh-TW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spc="-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實證醫學中心</a:t>
                      </a:r>
                      <a:endParaRPr lang="zh-TW" altLang="en-US" sz="18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spc="-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如何進行實證醫學文獻評讀</a:t>
                      </a:r>
                      <a:endParaRPr lang="zh-TW" altLang="en-US" sz="18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spc="-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前測成績</a:t>
                      </a:r>
                      <a:r>
                        <a:rPr lang="en-US" altLang="zh-TW" sz="1800" u="none" strike="noStrike" spc="-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46.1</a:t>
                      </a:r>
                      <a:r>
                        <a:rPr lang="zh-TW" altLang="en-US" sz="1800" u="none" strike="noStrike" spc="-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800" u="none" strike="noStrike" spc="-15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spc="-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後測成績</a:t>
                      </a:r>
                      <a:r>
                        <a:rPr lang="en-US" altLang="zh-TW" sz="1800" u="none" strike="noStrike" spc="-15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86.7</a:t>
                      </a:r>
                      <a:r>
                        <a:rPr lang="zh-TW" altLang="en-US" sz="1800" u="none" strike="noStrike" spc="-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800" b="0" i="0" u="none" strike="noStrike" spc="-15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</a:tr>
              <a:tr h="6371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</a:t>
                      </a:r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zh-TW" alt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111/03/24</a:t>
                      </a:r>
                      <a:endParaRPr lang="en-US" altLang="zh-TW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spc="-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藥劑科</a:t>
                      </a:r>
                      <a:endParaRPr lang="zh-TW" altLang="en-US" sz="18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實證藥學分享</a:t>
                      </a:r>
                      <a:endParaRPr lang="zh-TW" alt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i="0" u="none" strike="noStrike" spc="-15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872316" y="5743527"/>
            <a:ext cx="78848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中心輔導、評估教師授課能力與即時回饋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48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654725" y="632622"/>
            <a:ext cx="6999032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4000" b="1" dirty="0">
                <a:solidFill>
                  <a:srgbClr val="847361"/>
                </a:solidFill>
                <a:cs typeface="+mn-ea"/>
                <a:sym typeface="+mn-lt"/>
              </a:rPr>
              <a:t>輔導各職類</a:t>
            </a:r>
            <a:r>
              <a:rPr lang="en-US" altLang="zh-TW" sz="4000" b="1" dirty="0">
                <a:solidFill>
                  <a:srgbClr val="847361"/>
                </a:solidFill>
                <a:cs typeface="+mn-ea"/>
                <a:sym typeface="+mn-lt"/>
              </a:rPr>
              <a:t>EBM</a:t>
            </a:r>
            <a:r>
              <a:rPr lang="zh-TW" altLang="en-US" sz="4000" b="1" dirty="0">
                <a:solidFill>
                  <a:srgbClr val="847361"/>
                </a:solidFill>
                <a:cs typeface="+mn-ea"/>
                <a:sym typeface="+mn-lt"/>
              </a:rPr>
              <a:t>公版教案製作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0FCDA378-7B6E-47E2-B5D3-2422F82B632A}"/>
              </a:ext>
            </a:extLst>
          </p:cNvPr>
          <p:cNvCxnSpPr/>
          <p:nvPr/>
        </p:nvCxnSpPr>
        <p:spPr>
          <a:xfrm>
            <a:off x="872316" y="1422955"/>
            <a:ext cx="3132000" cy="0"/>
          </a:xfrm>
          <a:prstGeom prst="line">
            <a:avLst/>
          </a:prstGeom>
          <a:ln w="19050">
            <a:solidFill>
              <a:srgbClr val="847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54725" y="1699066"/>
            <a:ext cx="61966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年目標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教材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建置完成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&gt;=2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進階以及案例分享課程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&gt;=5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281680"/>
              </p:ext>
            </p:extLst>
          </p:nvPr>
        </p:nvGraphicFramePr>
        <p:xfrm>
          <a:off x="1106778" y="2594019"/>
          <a:ext cx="4369468" cy="4009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7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1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922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目前已通過審核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負責公版教師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011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內科專科護理師</a:t>
                      </a: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endParaRPr lang="en-US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林慈珍 專科護理師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5011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門診部</a:t>
                      </a:r>
                      <a:r>
                        <a:rPr 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吳秋楓 副護理長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011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內科加護</a:t>
                      </a: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病房</a:t>
                      </a:r>
                      <a:endParaRPr lang="en-US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吳貞蓉</a:t>
                      </a:r>
                      <a:r>
                        <a:rPr lang="zh-TW" alt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</a:t>
                      </a: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5011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5C</a:t>
                      </a: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病房</a:t>
                      </a:r>
                      <a:endParaRPr lang="en-US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曾惠翎 護理長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5011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</a:t>
                      </a: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檢驗</a:t>
                      </a:r>
                      <a:endParaRPr lang="en-US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張義杰</a:t>
                      </a:r>
                      <a:r>
                        <a:rPr lang="en-US" alt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醫檢師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95011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物理治療</a:t>
                      </a:r>
                      <a:endParaRPr lang="en-US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陳俊佑</a:t>
                      </a:r>
                      <a:r>
                        <a:rPr lang="zh-TW" alt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物理治療師</a:t>
                      </a:r>
                      <a:endParaRPr lang="zh-TW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390522"/>
              </p:ext>
            </p:extLst>
          </p:nvPr>
        </p:nvGraphicFramePr>
        <p:xfrm>
          <a:off x="6166340" y="1422955"/>
          <a:ext cx="5392616" cy="2427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7063"/>
                <a:gridCol w="2816510"/>
                <a:gridCol w="1079043"/>
              </a:tblGrid>
              <a:tr h="616800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成果一：單位進階、案例分享課程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4527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職類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場次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527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內科專科護理師組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527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4527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醫事檢驗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檢驗醫學科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937221"/>
              </p:ext>
            </p:extLst>
          </p:nvPr>
        </p:nvGraphicFramePr>
        <p:xfrm>
          <a:off x="6178063" y="4077001"/>
          <a:ext cx="5369168" cy="25582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98014"/>
                <a:gridCol w="1171154"/>
              </a:tblGrid>
              <a:tr h="5076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成果二：實習學生實證能力訓練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/>
                </a:tc>
              </a:tr>
              <a:tr h="36606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/>
                </a:tc>
              </a:tr>
              <a:tr h="68183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</a:t>
                      </a:r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&amp;</a:t>
                      </a:r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實證檢驗醫學</a:t>
                      </a:r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(EBM &amp; EBLM)--1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/>
                </a:tc>
              </a:tr>
              <a:tr h="66650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</a:t>
                      </a:r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&amp;</a:t>
                      </a:r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實證檢驗醫學</a:t>
                      </a:r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(EBM &amp; EBLM)--2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/>
                </a:tc>
              </a:tr>
              <a:tr h="33618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評讀醫療文獻要領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21" marR="5421" marT="542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654725" y="632622"/>
            <a:ext cx="3991798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4000" b="1" dirty="0">
                <a:solidFill>
                  <a:srgbClr val="847361"/>
                </a:solidFill>
                <a:cs typeface="+mn-ea"/>
                <a:sym typeface="+mn-lt"/>
              </a:rPr>
              <a:t>推廣</a:t>
            </a:r>
            <a:r>
              <a:rPr lang="en-US" altLang="zh-TW" sz="4000" b="1" dirty="0">
                <a:solidFill>
                  <a:srgbClr val="847361"/>
                </a:solidFill>
                <a:cs typeface="+mn-ea"/>
                <a:sym typeface="+mn-lt"/>
              </a:rPr>
              <a:t>SDM</a:t>
            </a:r>
            <a:r>
              <a:rPr lang="zh-TW" altLang="en-US" sz="4000" b="1" dirty="0">
                <a:solidFill>
                  <a:srgbClr val="847361"/>
                </a:solidFill>
                <a:cs typeface="+mn-ea"/>
                <a:sym typeface="+mn-lt"/>
              </a:rPr>
              <a:t>工作坊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0FCDA378-7B6E-47E2-B5D3-2422F82B632A}"/>
              </a:ext>
            </a:extLst>
          </p:cNvPr>
          <p:cNvCxnSpPr/>
          <p:nvPr/>
        </p:nvCxnSpPr>
        <p:spPr>
          <a:xfrm>
            <a:off x="872316" y="1422955"/>
            <a:ext cx="3132000" cy="0"/>
          </a:xfrm>
          <a:prstGeom prst="line">
            <a:avLst/>
          </a:prstGeom>
          <a:ln w="19050">
            <a:solidFill>
              <a:srgbClr val="847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54725" y="1699066"/>
            <a:ext cx="103415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管理中心合作開課實證課程，推動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SDM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工作坊，共同輔導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SDM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SDM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病人決策輔助工具教材服務，列入教學醫院評鑑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醫中版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(1.1.4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加分項目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990642"/>
              </p:ext>
            </p:extLst>
          </p:nvPr>
        </p:nvGraphicFramePr>
        <p:xfrm>
          <a:off x="1031629" y="2625967"/>
          <a:ext cx="10292862" cy="317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0954"/>
                <a:gridCol w="3638063"/>
                <a:gridCol w="3223845"/>
              </a:tblGrid>
              <a:tr h="635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dirty="0">
                          <a:solidFill>
                            <a:srgbClr val="E9EBF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課前作業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E9EBF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SDM</a:t>
                      </a:r>
                      <a:r>
                        <a:rPr lang="zh-TW" altLang="en-US" sz="2200" dirty="0" smtClean="0">
                          <a:solidFill>
                            <a:srgbClr val="E9EBF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E9EBF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200" dirty="0" smtClean="0">
                          <a:solidFill>
                            <a:srgbClr val="E9EBF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2200" dirty="0" smtClean="0">
                          <a:solidFill>
                            <a:srgbClr val="E9EBF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工作坊</a:t>
                      </a:r>
                      <a:endParaRPr lang="zh-TW" sz="2200" dirty="0">
                        <a:solidFill>
                          <a:srgbClr val="E9EBF5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dirty="0">
                          <a:solidFill>
                            <a:srgbClr val="E9EBF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課後作業</a:t>
                      </a:r>
                    </a:p>
                  </a:txBody>
                  <a:tcPr marL="17780" marR="17780" marT="0" marB="0" anchor="ctr"/>
                </a:tc>
              </a:tr>
              <a:tr h="635391">
                <a:tc rowSpan="4"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SDM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主題內容 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(PDA)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討論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PICO 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模式問問題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確認要收集的問題</a:t>
                      </a:r>
                    </a:p>
                  </a:txBody>
                  <a:tcPr anchor="ctr"/>
                </a:tc>
              </a:tr>
              <a:tr h="635391"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資料庫搜尋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  <a:tr h="635391"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證據等級與研究設計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從資料庫找到佐證資料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35391"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文獻評讀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1029865" y="5966266"/>
            <a:ext cx="53826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個團隊參與輔導</a:t>
            </a:r>
          </a:p>
        </p:txBody>
      </p:sp>
    </p:spTree>
    <p:extLst>
      <p:ext uri="{BB962C8B-B14F-4D97-AF65-F5344CB8AC3E}">
        <p14:creationId xmlns:p14="http://schemas.microsoft.com/office/powerpoint/2010/main" val="9039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654725" y="632622"/>
            <a:ext cx="6340197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4000" b="1" dirty="0">
                <a:solidFill>
                  <a:srgbClr val="847361"/>
                </a:solidFill>
                <a:cs typeface="+mn-ea"/>
                <a:sym typeface="+mn-lt"/>
              </a:rPr>
              <a:t>輔導學員發表實證相關論文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0FCDA378-7B6E-47E2-B5D3-2422F82B632A}"/>
              </a:ext>
            </a:extLst>
          </p:cNvPr>
          <p:cNvCxnSpPr/>
          <p:nvPr/>
        </p:nvCxnSpPr>
        <p:spPr>
          <a:xfrm>
            <a:off x="872316" y="1422955"/>
            <a:ext cx="3132000" cy="0"/>
          </a:xfrm>
          <a:prstGeom prst="line">
            <a:avLst/>
          </a:prstGeom>
          <a:ln w="19050">
            <a:solidFill>
              <a:srgbClr val="847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80424"/>
              </p:ext>
            </p:extLst>
          </p:nvPr>
        </p:nvGraphicFramePr>
        <p:xfrm>
          <a:off x="502325" y="1648258"/>
          <a:ext cx="5300598" cy="4869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0598"/>
              </a:tblGrid>
              <a:tr h="695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2200" u="none" strike="noStrike" dirty="0" smtClean="0">
                          <a:solidFill>
                            <a:srgbClr val="E9EBF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altLang="en-US" sz="2200" u="none" strike="noStrike" dirty="0" smtClean="0">
                          <a:solidFill>
                            <a:srgbClr val="E9EBF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 </a:t>
                      </a:r>
                      <a:r>
                        <a:rPr lang="en-US" altLang="zh-TW" sz="2200" u="none" strike="noStrike" dirty="0" smtClean="0">
                          <a:solidFill>
                            <a:srgbClr val="E9EBF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EBM</a:t>
                      </a:r>
                      <a:r>
                        <a:rPr lang="zh-TW" altLang="en-US" sz="2200" u="none" strike="noStrike" dirty="0" smtClean="0">
                          <a:solidFill>
                            <a:srgbClr val="E9EBF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研究能力培育相關課程規劃</a:t>
                      </a:r>
                      <a:endParaRPr lang="zh-TW" altLang="en-US" sz="2200" b="1" i="0" u="none" strike="noStrike" dirty="0">
                        <a:solidFill>
                          <a:srgbClr val="E9EBF5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4" marR="5944" marT="5944" marB="0" anchor="ctr"/>
                </a:tc>
              </a:tr>
              <a:tr h="695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高階課程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Network Meta-Analysis Workshop (1)</a:t>
                      </a:r>
                      <a:endParaRPr lang="en-US" sz="1800" b="0" i="0" u="none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4" marR="5944" marT="5944" marB="0" anchor="ctr"/>
                </a:tc>
              </a:tr>
              <a:tr h="695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高階課程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Network Meta-Analysis Workshop (2)</a:t>
                      </a:r>
                      <a:endParaRPr lang="en-US" sz="1800" b="0" i="0" u="none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4" marR="5944" marT="5944" marB="0" anchor="ctr"/>
                </a:tc>
              </a:tr>
              <a:tr h="695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實證醫學工作坊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實證寫作共識營</a:t>
                      </a:r>
                      <a:endParaRPr lang="zh-TW" altLang="en-US" sz="1800" b="0" i="0" u="none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4" marR="5944" marT="5944" marB="0" anchor="ctr"/>
                </a:tc>
              </a:tr>
              <a:tr h="695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高階課程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實證醫學工作坊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寫作要點講解及主題挑選</a:t>
                      </a:r>
                      <a:endParaRPr lang="zh-TW" altLang="en-US" sz="1800" b="0" i="0" u="none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4" marR="5944" marT="5944" marB="0" anchor="ctr"/>
                </a:tc>
              </a:tr>
              <a:tr h="695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標楷體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高階課程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實證醫學工作坊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手把手海報製作教學</a:t>
                      </a:r>
                      <a:endParaRPr lang="zh-TW" altLang="en-US" sz="1800" b="0" i="0" u="none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4" marR="5944" marT="5944" marB="0" anchor="ctr"/>
                </a:tc>
              </a:tr>
              <a:tr h="6956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高階課程</a:t>
                      </a:r>
                      <a:r>
                        <a:rPr lang="en-US" altLang="zh-TW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實證論文寫作工作坊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4" marR="5944" marT="5944" marB="0"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343073"/>
              </p:ext>
            </p:extLst>
          </p:nvPr>
        </p:nvGraphicFramePr>
        <p:xfrm>
          <a:off x="6060831" y="1650156"/>
          <a:ext cx="5638792" cy="482098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409698"/>
                <a:gridCol w="1409698"/>
                <a:gridCol w="1409698"/>
                <a:gridCol w="1409698"/>
              </a:tblGrid>
              <a:tr h="65630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職類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口頭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海報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SCI</a:t>
                      </a:r>
                      <a:r>
                        <a:rPr lang="zh-TW" altLang="en-US" dirty="0" smtClean="0"/>
                        <a:t>期刊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非</a:t>
                      </a:r>
                      <a:r>
                        <a:rPr lang="en-US" altLang="zh-TW" dirty="0" smtClean="0"/>
                        <a:t>SCI</a:t>
                      </a:r>
                      <a:r>
                        <a:rPr lang="zh-TW" altLang="en-US" dirty="0" smtClean="0"/>
                        <a:t>期刊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20585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西醫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篇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20585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物理治療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r>
                        <a:rPr lang="zh-TW" altLang="en-US" dirty="0" smtClean="0"/>
                        <a:t>篇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篇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篇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20585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醫事放射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篇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篇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20585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醫事檢驗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篇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20585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呼吸治療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篇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20585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藥事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r>
                        <a:rPr lang="zh-TW" altLang="en-US" dirty="0" smtClean="0"/>
                        <a:t>篇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篇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20585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護理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16</a:t>
                      </a:r>
                      <a:r>
                        <a:rPr lang="zh-TW" altLang="en-US" dirty="0" smtClean="0"/>
                        <a:t>篇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篇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篇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20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總計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</a:t>
                      </a:r>
                      <a:r>
                        <a:rPr lang="zh-TW" altLang="en-US" dirty="0" smtClean="0"/>
                        <a:t>篇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篇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篇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圓角矩形 8"/>
          <p:cNvSpPr/>
          <p:nvPr/>
        </p:nvSpPr>
        <p:spPr>
          <a:xfrm>
            <a:off x="7760677" y="1129492"/>
            <a:ext cx="3938947" cy="4220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相關論文</a:t>
            </a:r>
            <a:r>
              <a:rPr lang="zh-TW" altLang="en-US" sz="22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輔導成效</a:t>
            </a:r>
            <a:endParaRPr lang="zh-TW" altLang="en-US" sz="22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109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5127F4C-4CE1-41C5-8B21-4AF352E287E9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2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1315" name="矩形 4"/>
          <p:cNvSpPr>
            <a:spLocks noChangeArrowheads="1"/>
          </p:cNvSpPr>
          <p:nvPr/>
        </p:nvSpPr>
        <p:spPr bwMode="auto">
          <a:xfrm>
            <a:off x="5192713" y="171451"/>
            <a:ext cx="145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   綱</a:t>
            </a:r>
          </a:p>
        </p:txBody>
      </p:sp>
      <p:sp>
        <p:nvSpPr>
          <p:cNvPr id="141316" name="矩形 1"/>
          <p:cNvSpPr>
            <a:spLocks noChangeArrowheads="1"/>
          </p:cNvSpPr>
          <p:nvPr/>
        </p:nvSpPr>
        <p:spPr bwMode="auto">
          <a:xfrm>
            <a:off x="2706688" y="1862138"/>
            <a:ext cx="7880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28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111</a:t>
            </a:r>
            <a:r>
              <a:rPr lang="zh-TW" altLang="en-US" sz="28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1~3</a:t>
            </a:r>
            <a:r>
              <a:rPr lang="zh-TW" altLang="en-US" sz="28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28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業務執行成果報告</a:t>
            </a:r>
            <a:endParaRPr lang="en-US" altLang="zh-TW" sz="28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二、特殊領域教師培育</a:t>
            </a:r>
            <a:endParaRPr lang="zh-TW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1510508" y="3235136"/>
            <a:ext cx="8725466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847361"/>
                </a:solidFill>
                <a:cs typeface="+mn-ea"/>
                <a:sym typeface="+mn-lt"/>
              </a:rPr>
              <a:t>特殊領域教師培育 </a:t>
            </a:r>
            <a:r>
              <a:rPr lang="en-US" altLang="zh-TW" sz="4400" b="1" dirty="0" smtClean="0">
                <a:solidFill>
                  <a:srgbClr val="847361"/>
                </a:solidFill>
                <a:cs typeface="+mn-ea"/>
                <a:sym typeface="+mn-lt"/>
              </a:rPr>
              <a:t>–</a:t>
            </a:r>
            <a:r>
              <a:rPr lang="zh-TW" altLang="en-US" sz="4400" b="1" dirty="0" smtClean="0">
                <a:solidFill>
                  <a:srgbClr val="847361"/>
                </a:solidFill>
                <a:cs typeface="+mn-ea"/>
                <a:sym typeface="+mn-lt"/>
              </a:rPr>
              <a:t> 實證醫學教師</a:t>
            </a:r>
            <a:endParaRPr lang="zh-TW" altLang="en-US" sz="4400" b="1" dirty="0">
              <a:solidFill>
                <a:srgbClr val="847361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0FCDA378-7B6E-47E2-B5D3-2422F82B632A}"/>
              </a:ext>
            </a:extLst>
          </p:cNvPr>
          <p:cNvCxnSpPr/>
          <p:nvPr/>
        </p:nvCxnSpPr>
        <p:spPr>
          <a:xfrm>
            <a:off x="1423301" y="4107530"/>
            <a:ext cx="4824000" cy="0"/>
          </a:xfrm>
          <a:prstGeom prst="line">
            <a:avLst/>
          </a:prstGeom>
          <a:ln w="19050">
            <a:solidFill>
              <a:srgbClr val="847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1205710" y="1514623"/>
            <a:ext cx="7874271" cy="8002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none" rtlCol="0">
            <a:spAutoFit/>
          </a:bodyPr>
          <a:lstStyle/>
          <a:p>
            <a:r>
              <a:rPr lang="en-US" altLang="zh-TW" sz="4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111</a:t>
            </a:r>
            <a:r>
              <a:rPr lang="zh-TW" altLang="en-US" sz="4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年實證醫學中心 教學方向</a:t>
            </a:r>
            <a:endParaRPr lang="zh-TW" altLang="en-US" sz="4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08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xmlns="" id="{83B9C533-29AF-43C1-B1C8-38B995D41772}"/>
              </a:ext>
            </a:extLst>
          </p:cNvPr>
          <p:cNvCxnSpPr>
            <a:cxnSpLocks/>
          </p:cNvCxnSpPr>
          <p:nvPr/>
        </p:nvCxnSpPr>
        <p:spPr>
          <a:xfrm flipV="1">
            <a:off x="4431322" y="4740813"/>
            <a:ext cx="900333" cy="68931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854016" y="632622"/>
            <a:ext cx="428835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847361"/>
                </a:solidFill>
                <a:cs typeface="+mn-ea"/>
                <a:sym typeface="+mn-lt"/>
              </a:rPr>
              <a:t>實證醫學教師培育</a:t>
            </a:r>
            <a:endParaRPr lang="zh-TW" altLang="en-US" sz="4000" b="1" dirty="0">
              <a:solidFill>
                <a:srgbClr val="847361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0FCDA378-7B6E-47E2-B5D3-2422F82B632A}"/>
              </a:ext>
            </a:extLst>
          </p:cNvPr>
          <p:cNvCxnSpPr/>
          <p:nvPr/>
        </p:nvCxnSpPr>
        <p:spPr>
          <a:xfrm>
            <a:off x="1048161" y="1422955"/>
            <a:ext cx="2844000" cy="0"/>
          </a:xfrm>
          <a:prstGeom prst="line">
            <a:avLst/>
          </a:prstGeom>
          <a:ln w="19050">
            <a:solidFill>
              <a:srgbClr val="847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1214" y="2146542"/>
            <a:ext cx="38651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實證醫學教師認證要點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469" y="1291390"/>
            <a:ext cx="5323322" cy="426266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8" name="矩形 7"/>
          <p:cNvSpPr/>
          <p:nvPr/>
        </p:nvSpPr>
        <p:spPr>
          <a:xfrm>
            <a:off x="667730" y="3069881"/>
            <a:ext cx="53931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初階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認證資格：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三年臨床經驗或取得院內臨床教師資格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年內參與院內、外實證課程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讀書會心得分享或進行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課程教學，且經進階教師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認可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8754793" y="5246392"/>
            <a:ext cx="2722099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無結構化的評核</a:t>
            </a:r>
            <a:endParaRPr lang="zh-TW" altLang="en-US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037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xmlns="" id="{83B9C533-29AF-43C1-B1C8-38B995D41772}"/>
              </a:ext>
            </a:extLst>
          </p:cNvPr>
          <p:cNvCxnSpPr>
            <a:cxnSpLocks/>
          </p:cNvCxnSpPr>
          <p:nvPr/>
        </p:nvCxnSpPr>
        <p:spPr>
          <a:xfrm flipV="1">
            <a:off x="4431322" y="4740813"/>
            <a:ext cx="900333" cy="68931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854016" y="632622"/>
            <a:ext cx="428835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847361"/>
                </a:solidFill>
                <a:cs typeface="+mn-ea"/>
                <a:sym typeface="+mn-lt"/>
              </a:rPr>
              <a:t>實證醫學教師培育</a:t>
            </a:r>
            <a:endParaRPr lang="zh-TW" altLang="en-US" sz="4000" b="1" dirty="0">
              <a:solidFill>
                <a:srgbClr val="847361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0FCDA378-7B6E-47E2-B5D3-2422F82B632A}"/>
              </a:ext>
            </a:extLst>
          </p:cNvPr>
          <p:cNvCxnSpPr/>
          <p:nvPr/>
        </p:nvCxnSpPr>
        <p:spPr>
          <a:xfrm>
            <a:off x="1048161" y="1422955"/>
            <a:ext cx="2844000" cy="0"/>
          </a:xfrm>
          <a:prstGeom prst="line">
            <a:avLst/>
          </a:prstGeom>
          <a:ln w="19050">
            <a:solidFill>
              <a:srgbClr val="847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2"/>
          <p:cNvSpPr txBox="1">
            <a:spLocks noChangeArrowheads="1"/>
          </p:cNvSpPr>
          <p:nvPr/>
        </p:nvSpPr>
        <p:spPr bwMode="auto">
          <a:xfrm>
            <a:off x="945280" y="4522000"/>
            <a:ext cx="975788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用於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實證醫學初、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進階教師認證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月份啟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以審核實證教師教學能力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7370" y="2048434"/>
            <a:ext cx="106919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基於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Bhattarai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提出的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ABCDEFG IS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建置結構式教師教學評估表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449546" y="3573411"/>
            <a:ext cx="8315777" cy="739822"/>
            <a:chOff x="7995136" y="1340508"/>
            <a:chExt cx="3858663" cy="3979651"/>
          </a:xfrm>
        </p:grpSpPr>
        <p:sp>
          <p:nvSpPr>
            <p:cNvPr id="10" name="矩形 9"/>
            <p:cNvSpPr/>
            <p:nvPr/>
          </p:nvSpPr>
          <p:spPr>
            <a:xfrm>
              <a:off x="7995136" y="1340508"/>
              <a:ext cx="3800046" cy="3979651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5">
                <a:tint val="40000"/>
                <a:alpha val="90000"/>
                <a:hueOff val="-6739762"/>
                <a:satOff val="-22832"/>
                <a:lumOff val="-2928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-6739762"/>
                <a:satOff val="-22832"/>
                <a:lumOff val="-292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矩形 10"/>
            <p:cNvSpPr/>
            <p:nvPr/>
          </p:nvSpPr>
          <p:spPr>
            <a:xfrm>
              <a:off x="8053753" y="1340509"/>
              <a:ext cx="3800046" cy="3817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*評估、加強教師的教學技巧    *評估教學訓練課程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的成效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6790964" y="2602431"/>
            <a:ext cx="50139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 </a:t>
            </a:r>
            <a:r>
              <a:rPr lang="en-US" altLang="zh-TW" sz="1200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Bhattarai</a:t>
            </a:r>
            <a:r>
              <a:rPr lang="en-US" altLang="zh-TW" sz="1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JNMA J Nepal Med Assoc. Jul-Sep 2007;46(167):</a:t>
            </a:r>
            <a:r>
              <a:rPr lang="en-US" altLang="zh-TW" sz="1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151-6.</a:t>
            </a:r>
            <a:endParaRPr lang="zh-TW" altLang="en-US" sz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46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xmlns="" id="{83B9C533-29AF-43C1-B1C8-38B995D41772}"/>
              </a:ext>
            </a:extLst>
          </p:cNvPr>
          <p:cNvCxnSpPr>
            <a:cxnSpLocks/>
          </p:cNvCxnSpPr>
          <p:nvPr/>
        </p:nvCxnSpPr>
        <p:spPr>
          <a:xfrm flipV="1">
            <a:off x="4431322" y="4740813"/>
            <a:ext cx="900333" cy="68931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854016" y="632622"/>
            <a:ext cx="428835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847361"/>
                </a:solidFill>
                <a:cs typeface="+mn-ea"/>
                <a:sym typeface="+mn-lt"/>
              </a:rPr>
              <a:t>實證醫學教師培育</a:t>
            </a:r>
            <a:endParaRPr lang="zh-TW" altLang="en-US" sz="4000" b="1" dirty="0">
              <a:solidFill>
                <a:srgbClr val="847361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0FCDA378-7B6E-47E2-B5D3-2422F82B632A}"/>
              </a:ext>
            </a:extLst>
          </p:cNvPr>
          <p:cNvCxnSpPr/>
          <p:nvPr/>
        </p:nvCxnSpPr>
        <p:spPr>
          <a:xfrm>
            <a:off x="1048161" y="1422955"/>
            <a:ext cx="2844000" cy="0"/>
          </a:xfrm>
          <a:prstGeom prst="line">
            <a:avLst/>
          </a:prstGeom>
          <a:ln w="19050">
            <a:solidFill>
              <a:srgbClr val="847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13391"/>
              </p:ext>
            </p:extLst>
          </p:nvPr>
        </p:nvGraphicFramePr>
        <p:xfrm>
          <a:off x="1141944" y="1699850"/>
          <a:ext cx="9971532" cy="474784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6832712"/>
                <a:gridCol w="627764"/>
                <a:gridCol w="627764"/>
                <a:gridCol w="627764"/>
                <a:gridCol w="627764"/>
                <a:gridCol w="627764"/>
              </a:tblGrid>
              <a:tr h="5934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Amount 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of the 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information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課程內容量身訂做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3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Focused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課程內容是否聚焦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3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Descriptive languages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教師表達能力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3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Benefit of the trainees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課程及回饋內容是否有益於學員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3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Interpretation check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確認學習者是否接受並且了解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34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Correctness of the content of the course</a:t>
                      </a:r>
                      <a:r>
                        <a:rPr lang="en-US" altLang="zh-TW" sz="1800" kern="100" baseline="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CN" altLang="en-US" sz="1800" kern="100" baseline="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教材内容的正</a:t>
                      </a:r>
                      <a:r>
                        <a:rPr lang="zh-TW" altLang="en-US" sz="1800" kern="100" baseline="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確</a:t>
                      </a:r>
                      <a:r>
                        <a:rPr lang="zh-CN" altLang="en-US" sz="1800" kern="100" baseline="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性</a:t>
                      </a:r>
                      <a:r>
                        <a:rPr lang="en-US" altLang="zh-TW" sz="1800" kern="100" baseline="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34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Slideshow production</a:t>
                      </a:r>
                      <a:r>
                        <a:rPr lang="zh-TW" altLang="en-US" sz="18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教材製作品質</a:t>
                      </a:r>
                      <a:r>
                        <a:rPr lang="en-US" altLang="zh-TW" sz="18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34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Express</a:t>
                      </a:r>
                      <a:r>
                        <a:rPr lang="zh-TW" altLang="en-US" sz="18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ability (</a:t>
                      </a:r>
                      <a:r>
                        <a:rPr lang="zh-TW" altLang="en-US" sz="18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教師表達能力</a:t>
                      </a:r>
                      <a:r>
                        <a:rPr lang="en-US" altLang="zh-TW" sz="1800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NA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圓角矩形 14"/>
          <p:cNvSpPr/>
          <p:nvPr/>
        </p:nvSpPr>
        <p:spPr>
          <a:xfrm>
            <a:off x="7162800" y="1211939"/>
            <a:ext cx="3938947" cy="4220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Modify from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ABCDEFG IS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698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投影片編號版面配置區 1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48E85E1-92C8-440C-B8D4-37C8F66215DB}" type="slidenum">
              <a:rPr kumimoji="0" lang="zh-TW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24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2611438" y="2154239"/>
            <a:ext cx="7218362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r>
              <a:rPr kumimoji="1" lang="en-US" altLang="zh-TW" sz="66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Thank you for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r>
              <a:rPr kumimoji="1" lang="en-US" altLang="zh-TW" sz="66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your attention</a:t>
            </a:r>
            <a:r>
              <a:rPr kumimoji="1" lang="zh-TW" altLang="en-US" sz="4000" b="1" i="1" dirty="0">
                <a:solidFill>
                  <a:srgbClr val="006600"/>
                </a:solidFill>
                <a:latin typeface="標楷體" pitchFamily="65" charset="-12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862228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7A3B087-F1E5-4B12-811E-7922595FEA0E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3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2340" name="矩形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</a:pPr>
            <a:endParaRPr lang="zh-TW" altLang="en-US" sz="3600">
              <a:solidFill>
                <a:srgbClr val="00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6" name="框架 5"/>
          <p:cNvSpPr/>
          <p:nvPr/>
        </p:nvSpPr>
        <p:spPr bwMode="auto">
          <a:xfrm>
            <a:off x="1524000" y="0"/>
            <a:ext cx="9144000" cy="6858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extLst/>
        </p:spPr>
        <p:txBody>
          <a:bodyPr/>
          <a:lstStyle/>
          <a:p>
            <a:pPr marL="469900" indent="-469900"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kumimoji="1" lang="zh-TW" altLang="en-US" sz="3600">
              <a:solidFill>
                <a:srgbClr val="000000"/>
              </a:solidFill>
            </a:endParaRPr>
          </a:p>
        </p:txBody>
      </p:sp>
      <p:sp>
        <p:nvSpPr>
          <p:cNvPr id="142342" name="矩形 6"/>
          <p:cNvSpPr>
            <a:spLocks noChangeArrowheads="1"/>
          </p:cNvSpPr>
          <p:nvPr/>
        </p:nvSpPr>
        <p:spPr bwMode="auto">
          <a:xfrm>
            <a:off x="2282825" y="2738439"/>
            <a:ext cx="762635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400" b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3400" b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3400" b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3400" b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1~3</a:t>
            </a:r>
            <a:r>
              <a:rPr lang="zh-TW" altLang="en-US" sz="3400" b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400" b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3400" b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業務成果報告</a:t>
            </a:r>
            <a:endParaRPr lang="en-US" altLang="zh-TW" sz="3400" b="1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99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5338" y="190501"/>
            <a:ext cx="8348662" cy="746125"/>
          </a:xfrm>
        </p:spPr>
        <p:txBody>
          <a:bodyPr anchor="ctr"/>
          <a:lstStyle/>
          <a:p>
            <a:pPr algn="ctr"/>
            <a:r>
              <a:rPr lang="en-US" altLang="zh-TW" sz="3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1~3</a:t>
            </a:r>
            <a:r>
              <a:rPr lang="zh-TW" altLang="en-US" sz="3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</a:t>
            </a:r>
            <a:r>
              <a:rPr lang="en-US" altLang="zh-TW" sz="3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</a:t>
            </a:r>
            <a:r>
              <a:rPr lang="en-US" altLang="zh-TW" sz="3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3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教師認證課程</a:t>
            </a:r>
            <a:endParaRPr lang="zh-TW" altLang="en-US" sz="3400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716088" y="936626"/>
          <a:ext cx="8697912" cy="55038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35337"/>
                <a:gridCol w="1208936"/>
                <a:gridCol w="1235803"/>
                <a:gridCol w="2364145"/>
                <a:gridCol w="510441"/>
                <a:gridCol w="671631"/>
                <a:gridCol w="1571619"/>
              </a:tblGrid>
              <a:tr h="43941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課程時間</a:t>
                      </a:r>
                      <a:endParaRPr lang="zh-TW" alt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開課單位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  <a:endParaRPr lang="zh-TW" alt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時數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人次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課後評量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FFFFCC"/>
                    </a:solidFill>
                  </a:tcPr>
                </a:tc>
              </a:tr>
              <a:tr h="4038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111/01/26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實證醫學中心</a:t>
                      </a:r>
                      <a:endParaRPr lang="zh-TW" altLang="en-US" sz="16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資料庫</a:t>
                      </a:r>
                      <a:r>
                        <a:rPr lang="zh-TW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文獻搜尋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4.8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</a:tr>
              <a:tr h="55675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111/01/26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實證醫學中心</a:t>
                      </a:r>
                      <a:endParaRPr lang="zh-TW" altLang="en-US" sz="16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實證護理－提出一個可以回答的臨床問題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4.8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</a:tr>
              <a:tr h="4963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111/02/09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實證醫學中心</a:t>
                      </a:r>
                      <a:endParaRPr lang="zh-TW" altLang="en-US" sz="1600" b="1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</a:t>
                      </a:r>
                      <a:r>
                        <a:rPr lang="en-US" altLang="zh-TW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PICO</a:t>
                      </a:r>
                      <a:r>
                        <a:rPr lang="zh-TW" altLang="en-US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模式問問題</a:t>
                      </a:r>
                      <a:r>
                        <a:rPr lang="en-US" altLang="zh-TW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(SDM</a:t>
                      </a:r>
                      <a:r>
                        <a:rPr lang="zh-TW" altLang="en-US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工作坊</a:t>
                      </a:r>
                      <a:r>
                        <a:rPr lang="en-US" altLang="zh-TW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4.7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</a:tr>
              <a:tr h="4038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111/02/09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實證醫學中心</a:t>
                      </a:r>
                      <a:endParaRPr lang="zh-TW" altLang="en-US" sz="1600" b="1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資料庫搜尋</a:t>
                      </a:r>
                      <a:r>
                        <a:rPr lang="en-US" altLang="zh-TW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(SDM</a:t>
                      </a:r>
                      <a:r>
                        <a:rPr lang="zh-TW" altLang="en-US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工作坊</a:t>
                      </a:r>
                      <a:r>
                        <a:rPr lang="en-US" altLang="zh-TW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4.7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</a:tr>
              <a:tr h="4963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111/03/02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實證醫學中心</a:t>
                      </a:r>
                      <a:endParaRPr lang="zh-TW" altLang="en-US" sz="1600" b="1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zh-TW" sz="1600" b="1" kern="1200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證據等級與研究設計</a:t>
                      </a:r>
                      <a:r>
                        <a:rPr lang="en-US" altLang="zh-TW" sz="1600" b="1" i="0" kern="1200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(SDM</a:t>
                      </a:r>
                      <a:r>
                        <a:rPr lang="zh-TW" altLang="en-US" sz="1600" b="1" i="0" kern="1200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工作坊</a:t>
                      </a:r>
                      <a:r>
                        <a:rPr lang="en-US" altLang="zh-TW" sz="1600" b="1" i="0" kern="1200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b="1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4.8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</a:tr>
              <a:tr h="47665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111/03/02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實證醫學中心</a:t>
                      </a:r>
                      <a:endParaRPr lang="zh-TW" altLang="en-US" sz="1600" b="1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文獻評讀</a:t>
                      </a:r>
                      <a:r>
                        <a:rPr lang="en-US" altLang="zh-TW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(SDM</a:t>
                      </a:r>
                      <a:r>
                        <a:rPr lang="zh-TW" altLang="en-US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工作坊</a:t>
                      </a:r>
                      <a:r>
                        <a:rPr lang="en-US" altLang="zh-TW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4.8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</a:tr>
              <a:tr h="4038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111/02/09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實證醫學中心</a:t>
                      </a:r>
                      <a:endParaRPr lang="zh-TW" altLang="en-US" sz="16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實證醫學臨床應用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4.6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</a:tr>
              <a:tr h="4038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111/02/10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spc="-15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實證醫學中心</a:t>
                      </a:r>
                      <a:endParaRPr lang="zh-TW" altLang="en-US" sz="16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PICO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模式問問題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滿意度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4.9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</a:tr>
              <a:tr h="5113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</a:t>
                      </a:r>
                      <a:r>
                        <a:rPr lang="en-US" altLang="zh-TW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zh-TW" alt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111/02/17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實證醫學中心</a:t>
                      </a:r>
                      <a:endParaRPr lang="zh-TW" altLang="en-US" sz="16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spc="-3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實證醫學資料庫搜尋技巧與方法</a:t>
                      </a:r>
                      <a:endParaRPr lang="zh-TW" altLang="en-US" sz="1600" b="0" i="0" u="none" strike="noStrike" spc="-3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spc="-15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前測成績</a:t>
                      </a:r>
                      <a:r>
                        <a:rPr lang="en-US" altLang="zh-TW" sz="1600" b="0" i="0" u="none" strike="noStrike" spc="-15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65.5</a:t>
                      </a:r>
                      <a:r>
                        <a:rPr lang="zh-TW" altLang="en-US" sz="1600" b="0" i="0" u="none" strike="noStrike" spc="-15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spc="-150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spc="-15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後測成績</a:t>
                      </a:r>
                      <a:r>
                        <a:rPr lang="en-US" altLang="zh-TW" sz="1600" b="0" i="0" u="none" strike="noStrike" spc="-15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94.5</a:t>
                      </a:r>
                      <a:r>
                        <a:rPr lang="zh-TW" altLang="en-US" sz="1600" b="0" i="0" u="none" strike="noStrike" spc="-15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spc="-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</a:tr>
              <a:tr h="6219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111/02/24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實證醫學中心</a:t>
                      </a:r>
                      <a:endParaRPr lang="zh-TW" altLang="en-US" sz="16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如何進行實證醫學文獻評讀</a:t>
                      </a:r>
                      <a:endParaRPr lang="zh-TW" altLang="en-US" sz="16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前測成績</a:t>
                      </a:r>
                      <a:r>
                        <a:rPr lang="en-US" altLang="zh-TW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46.1</a:t>
                      </a:r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spc="-15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後測成績</a:t>
                      </a:r>
                      <a:r>
                        <a:rPr lang="en-US" altLang="zh-TW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86.7</a:t>
                      </a:r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600" b="0" i="0" u="none" strike="noStrike" spc="-15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/>
                </a:tc>
              </a:tr>
              <a:tr h="289865"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1" i="0" u="none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1" i="0" u="none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125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469" name="矩形 5"/>
          <p:cNvSpPr>
            <a:spLocks noChangeArrowheads="1"/>
          </p:cNvSpPr>
          <p:nvPr/>
        </p:nvSpPr>
        <p:spPr bwMode="auto">
          <a:xfrm>
            <a:off x="1716088" y="4973638"/>
            <a:ext cx="8697912" cy="11223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</a:pPr>
            <a:endParaRPr lang="zh-TW" altLang="en-US" sz="3600">
              <a:solidFill>
                <a:srgbClr val="00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143470" name="矩形 6"/>
          <p:cNvSpPr>
            <a:spLocks noChangeArrowheads="1"/>
          </p:cNvSpPr>
          <p:nvPr/>
        </p:nvSpPr>
        <p:spPr bwMode="auto">
          <a:xfrm>
            <a:off x="1716088" y="2319339"/>
            <a:ext cx="8697912" cy="1908175"/>
          </a:xfrm>
          <a:prstGeom prst="rect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</a:pPr>
            <a:endParaRPr lang="zh-TW" altLang="en-US" sz="3600">
              <a:solidFill>
                <a:srgbClr val="00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2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5338" y="190501"/>
            <a:ext cx="8348662" cy="746125"/>
          </a:xfrm>
        </p:spPr>
        <p:txBody>
          <a:bodyPr anchor="ctr"/>
          <a:lstStyle/>
          <a:p>
            <a:pPr algn="ctr"/>
            <a:r>
              <a:rPr lang="en-US" altLang="zh-TW" sz="3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1~3</a:t>
            </a:r>
            <a:r>
              <a:rPr lang="zh-TW" altLang="en-US" sz="3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月初</a:t>
            </a:r>
            <a:r>
              <a:rPr lang="en-US" altLang="zh-TW" sz="3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</a:t>
            </a:r>
            <a:r>
              <a:rPr lang="en-US" altLang="zh-TW" sz="3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3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教師認證課程  </a:t>
            </a:r>
            <a:r>
              <a:rPr lang="en-US" altLang="zh-TW" sz="3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3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400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700213" y="1109663"/>
          <a:ext cx="8583611" cy="50022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04625"/>
                <a:gridCol w="1204625"/>
                <a:gridCol w="1378368"/>
                <a:gridCol w="1048003"/>
                <a:gridCol w="2747364"/>
                <a:gridCol w="1000626"/>
              </a:tblGrid>
              <a:tr h="4285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課程時間</a:t>
                      </a:r>
                      <a:endParaRPr lang="zh-TW" alt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開課單位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課程分類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  <a:endParaRPr lang="zh-TW" alt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時數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>
                    <a:solidFill>
                      <a:srgbClr val="FFFFCC"/>
                    </a:solidFill>
                  </a:tcPr>
                </a:tc>
              </a:tr>
              <a:tr h="5100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</a:t>
                      </a:r>
                      <a:r>
                        <a:rPr lang="en-US" altLang="zh-TW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en-US" altLang="zh-TW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急診醫學部</a:t>
                      </a:r>
                      <a:endParaRPr lang="zh-TW" altLang="en-US" sz="1600" b="1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進階課程</a:t>
                      </a: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EBM</a:t>
                      </a:r>
                      <a:r>
                        <a:rPr lang="zh-TW" altLang="en-US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實證論壇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</a:tr>
              <a:tr h="5100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111/03/30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護理部</a:t>
                      </a:r>
                      <a:endParaRPr lang="zh-TW" altLang="en-US" sz="1600" b="1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進階課程</a:t>
                      </a: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實證海報投稿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</a:tr>
              <a:tr h="5100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111/03/09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護理部</a:t>
                      </a:r>
                      <a:endParaRPr lang="zh-TW" altLang="en-US" sz="16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初階課程</a:t>
                      </a: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實證護理工作坊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</a:tr>
              <a:tr h="5100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111/03/11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圖書館</a:t>
                      </a: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初階課程</a:t>
                      </a: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Cochrane Library</a:t>
                      </a:r>
                      <a:r>
                        <a:rPr lang="zh-TW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實證醫學評論文獻資料庫介紹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</a:tr>
              <a:tr h="5100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</a:t>
                      </a:r>
                      <a:r>
                        <a:rPr lang="en-US" altLang="zh-TW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en-US" altLang="zh-TW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急診室</a:t>
                      </a:r>
                      <a:endParaRPr lang="zh-TW" altLang="en-US" sz="16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初階課程</a:t>
                      </a: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實證系列課程</a:t>
                      </a:r>
                      <a:r>
                        <a:rPr lang="en-US" altLang="zh-TW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文獻評讀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</a:tr>
              <a:tr h="5100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zh-TW" alt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111/03/21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圖書館</a:t>
                      </a:r>
                      <a:endParaRPr lang="zh-TW" altLang="en-US" sz="16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初階課程</a:t>
                      </a: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EndNote20</a:t>
                      </a:r>
                      <a:r>
                        <a:rPr lang="zh-TW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書目管理軟體功能介紹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</a:tr>
              <a:tr h="5100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zh-TW" alt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111/03/23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護理部</a:t>
                      </a:r>
                      <a:endParaRPr lang="zh-TW" altLang="en-US" sz="16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初階課程</a:t>
                      </a: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實證護理翻轉教育</a:t>
                      </a:r>
                      <a:endParaRPr lang="zh-TW" altLang="en-US" sz="16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</a:tr>
              <a:tr h="5100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111/03/24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藥劑科</a:t>
                      </a:r>
                      <a:endParaRPr lang="zh-TW" altLang="en-US" sz="1600" b="0" i="0" u="none" strike="noStrike" spc="-15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初階課程</a:t>
                      </a: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實證藥學分享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/>
                </a:tc>
              </a:tr>
              <a:tr h="492997"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1" i="0" u="none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1" i="0" u="none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1" i="0" u="none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05" marR="5405" marT="540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4466" name="矩形 3"/>
          <p:cNvSpPr>
            <a:spLocks noChangeArrowheads="1"/>
          </p:cNvSpPr>
          <p:nvPr/>
        </p:nvSpPr>
        <p:spPr bwMode="auto">
          <a:xfrm>
            <a:off x="1700213" y="1554164"/>
            <a:ext cx="8583612" cy="1030287"/>
          </a:xfrm>
          <a:prstGeom prst="rect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</a:pPr>
            <a:endParaRPr lang="zh-TW" altLang="en-US" sz="3600">
              <a:solidFill>
                <a:srgbClr val="00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51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矩形 3"/>
          <p:cNvSpPr>
            <a:spLocks noChangeArrowheads="1"/>
          </p:cNvSpPr>
          <p:nvPr/>
        </p:nvSpPr>
        <p:spPr bwMode="auto">
          <a:xfrm>
            <a:off x="1808164" y="30164"/>
            <a:ext cx="8677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中心教師群</a:t>
            </a:r>
            <a:endParaRPr lang="en-US" altLang="zh-TW" sz="36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5411" name="投影片編號版面配置區 3"/>
          <p:cNvSpPr txBox="1">
            <a:spLocks/>
          </p:cNvSpPr>
          <p:nvPr/>
        </p:nvSpPr>
        <p:spPr bwMode="auto">
          <a:xfrm>
            <a:off x="8686800" y="6430963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164B1A9-70EA-41A0-BC6E-F8E002AE9948}" type="slidenum">
              <a:rPr kumimoji="0" lang="en-US" altLang="zh-TW" sz="1200">
                <a:solidFill>
                  <a:srgbClr val="000000"/>
                </a:solidFill>
                <a:ea typeface="新細明體" panose="02020500000000000000" pitchFamily="18" charset="-12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kumimoji="0"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45412" name="文字方塊 4"/>
          <p:cNvSpPr txBox="1">
            <a:spLocks noChangeArrowheads="1"/>
          </p:cNvSpPr>
          <p:nvPr/>
        </p:nvSpPr>
        <p:spPr bwMode="auto">
          <a:xfrm>
            <a:off x="1808163" y="942976"/>
            <a:ext cx="8323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TW" altLang="en-US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en-US" altLang="zh-TW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提升各職類初、進階教師人數，提升各職類自行開課及</a:t>
            </a:r>
            <a:r>
              <a:rPr lang="zh-TW" altLang="zh-TW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輔導學員發表實證相關論文</a:t>
            </a:r>
            <a:r>
              <a:rPr lang="zh-TW" altLang="en-US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，以落實</a:t>
            </a:r>
            <a:r>
              <a:rPr lang="en-US" altLang="zh-TW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精神。</a:t>
            </a:r>
            <a:endParaRPr lang="en-US" altLang="zh-TW" sz="16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TW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取得師資人數 </a:t>
            </a:r>
            <a:r>
              <a:rPr lang="en-US" altLang="zh-TW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初階</a:t>
            </a:r>
            <a:r>
              <a:rPr lang="en-US" altLang="zh-TW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位，進階</a:t>
            </a:r>
            <a:r>
              <a:rPr lang="en-US" altLang="zh-TW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en-US" altLang="zh-TW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279650" y="1822451"/>
          <a:ext cx="6275387" cy="4551361"/>
        </p:xfrm>
        <a:graphic>
          <a:graphicData uri="http://schemas.openxmlformats.org/drawingml/2006/table">
            <a:tbl>
              <a:tblPr/>
              <a:tblGrid>
                <a:gridCol w="2386957"/>
                <a:gridCol w="1896091"/>
                <a:gridCol w="1992339"/>
              </a:tblGrid>
              <a:tr h="51748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職類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</a:t>
                      </a:r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</a:t>
                      </a:r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</a:t>
                      </a:r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0127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西醫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27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呼吸治療</a:t>
                      </a: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27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物理治療</a:t>
                      </a: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27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職能治療</a:t>
                      </a: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49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專科護理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27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21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藥事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27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醫事檢驗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27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醫事放射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12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6" name="圓角矩形 5"/>
          <p:cNvSpPr/>
          <p:nvPr/>
        </p:nvSpPr>
        <p:spPr>
          <a:xfrm>
            <a:off x="8032751" y="1566864"/>
            <a:ext cx="2028825" cy="598487"/>
          </a:xfrm>
          <a:prstGeom prst="roundRect">
            <a:avLst/>
          </a:prstGeom>
          <a:solidFill>
            <a:srgbClr val="FF99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共計</a:t>
            </a:r>
            <a:r>
              <a:rPr kumimoji="1" lang="en-US" altLang="zh-TW" sz="2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kumimoji="1" lang="zh-TW" altLang="en-US" sz="2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個職類</a:t>
            </a:r>
            <a:endParaRPr kumimoji="1" lang="en-US" altLang="zh-TW" sz="24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5464" name="矩形 1"/>
          <p:cNvSpPr>
            <a:spLocks noChangeArrowheads="1"/>
          </p:cNvSpPr>
          <p:nvPr/>
        </p:nvSpPr>
        <p:spPr bwMode="auto">
          <a:xfrm>
            <a:off x="2179638" y="6299200"/>
            <a:ext cx="163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</a:rPr>
              <a:t>111.03.04</a:t>
            </a:r>
            <a:r>
              <a:rPr lang="zh-TW" altLang="en-US">
                <a:solidFill>
                  <a:srgbClr val="000000"/>
                </a:solidFill>
              </a:rPr>
              <a:t>更新</a:t>
            </a:r>
          </a:p>
        </p:txBody>
      </p:sp>
    </p:spTree>
    <p:extLst>
      <p:ext uri="{BB962C8B-B14F-4D97-AF65-F5344CB8AC3E}">
        <p14:creationId xmlns:p14="http://schemas.microsoft.com/office/powerpoint/2010/main" val="38762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標題 1"/>
          <p:cNvSpPr>
            <a:spLocks noGrp="1"/>
          </p:cNvSpPr>
          <p:nvPr>
            <p:ph type="title"/>
          </p:nvPr>
        </p:nvSpPr>
        <p:spPr>
          <a:xfrm>
            <a:off x="1525589" y="1589"/>
            <a:ext cx="9140825" cy="979487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en-US" altLang="zh-TW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中心教師群</a:t>
            </a:r>
            <a:endParaRPr lang="en-US" altLang="zh-TW" sz="36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6435" name="內容版面配置區 4"/>
          <p:cNvSpPr>
            <a:spLocks noGrp="1"/>
          </p:cNvSpPr>
          <p:nvPr>
            <p:ph idx="1"/>
          </p:nvPr>
        </p:nvSpPr>
        <p:spPr>
          <a:xfrm>
            <a:off x="1630364" y="1028700"/>
            <a:ext cx="9134475" cy="5111750"/>
          </a:xfrm>
        </p:spPr>
        <p:txBody>
          <a:bodyPr/>
          <a:lstStyle/>
          <a:p>
            <a:pPr marL="355600" indent="-3556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22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en-US" sz="22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2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1-3</a:t>
            </a:r>
            <a:r>
              <a:rPr lang="zh-TW" altLang="en-US" sz="22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月新增種子教師</a:t>
            </a:r>
            <a:r>
              <a:rPr lang="en-US" altLang="zh-TW" sz="22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endParaRPr lang="zh-TW" altLang="en-US" sz="1800" b="1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835150" y="1552575"/>
          <a:ext cx="8528050" cy="43386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31999"/>
                <a:gridCol w="1270331"/>
                <a:gridCol w="1270331"/>
                <a:gridCol w="62976"/>
                <a:gridCol w="1614384"/>
                <a:gridCol w="1328128"/>
                <a:gridCol w="1349901"/>
              </a:tblGrid>
              <a:tr h="4692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教師認證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教師認證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>
                    <a:solidFill>
                      <a:srgbClr val="FFCC99"/>
                    </a:solidFill>
                  </a:tcPr>
                </a:tc>
              </a:tr>
              <a:tr h="5584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護理部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陳婉儒</a:t>
                      </a: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呼吸治療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預計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王芝安</a:t>
                      </a: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</a:tr>
              <a:tr h="5584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護理部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謝宜珍</a:t>
                      </a: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護理部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預計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趙一靜</a:t>
                      </a: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進階</a:t>
                      </a:r>
                    </a:p>
                  </a:txBody>
                  <a:tcPr marL="9524" marR="9524" marT="9526" marB="0" anchor="ctr" horzOverflow="overflow"/>
                </a:tc>
              </a:tr>
              <a:tr h="5584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護理部</a:t>
                      </a: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趙一靜</a:t>
                      </a: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物理治療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規劃下半年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陳俊佑</a:t>
                      </a: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進階</a:t>
                      </a:r>
                    </a:p>
                  </a:txBody>
                  <a:tcPr marL="9524" marR="9524" marT="9526" marB="0" anchor="ctr" horzOverflow="overflow"/>
                </a:tc>
              </a:tr>
              <a:tr h="5584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檢驗醫學科</a:t>
                      </a: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李姵諭</a:t>
                      </a: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物理治療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規劃下半年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黃元貞</a:t>
                      </a: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初階</a:t>
                      </a:r>
                    </a:p>
                  </a:txBody>
                  <a:tcPr marL="9524" marR="9524" marT="9526" marB="0" anchor="ctr" horzOverflow="overflow"/>
                </a:tc>
              </a:tr>
              <a:tr h="5584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檢驗醫學科</a:t>
                      </a: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簡秀芳</a:t>
                      </a: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營養</a:t>
                      </a:r>
                      <a:endParaRPr kumimoji="0" lang="en-US" altLang="zh-TW" sz="180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規劃中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</a:tr>
              <a:tr h="558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檢驗醫學科</a:t>
                      </a: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龔品珍</a:t>
                      </a: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endParaRPr kumimoji="0" lang="zh-TW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語言治療</a:t>
                      </a:r>
                      <a:endParaRPr kumimoji="0" lang="en-US" altLang="zh-TW" sz="180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規劃中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</a:tr>
              <a:tr h="5190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傷口照護中心</a:t>
                      </a:r>
                      <a:endParaRPr kumimoji="0" lang="zh-TW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林筱青</a:t>
                      </a:r>
                    </a:p>
                  </a:txBody>
                  <a:tcPr marL="9524" marR="9524" marT="9526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進階</a:t>
                      </a:r>
                    </a:p>
                  </a:txBody>
                  <a:tcPr marL="9524" marR="9524" marT="9526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 horzOverflow="overflow"/>
                </a:tc>
              </a:tr>
            </a:tbl>
          </a:graphicData>
        </a:graphic>
      </p:graphicFrame>
      <p:sp>
        <p:nvSpPr>
          <p:cNvPr id="146510" name="矩形 1"/>
          <p:cNvSpPr>
            <a:spLocks noChangeArrowheads="1"/>
          </p:cNvSpPr>
          <p:nvPr/>
        </p:nvSpPr>
        <p:spPr bwMode="auto">
          <a:xfrm>
            <a:off x="1835150" y="6003925"/>
            <a:ext cx="163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</a:rPr>
              <a:t>111.03.04</a:t>
            </a:r>
            <a:r>
              <a:rPr lang="zh-TW" altLang="en-US">
                <a:solidFill>
                  <a:srgbClr val="000000"/>
                </a:solidFill>
              </a:rPr>
              <a:t>更新</a:t>
            </a:r>
          </a:p>
        </p:txBody>
      </p:sp>
    </p:spTree>
    <p:extLst>
      <p:ext uri="{BB962C8B-B14F-4D97-AF65-F5344CB8AC3E}">
        <p14:creationId xmlns:p14="http://schemas.microsoft.com/office/powerpoint/2010/main" val="14016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4745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A0A8BAF-5F60-41C9-8752-172F8886F5C2}" type="slidenum">
              <a:rPr kumimoji="0" lang="en-US" altLang="zh-TW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8</a:t>
            </a:fld>
            <a:endParaRPr kumimoji="0" lang="en-US" altLang="zh-TW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7460" name="矩形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</a:pPr>
            <a:endParaRPr lang="zh-TW" altLang="en-US" sz="3600">
              <a:solidFill>
                <a:srgbClr val="00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6" name="框架 5"/>
          <p:cNvSpPr/>
          <p:nvPr/>
        </p:nvSpPr>
        <p:spPr bwMode="auto">
          <a:xfrm>
            <a:off x="1524000" y="0"/>
            <a:ext cx="9144000" cy="6858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extLst/>
        </p:spPr>
        <p:txBody>
          <a:bodyPr/>
          <a:lstStyle/>
          <a:p>
            <a:pPr marL="469900" indent="-469900"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kumimoji="1" lang="zh-TW" altLang="en-US" sz="3600">
              <a:solidFill>
                <a:srgbClr val="000000"/>
              </a:solidFill>
            </a:endParaRPr>
          </a:p>
        </p:txBody>
      </p:sp>
      <p:sp>
        <p:nvSpPr>
          <p:cNvPr id="147462" name="矩形 6"/>
          <p:cNvSpPr>
            <a:spLocks noChangeArrowheads="1"/>
          </p:cNvSpPr>
          <p:nvPr/>
        </p:nvSpPr>
        <p:spPr bwMode="auto">
          <a:xfrm>
            <a:off x="2282825" y="2738438"/>
            <a:ext cx="76263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二、特殊領域教師培訓</a:t>
            </a:r>
            <a:endParaRPr lang="en-US" altLang="zh-TW" sz="3600" b="1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41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1F4F0174-086C-4D1B-84FA-BCB454B539E6}"/>
              </a:ext>
            </a:extLst>
          </p:cNvPr>
          <p:cNvSpPr txBox="1"/>
          <p:nvPr/>
        </p:nvSpPr>
        <p:spPr>
          <a:xfrm>
            <a:off x="654725" y="632622"/>
            <a:ext cx="5973110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TW" sz="4000" b="1" dirty="0">
                <a:solidFill>
                  <a:srgbClr val="847361"/>
                </a:solidFill>
                <a:cs typeface="+mn-ea"/>
                <a:sym typeface="+mn-lt"/>
              </a:rPr>
              <a:t>EBM</a:t>
            </a:r>
            <a:r>
              <a:rPr lang="zh-TW" altLang="en-US" sz="4000" b="1" dirty="0">
                <a:solidFill>
                  <a:srgbClr val="847361"/>
                </a:solidFill>
                <a:cs typeface="+mn-ea"/>
                <a:sym typeface="+mn-lt"/>
              </a:rPr>
              <a:t>中心目標、教師任務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0FCDA378-7B6E-47E2-B5D3-2422F82B632A}"/>
              </a:ext>
            </a:extLst>
          </p:cNvPr>
          <p:cNvCxnSpPr/>
          <p:nvPr/>
        </p:nvCxnSpPr>
        <p:spPr>
          <a:xfrm>
            <a:off x="872316" y="1422955"/>
            <a:ext cx="3132000" cy="0"/>
          </a:xfrm>
          <a:prstGeom prst="line">
            <a:avLst/>
          </a:prstGeom>
          <a:ln w="19050">
            <a:solidFill>
              <a:srgbClr val="847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群組 6"/>
          <p:cNvGrpSpPr/>
          <p:nvPr/>
        </p:nvGrpSpPr>
        <p:grpSpPr>
          <a:xfrm>
            <a:off x="1416679" y="3365668"/>
            <a:ext cx="8911352" cy="2401423"/>
            <a:chOff x="2027053" y="1512277"/>
            <a:chExt cx="6536275" cy="2401423"/>
          </a:xfrm>
        </p:grpSpPr>
        <p:sp>
          <p:nvSpPr>
            <p:cNvPr id="13" name="手繪多邊形 12"/>
            <p:cNvSpPr/>
            <p:nvPr/>
          </p:nvSpPr>
          <p:spPr>
            <a:xfrm>
              <a:off x="2027053" y="1512277"/>
              <a:ext cx="1547047" cy="2401423"/>
            </a:xfrm>
            <a:custGeom>
              <a:avLst/>
              <a:gdLst>
                <a:gd name="connsiteX0" fmla="*/ 0 w 1547047"/>
                <a:gd name="connsiteY0" fmla="*/ 154705 h 3048000"/>
                <a:gd name="connsiteX1" fmla="*/ 154705 w 1547047"/>
                <a:gd name="connsiteY1" fmla="*/ 0 h 3048000"/>
                <a:gd name="connsiteX2" fmla="*/ 1392342 w 1547047"/>
                <a:gd name="connsiteY2" fmla="*/ 0 h 3048000"/>
                <a:gd name="connsiteX3" fmla="*/ 1547047 w 1547047"/>
                <a:gd name="connsiteY3" fmla="*/ 154705 h 3048000"/>
                <a:gd name="connsiteX4" fmla="*/ 1547047 w 1547047"/>
                <a:gd name="connsiteY4" fmla="*/ 2893295 h 3048000"/>
                <a:gd name="connsiteX5" fmla="*/ 1392342 w 1547047"/>
                <a:gd name="connsiteY5" fmla="*/ 3048000 h 3048000"/>
                <a:gd name="connsiteX6" fmla="*/ 154705 w 1547047"/>
                <a:gd name="connsiteY6" fmla="*/ 3048000 h 3048000"/>
                <a:gd name="connsiteX7" fmla="*/ 0 w 1547047"/>
                <a:gd name="connsiteY7" fmla="*/ 2893295 h 3048000"/>
                <a:gd name="connsiteX8" fmla="*/ 0 w 1547047"/>
                <a:gd name="connsiteY8" fmla="*/ 154705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047" h="3048000">
                  <a:moveTo>
                    <a:pt x="0" y="154705"/>
                  </a:moveTo>
                  <a:cubicBezTo>
                    <a:pt x="0" y="69264"/>
                    <a:pt x="69264" y="0"/>
                    <a:pt x="154705" y="0"/>
                  </a:cubicBezTo>
                  <a:lnTo>
                    <a:pt x="1392342" y="0"/>
                  </a:lnTo>
                  <a:cubicBezTo>
                    <a:pt x="1477783" y="0"/>
                    <a:pt x="1547047" y="69264"/>
                    <a:pt x="1547047" y="154705"/>
                  </a:cubicBezTo>
                  <a:lnTo>
                    <a:pt x="1547047" y="2893295"/>
                  </a:lnTo>
                  <a:cubicBezTo>
                    <a:pt x="1547047" y="2978736"/>
                    <a:pt x="1477783" y="3048000"/>
                    <a:pt x="1392342" y="3048000"/>
                  </a:cubicBezTo>
                  <a:lnTo>
                    <a:pt x="154705" y="3048000"/>
                  </a:lnTo>
                  <a:cubicBezTo>
                    <a:pt x="69264" y="3048000"/>
                    <a:pt x="0" y="2978736"/>
                    <a:pt x="0" y="2893295"/>
                  </a:cubicBezTo>
                  <a:lnTo>
                    <a:pt x="0" y="15470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2225040" numCol="1" spcCol="1270" anchor="t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任務一</a:t>
              </a:r>
              <a:endPara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輔導初進階      教師認證</a:t>
              </a:r>
              <a:endParaRPr lang="en-US" altLang="zh-TW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3690129" y="1512277"/>
              <a:ext cx="1547047" cy="2401423"/>
            </a:xfrm>
            <a:custGeom>
              <a:avLst/>
              <a:gdLst>
                <a:gd name="connsiteX0" fmla="*/ 0 w 1547047"/>
                <a:gd name="connsiteY0" fmla="*/ 154705 h 3048000"/>
                <a:gd name="connsiteX1" fmla="*/ 154705 w 1547047"/>
                <a:gd name="connsiteY1" fmla="*/ 0 h 3048000"/>
                <a:gd name="connsiteX2" fmla="*/ 1392342 w 1547047"/>
                <a:gd name="connsiteY2" fmla="*/ 0 h 3048000"/>
                <a:gd name="connsiteX3" fmla="*/ 1547047 w 1547047"/>
                <a:gd name="connsiteY3" fmla="*/ 154705 h 3048000"/>
                <a:gd name="connsiteX4" fmla="*/ 1547047 w 1547047"/>
                <a:gd name="connsiteY4" fmla="*/ 2893295 h 3048000"/>
                <a:gd name="connsiteX5" fmla="*/ 1392342 w 1547047"/>
                <a:gd name="connsiteY5" fmla="*/ 3048000 h 3048000"/>
                <a:gd name="connsiteX6" fmla="*/ 154705 w 1547047"/>
                <a:gd name="connsiteY6" fmla="*/ 3048000 h 3048000"/>
                <a:gd name="connsiteX7" fmla="*/ 0 w 1547047"/>
                <a:gd name="connsiteY7" fmla="*/ 2893295 h 3048000"/>
                <a:gd name="connsiteX8" fmla="*/ 0 w 1547047"/>
                <a:gd name="connsiteY8" fmla="*/ 154705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047" h="3048000">
                  <a:moveTo>
                    <a:pt x="0" y="154705"/>
                  </a:moveTo>
                  <a:cubicBezTo>
                    <a:pt x="0" y="69264"/>
                    <a:pt x="69264" y="0"/>
                    <a:pt x="154705" y="0"/>
                  </a:cubicBezTo>
                  <a:lnTo>
                    <a:pt x="1392342" y="0"/>
                  </a:lnTo>
                  <a:cubicBezTo>
                    <a:pt x="1477783" y="0"/>
                    <a:pt x="1547047" y="69264"/>
                    <a:pt x="1547047" y="154705"/>
                  </a:cubicBezTo>
                  <a:lnTo>
                    <a:pt x="1547047" y="2893295"/>
                  </a:lnTo>
                  <a:cubicBezTo>
                    <a:pt x="1547047" y="2978736"/>
                    <a:pt x="1477783" y="3048000"/>
                    <a:pt x="1392342" y="3048000"/>
                  </a:cubicBezTo>
                  <a:lnTo>
                    <a:pt x="154705" y="3048000"/>
                  </a:lnTo>
                  <a:cubicBezTo>
                    <a:pt x="69264" y="3048000"/>
                    <a:pt x="0" y="2978736"/>
                    <a:pt x="0" y="2893295"/>
                  </a:cubicBezTo>
                  <a:lnTo>
                    <a:pt x="0" y="15470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2225040" numCol="1" spcCol="1270" anchor="t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任務</a:t>
              </a:r>
              <a:r>
                <a:rPr lang="zh-TW" altLang="en-US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endPara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輔導職類      公版</a:t>
              </a:r>
              <a:r>
                <a:rPr lang="zh-TW" altLang="en-US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教案</a:t>
              </a:r>
              <a:endParaRPr lang="en-US" altLang="zh-TW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5353205" y="1512277"/>
              <a:ext cx="1547047" cy="2401423"/>
            </a:xfrm>
            <a:custGeom>
              <a:avLst/>
              <a:gdLst>
                <a:gd name="connsiteX0" fmla="*/ 0 w 1547047"/>
                <a:gd name="connsiteY0" fmla="*/ 154705 h 3048000"/>
                <a:gd name="connsiteX1" fmla="*/ 154705 w 1547047"/>
                <a:gd name="connsiteY1" fmla="*/ 0 h 3048000"/>
                <a:gd name="connsiteX2" fmla="*/ 1392342 w 1547047"/>
                <a:gd name="connsiteY2" fmla="*/ 0 h 3048000"/>
                <a:gd name="connsiteX3" fmla="*/ 1547047 w 1547047"/>
                <a:gd name="connsiteY3" fmla="*/ 154705 h 3048000"/>
                <a:gd name="connsiteX4" fmla="*/ 1547047 w 1547047"/>
                <a:gd name="connsiteY4" fmla="*/ 2893295 h 3048000"/>
                <a:gd name="connsiteX5" fmla="*/ 1392342 w 1547047"/>
                <a:gd name="connsiteY5" fmla="*/ 3048000 h 3048000"/>
                <a:gd name="connsiteX6" fmla="*/ 154705 w 1547047"/>
                <a:gd name="connsiteY6" fmla="*/ 3048000 h 3048000"/>
                <a:gd name="connsiteX7" fmla="*/ 0 w 1547047"/>
                <a:gd name="connsiteY7" fmla="*/ 2893295 h 3048000"/>
                <a:gd name="connsiteX8" fmla="*/ 0 w 1547047"/>
                <a:gd name="connsiteY8" fmla="*/ 154705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047" h="3048000">
                  <a:moveTo>
                    <a:pt x="0" y="154705"/>
                  </a:moveTo>
                  <a:cubicBezTo>
                    <a:pt x="0" y="69264"/>
                    <a:pt x="69264" y="0"/>
                    <a:pt x="154705" y="0"/>
                  </a:cubicBezTo>
                  <a:lnTo>
                    <a:pt x="1392342" y="0"/>
                  </a:lnTo>
                  <a:cubicBezTo>
                    <a:pt x="1477783" y="0"/>
                    <a:pt x="1547047" y="69264"/>
                    <a:pt x="1547047" y="154705"/>
                  </a:cubicBezTo>
                  <a:lnTo>
                    <a:pt x="1547047" y="2893295"/>
                  </a:lnTo>
                  <a:cubicBezTo>
                    <a:pt x="1547047" y="2978736"/>
                    <a:pt x="1477783" y="3048000"/>
                    <a:pt x="1392342" y="3048000"/>
                  </a:cubicBezTo>
                  <a:lnTo>
                    <a:pt x="154705" y="3048000"/>
                  </a:lnTo>
                  <a:cubicBezTo>
                    <a:pt x="69264" y="3048000"/>
                    <a:pt x="0" y="2978736"/>
                    <a:pt x="0" y="2893295"/>
                  </a:cubicBezTo>
                  <a:lnTo>
                    <a:pt x="0" y="15470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2225040" numCol="1" spcCol="1270" anchor="t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任務三</a:t>
              </a:r>
              <a:endPara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推廣</a:t>
              </a:r>
              <a:r>
                <a:rPr lang="en-US" altLang="zh-TW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SDM</a:t>
              </a:r>
              <a:r>
                <a:rPr lang="zh-TW" altLang="en-US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工作坊</a:t>
              </a:r>
              <a:endParaRPr lang="zh-TW" alt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7016281" y="1521607"/>
              <a:ext cx="1547047" cy="2392093"/>
            </a:xfrm>
            <a:custGeom>
              <a:avLst/>
              <a:gdLst>
                <a:gd name="connsiteX0" fmla="*/ 0 w 1547047"/>
                <a:gd name="connsiteY0" fmla="*/ 154705 h 3048000"/>
                <a:gd name="connsiteX1" fmla="*/ 154705 w 1547047"/>
                <a:gd name="connsiteY1" fmla="*/ 0 h 3048000"/>
                <a:gd name="connsiteX2" fmla="*/ 1392342 w 1547047"/>
                <a:gd name="connsiteY2" fmla="*/ 0 h 3048000"/>
                <a:gd name="connsiteX3" fmla="*/ 1547047 w 1547047"/>
                <a:gd name="connsiteY3" fmla="*/ 154705 h 3048000"/>
                <a:gd name="connsiteX4" fmla="*/ 1547047 w 1547047"/>
                <a:gd name="connsiteY4" fmla="*/ 2893295 h 3048000"/>
                <a:gd name="connsiteX5" fmla="*/ 1392342 w 1547047"/>
                <a:gd name="connsiteY5" fmla="*/ 3048000 h 3048000"/>
                <a:gd name="connsiteX6" fmla="*/ 154705 w 1547047"/>
                <a:gd name="connsiteY6" fmla="*/ 3048000 h 3048000"/>
                <a:gd name="connsiteX7" fmla="*/ 0 w 1547047"/>
                <a:gd name="connsiteY7" fmla="*/ 2893295 h 3048000"/>
                <a:gd name="connsiteX8" fmla="*/ 0 w 1547047"/>
                <a:gd name="connsiteY8" fmla="*/ 154705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047" h="3048000">
                  <a:moveTo>
                    <a:pt x="0" y="154705"/>
                  </a:moveTo>
                  <a:cubicBezTo>
                    <a:pt x="0" y="69264"/>
                    <a:pt x="69264" y="0"/>
                    <a:pt x="154705" y="0"/>
                  </a:cubicBezTo>
                  <a:lnTo>
                    <a:pt x="1392342" y="0"/>
                  </a:lnTo>
                  <a:cubicBezTo>
                    <a:pt x="1477783" y="0"/>
                    <a:pt x="1547047" y="69264"/>
                    <a:pt x="1547047" y="154705"/>
                  </a:cubicBezTo>
                  <a:lnTo>
                    <a:pt x="1547047" y="2893295"/>
                  </a:lnTo>
                  <a:cubicBezTo>
                    <a:pt x="1547047" y="2978736"/>
                    <a:pt x="1477783" y="3048000"/>
                    <a:pt x="1392342" y="3048000"/>
                  </a:cubicBezTo>
                  <a:lnTo>
                    <a:pt x="154705" y="3048000"/>
                  </a:lnTo>
                  <a:cubicBezTo>
                    <a:pt x="69264" y="3048000"/>
                    <a:pt x="0" y="2978736"/>
                    <a:pt x="0" y="2893295"/>
                  </a:cubicBezTo>
                  <a:lnTo>
                    <a:pt x="0" y="15470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2225040" numCol="1" spcCol="1270" anchor="t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任務四</a:t>
              </a:r>
              <a:endPara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</a:t>
              </a:r>
              <a:r>
                <a:rPr lang="zh-TW" altLang="en-US" sz="2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學員發表實證相關</a:t>
              </a:r>
              <a:r>
                <a:rPr lang="zh-TW" altLang="en-US" sz="2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論文</a:t>
              </a:r>
              <a:endParaRPr lang="zh-TW" alt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65619" y="1712230"/>
            <a:ext cx="10752658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目標：落實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教學、持續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培訓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教師、</a:t>
            </a:r>
            <a:endParaRPr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鼓勵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論文發表、型塑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EBM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風氣</a:t>
            </a:r>
            <a:endParaRPr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進階教師四大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31594" y="5868209"/>
            <a:ext cx="2019372" cy="3416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algn="di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09574" y="5868209"/>
            <a:ext cx="2019372" cy="3416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algn="di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臨床應用推廣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04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pfvkprb">
      <a:majorFont>
        <a:latin typeface="微软雅黑" panose="020F0302020204030204"/>
        <a:ea typeface="华文中宋"/>
        <a:cs typeface=""/>
      </a:majorFont>
      <a:minorFont>
        <a:latin typeface="微软雅黑" panose="020F0502020204030204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104.11.09醫教會會議議程(參考版)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Verdan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標楷體" pitchFamily="65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1757</Words>
  <Application>Microsoft Office PowerPoint</Application>
  <PresentationFormat>寬螢幕</PresentationFormat>
  <Paragraphs>551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24</vt:i4>
      </vt:variant>
    </vt:vector>
  </HeadingPairs>
  <TitlesOfParts>
    <vt:vector size="39" baseType="lpstr">
      <vt:lpstr>Microsoft YaHei</vt:lpstr>
      <vt:lpstr>华文中宋</vt:lpstr>
      <vt:lpstr>微軟正黑體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第一PPT，www.1ppt.com</vt:lpstr>
      <vt:lpstr>104.11.09醫教會會議議程(參考版)</vt:lpstr>
      <vt:lpstr>1_104.11.09醫教會會議議程(參考版)</vt:lpstr>
      <vt:lpstr>5_104.11.09醫教會會議議程(參考版)</vt:lpstr>
      <vt:lpstr>2_104.11.09醫教會會議議程(參考版)</vt:lpstr>
      <vt:lpstr>實證醫學中心業務報告</vt:lpstr>
      <vt:lpstr>PowerPoint 簡報</vt:lpstr>
      <vt:lpstr>PowerPoint 簡報</vt:lpstr>
      <vt:lpstr>1~3月初.進階&amp;教師認證課程</vt:lpstr>
      <vt:lpstr>1~3月初.進階&amp;教師認證課程  (續)</vt:lpstr>
      <vt:lpstr>PowerPoint 簡報</vt:lpstr>
      <vt:lpstr>新增EBM中心教師群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教研行政中心-胡佳雯初級管理師</dc:creator>
  <cp:lastModifiedBy>嘉義基督教醫院圖書館</cp:lastModifiedBy>
  <cp:revision>349</cp:revision>
  <dcterms:created xsi:type="dcterms:W3CDTF">2021-10-22T06:21:45Z</dcterms:created>
  <dcterms:modified xsi:type="dcterms:W3CDTF">2022-03-09T04:10:30Z</dcterms:modified>
</cp:coreProperties>
</file>