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5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6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7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8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90" r:id="rId3"/>
    <p:sldMasterId id="2147483705" r:id="rId4"/>
    <p:sldMasterId id="2147483720" r:id="rId5"/>
    <p:sldMasterId id="2147483735" r:id="rId6"/>
    <p:sldMasterId id="2147483750" r:id="rId7"/>
    <p:sldMasterId id="2147504851" r:id="rId8"/>
    <p:sldMasterId id="2147514109" r:id="rId9"/>
  </p:sldMasterIdLst>
  <p:notesMasterIdLst>
    <p:notesMasterId r:id="rId25"/>
  </p:notesMasterIdLst>
  <p:handoutMasterIdLst>
    <p:handoutMasterId r:id="rId26"/>
  </p:handoutMasterIdLst>
  <p:sldIdLst>
    <p:sldId id="437" r:id="rId10"/>
    <p:sldId id="472" r:id="rId11"/>
    <p:sldId id="441" r:id="rId12"/>
    <p:sldId id="462" r:id="rId13"/>
    <p:sldId id="464" r:id="rId14"/>
    <p:sldId id="463" r:id="rId15"/>
    <p:sldId id="465" r:id="rId16"/>
    <p:sldId id="466" r:id="rId17"/>
    <p:sldId id="468" r:id="rId18"/>
    <p:sldId id="469" r:id="rId19"/>
    <p:sldId id="321" r:id="rId20"/>
    <p:sldId id="314" r:id="rId21"/>
    <p:sldId id="319" r:id="rId22"/>
    <p:sldId id="322" r:id="rId23"/>
    <p:sldId id="275" r:id="rId24"/>
  </p:sldIdLst>
  <p:sldSz cx="12192000" cy="6858000"/>
  <p:notesSz cx="9939338" cy="68072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FF"/>
    <a:srgbClr val="3333FF"/>
    <a:srgbClr val="99CCFF"/>
    <a:srgbClr val="FFFFCC"/>
    <a:srgbClr val="CCFFCC"/>
    <a:srgbClr val="FF9933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1493" autoAdjust="0"/>
  </p:normalViewPr>
  <p:slideViewPr>
    <p:cSldViewPr snapToGrid="0">
      <p:cViewPr varScale="1">
        <p:scale>
          <a:sx n="56" d="100"/>
          <a:sy n="56" d="100"/>
        </p:scale>
        <p:origin x="1061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9725"/>
          </a:xfrm>
          <a:prstGeom prst="rect">
            <a:avLst/>
          </a:prstGeom>
        </p:spPr>
        <p:txBody>
          <a:bodyPr vert="horz" lIns="91840" tIns="45920" rIns="91840" bIns="459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7688" y="0"/>
            <a:ext cx="4310062" cy="339725"/>
          </a:xfrm>
          <a:prstGeom prst="rect">
            <a:avLst/>
          </a:prstGeom>
        </p:spPr>
        <p:txBody>
          <a:bodyPr vert="horz" lIns="91840" tIns="45920" rIns="91840" bIns="459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D703904-659E-408A-8073-81A313113BDA}" type="datetimeFigureOut">
              <a:rPr lang="zh-TW" altLang="en-US"/>
              <a:pPr>
                <a:defRPr/>
              </a:pPr>
              <a:t>2023/3/22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67475"/>
            <a:ext cx="4308475" cy="339725"/>
          </a:xfrm>
          <a:prstGeom prst="rect">
            <a:avLst/>
          </a:prstGeom>
        </p:spPr>
        <p:txBody>
          <a:bodyPr vert="horz" lIns="91840" tIns="45920" rIns="91840" bIns="459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7688" y="6467475"/>
            <a:ext cx="4310062" cy="339725"/>
          </a:xfrm>
          <a:prstGeom prst="rect">
            <a:avLst/>
          </a:prstGeom>
        </p:spPr>
        <p:txBody>
          <a:bodyPr vert="horz" wrap="square" lIns="91840" tIns="45920" rIns="91840" bIns="459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64CCA4B-2B84-47B4-BB8B-3B5F74E8D32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2007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41313"/>
          </a:xfrm>
          <a:prstGeom prst="rect">
            <a:avLst/>
          </a:prstGeom>
        </p:spPr>
        <p:txBody>
          <a:bodyPr vert="horz" lIns="91840" tIns="45920" rIns="91840" bIns="459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7688" y="0"/>
            <a:ext cx="4310062" cy="341313"/>
          </a:xfrm>
          <a:prstGeom prst="rect">
            <a:avLst/>
          </a:prstGeom>
        </p:spPr>
        <p:txBody>
          <a:bodyPr vert="horz" lIns="91840" tIns="45920" rIns="91840" bIns="459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A00BF75-6390-41DA-94C8-D8FA4FA735FF}" type="datetimeFigureOut">
              <a:rPr lang="zh-TW" altLang="en-US"/>
              <a:pPr>
                <a:defRPr/>
              </a:pPr>
              <a:t>2023/3/22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28938" y="850900"/>
            <a:ext cx="4081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40" tIns="45920" rIns="91840" bIns="459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81287"/>
          </a:xfrm>
          <a:prstGeom prst="rect">
            <a:avLst/>
          </a:prstGeom>
        </p:spPr>
        <p:txBody>
          <a:bodyPr vert="horz" lIns="91840" tIns="45920" rIns="91840" bIns="459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8475" cy="341312"/>
          </a:xfrm>
          <a:prstGeom prst="rect">
            <a:avLst/>
          </a:prstGeom>
        </p:spPr>
        <p:txBody>
          <a:bodyPr vert="horz" lIns="91840" tIns="45920" rIns="91840" bIns="459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7688" y="6465888"/>
            <a:ext cx="4310062" cy="341312"/>
          </a:xfrm>
          <a:prstGeom prst="rect">
            <a:avLst/>
          </a:prstGeom>
        </p:spPr>
        <p:txBody>
          <a:bodyPr vert="horz" wrap="square" lIns="91840" tIns="45920" rIns="91840" bIns="459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9A18B18-38F1-464B-9299-9E0263E36B6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2421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392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1363" indent="-2841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1413" indent="-2270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8613" indent="-2270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5813" indent="-2270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8492D9D-2D61-4E00-B54E-2D6353EE9ACA}" type="slidenum">
              <a:rPr kumimoji="0" lang="zh-TW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kumimoji="0" lang="en-US" altLang="zh-TW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1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925763" y="850900"/>
            <a:ext cx="4075112" cy="22923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234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1363" indent="-2841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39825" indent="-2270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7025" indent="-2270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4225" indent="-2270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00EDF65-E57B-4592-9D69-A6BEBE1D33AA}" type="slidenum">
              <a:rPr kumimoji="0" lang="zh-TW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2</a:t>
            </a:fld>
            <a:endParaRPr kumimoji="0" lang="en-US" altLang="zh-TW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56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47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64D99E0-BAFE-4254-966D-E01688C52705}" type="slidenum">
              <a:rPr kumimoji="0" lang="zh-TW" altLang="en-US" smtClean="0">
                <a:latin typeface="Calibri" panose="020F0502020204030204" pitchFamily="34" charset="0"/>
              </a:rPr>
              <a:pPr/>
              <a:t>5</a:t>
            </a:fld>
            <a:endParaRPr kumimoji="0" lang="en-US" altLang="zh-TW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457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495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173424A-57E4-4C3C-990A-5567F2E783A1}" type="slidenum">
              <a:rPr kumimoji="0" lang="zh-TW" altLang="en-US" smtClean="0">
                <a:latin typeface="Calibri" panose="020F0502020204030204" pitchFamily="34" charset="0"/>
              </a:rPr>
              <a:pPr/>
              <a:t>6</a:t>
            </a:fld>
            <a:endParaRPr kumimoji="0" lang="en-US" altLang="zh-TW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816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gray">
          <a:xfrm>
            <a:off x="0" y="1341438"/>
            <a:ext cx="12177713" cy="1295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5"/>
            <a:ext cx="12192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917" y="1484313"/>
            <a:ext cx="10363200" cy="1020762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58313" y="64770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DDCA2-9149-4BC7-A310-5CEECA2305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401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249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AA39E-083C-4265-99A2-3986D351C1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207412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09" indent="0">
              <a:buNone/>
              <a:defRPr sz="1800"/>
            </a:lvl2pPr>
            <a:lvl3pPr marL="914217" indent="0">
              <a:buNone/>
              <a:defRPr sz="1600"/>
            </a:lvl3pPr>
            <a:lvl4pPr marL="1371326" indent="0">
              <a:buNone/>
              <a:defRPr sz="1400"/>
            </a:lvl4pPr>
            <a:lvl5pPr marL="1828434" indent="0">
              <a:buNone/>
              <a:defRPr sz="1400"/>
            </a:lvl5pPr>
            <a:lvl6pPr marL="2285543" indent="0">
              <a:buNone/>
              <a:defRPr sz="1400"/>
            </a:lvl6pPr>
            <a:lvl7pPr marL="2742651" indent="0">
              <a:buNone/>
              <a:defRPr sz="1400"/>
            </a:lvl7pPr>
            <a:lvl8pPr marL="3199760" indent="0">
              <a:buNone/>
              <a:defRPr sz="1400"/>
            </a:lvl8pPr>
            <a:lvl9pPr marL="3656868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C1CF5F4-D4D6-4ABA-B3C3-6E5093018F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8036472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ECAAAB7-9F25-4F70-B714-1607C0C1988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678076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4" indent="0">
              <a:buNone/>
              <a:defRPr sz="1600" b="1"/>
            </a:lvl5pPr>
            <a:lvl6pPr marL="2285543" indent="0">
              <a:buNone/>
              <a:defRPr sz="1600" b="1"/>
            </a:lvl6pPr>
            <a:lvl7pPr marL="2742651" indent="0">
              <a:buNone/>
              <a:defRPr sz="1600" b="1"/>
            </a:lvl7pPr>
            <a:lvl8pPr marL="3199760" indent="0">
              <a:buNone/>
              <a:defRPr sz="1600" b="1"/>
            </a:lvl8pPr>
            <a:lvl9pPr marL="3656868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4" indent="0">
              <a:buNone/>
              <a:defRPr sz="1600" b="1"/>
            </a:lvl5pPr>
            <a:lvl6pPr marL="2285543" indent="0">
              <a:buNone/>
              <a:defRPr sz="1600" b="1"/>
            </a:lvl6pPr>
            <a:lvl7pPr marL="2742651" indent="0">
              <a:buNone/>
              <a:defRPr sz="1600" b="1"/>
            </a:lvl7pPr>
            <a:lvl8pPr marL="3199760" indent="0">
              <a:buNone/>
              <a:defRPr sz="1600" b="1"/>
            </a:lvl8pPr>
            <a:lvl9pPr marL="3656868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0" y="2174876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F32B805-79DE-4C4F-A272-0C0BAFC812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74659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2D9D5B9-007F-4E6D-955A-D6D9426B25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19871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0E2ED4E-4EF2-4556-B40C-F1D4F3CBC7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11381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4" indent="0">
              <a:buNone/>
              <a:defRPr sz="900"/>
            </a:lvl5pPr>
            <a:lvl6pPr marL="2285543" indent="0">
              <a:buNone/>
              <a:defRPr sz="900"/>
            </a:lvl6pPr>
            <a:lvl7pPr marL="2742651" indent="0">
              <a:buNone/>
              <a:defRPr sz="900"/>
            </a:lvl7pPr>
            <a:lvl8pPr marL="3199760" indent="0">
              <a:buNone/>
              <a:defRPr sz="900"/>
            </a:lvl8pPr>
            <a:lvl9pPr marL="3656868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B8871BA-F019-413A-83B5-608DE2543B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53194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</p:spPr>
        <p:txBody>
          <a:bodyPr/>
          <a:lstStyle>
            <a:lvl1pPr marL="0" indent="0">
              <a:buNone/>
              <a:defRPr sz="3199"/>
            </a:lvl1pPr>
            <a:lvl2pPr marL="457109" indent="0">
              <a:buNone/>
              <a:defRPr sz="2799"/>
            </a:lvl2pPr>
            <a:lvl3pPr marL="914217" indent="0">
              <a:buNone/>
              <a:defRPr sz="2400"/>
            </a:lvl3pPr>
            <a:lvl4pPr marL="1371326" indent="0">
              <a:buNone/>
              <a:defRPr sz="2000"/>
            </a:lvl4pPr>
            <a:lvl5pPr marL="1828434" indent="0">
              <a:buNone/>
              <a:defRPr sz="2000"/>
            </a:lvl5pPr>
            <a:lvl6pPr marL="2285543" indent="0">
              <a:buNone/>
              <a:defRPr sz="2000"/>
            </a:lvl6pPr>
            <a:lvl7pPr marL="2742651" indent="0">
              <a:buNone/>
              <a:defRPr sz="2000"/>
            </a:lvl7pPr>
            <a:lvl8pPr marL="3199760" indent="0">
              <a:buNone/>
              <a:defRPr sz="2000"/>
            </a:lvl8pPr>
            <a:lvl9pPr marL="3656868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4" indent="0">
              <a:buNone/>
              <a:defRPr sz="900"/>
            </a:lvl5pPr>
            <a:lvl6pPr marL="2285543" indent="0">
              <a:buNone/>
              <a:defRPr sz="900"/>
            </a:lvl6pPr>
            <a:lvl7pPr marL="2742651" indent="0">
              <a:buNone/>
              <a:defRPr sz="900"/>
            </a:lvl7pPr>
            <a:lvl8pPr marL="3199760" indent="0">
              <a:buNone/>
              <a:defRPr sz="900"/>
            </a:lvl8pPr>
            <a:lvl9pPr marL="3656868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6191840-9BC5-4826-A107-1873A47968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441728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CC5277C-F1DD-480C-BF4F-92F7B6C93F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357760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48184" y="0"/>
            <a:ext cx="2675467" cy="61658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19667" y="0"/>
            <a:ext cx="7825317" cy="61658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4610357-4098-4E55-96A3-2319C5B98A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692270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2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529D9E1-9A8B-4A54-88A2-71AA137DFF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37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48185" y="0"/>
            <a:ext cx="2675467" cy="61658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19668" y="0"/>
            <a:ext cx="7825317" cy="61658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15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6EC0C-0311-4693-A3CF-16661EB05B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852733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2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55651" y="1052514"/>
            <a:ext cx="10668000" cy="5113337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2A00D16-7721-4F62-B363-1720A25BFC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937927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gray">
          <a:xfrm>
            <a:off x="0" y="1341438"/>
            <a:ext cx="12177713" cy="1295400"/>
          </a:xfrm>
          <a:prstGeom prst="rect">
            <a:avLst/>
          </a:prstGeom>
          <a:blipFill dpi="0" rotWithShape="0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5"/>
            <a:ext cx="12192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917" y="1484313"/>
            <a:ext cx="10363200" cy="1020762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90100" y="6629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7239D-A081-4577-8486-A36FC02BAA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890039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0F528-793D-4F98-8639-C508373AB1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521867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17063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A598F-FA3F-4D06-B60C-7A7ACCCF91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172860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503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AFA53-4FCF-4865-868C-CEE25C73C5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500874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52780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9611A-64A8-4015-ADC9-114E427426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593397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40A26-BA6B-4FFF-A756-D9F6F37B7D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3770896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1500" y="6662738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8346E-BAD8-485E-97C0-073379BEDE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320174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A5F62-5607-484C-B063-B0BF123838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138357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137C9-09D0-49CE-ABAA-940F058511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8539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55267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49771-E813-4957-8A1D-AED38D0C12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053326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15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C5F30-6AD0-4275-AFE5-C94BADCFB9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384715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48185" y="0"/>
            <a:ext cx="2675467" cy="61658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19668" y="0"/>
            <a:ext cx="7825317" cy="61658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376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62E32-71F2-4396-9D9B-ADF0409A72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2981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249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786C5-74C1-432D-8813-9DAED70D70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564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55651" y="1052514"/>
            <a:ext cx="10668000" cy="5113337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9B75C-C428-4007-ACFF-233D047B5EC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0731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55651" y="1052514"/>
            <a:ext cx="10668000" cy="5113337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4FF5E-A8B0-48E2-8539-51EC60CF6AC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5626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5699125"/>
            <a:ext cx="23082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276872"/>
            <a:ext cx="10972800" cy="3600400"/>
          </a:xfrm>
          <a:prstGeom prst="rect">
            <a:avLst/>
          </a:prstGeom>
        </p:spPr>
        <p:txBody>
          <a:bodyPr lIns="396000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6786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gray">
          <a:xfrm>
            <a:off x="0" y="1341438"/>
            <a:ext cx="12177713" cy="1295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5"/>
            <a:ext cx="12192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917" y="1484313"/>
            <a:ext cx="10363200" cy="1020762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5A257-84DC-4743-8270-65272E4D17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4767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0D-3D65-466E-8127-E3C3F06BB8E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2936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503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B8895-1F9E-4780-A0FF-19005CDAFD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2015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54739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7ACB4-7317-40A6-A8B1-0A4F611613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890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37688" y="652780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5A124-FBF3-46D2-997A-132F6A0A65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830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178B0-5BC1-47EA-9FE5-D90C4D0D1D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628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31F07-1EFB-494D-94CE-6AA46B9354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0140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9E0B9-82A6-407B-AE7D-E34C683AB8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4625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85B89-0C6A-4EE2-B88D-FB669157E7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2073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15463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E7FB-CD7F-4CAF-96FE-A023D138CA4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31335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15463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23A6D-9546-4E80-8D55-3188C3539D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68540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688389" y="0"/>
            <a:ext cx="2675467" cy="61658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19668" y="0"/>
            <a:ext cx="7825317" cy="61658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1500" y="6488113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99B63-A78D-4E59-8914-74066116E2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97022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48335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66CD4-585C-4D94-8819-278F78EC8E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0068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55651" y="1052514"/>
            <a:ext cx="10668000" cy="5113337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15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4F556-EC54-4CEC-A566-CB364DD628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453436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5699125"/>
            <a:ext cx="23082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276872"/>
            <a:ext cx="10972800" cy="3600400"/>
          </a:xfrm>
          <a:prstGeom prst="rect">
            <a:avLst/>
          </a:prstGeom>
        </p:spPr>
        <p:txBody>
          <a:bodyPr lIns="396000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37985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gray">
          <a:xfrm>
            <a:off x="0" y="1341438"/>
            <a:ext cx="12177713" cy="1295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5"/>
            <a:ext cx="12192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917" y="1484313"/>
            <a:ext cx="10363200" cy="1020762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B9AEB-4138-45A3-844B-1285495488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841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D84CE-E15F-417D-961A-2E1C5BD0BC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80178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4EE00-1891-4FB3-BACE-05502438F5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7619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BD227-2EE0-41B5-AF81-F38436FE8C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3924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7553A-BE7F-493E-AFA0-B355CBC77B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6690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32A4A-750A-499E-A0AD-D22CCEB9D6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54332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E6FAD-831D-4C2C-A66E-550416A508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99560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477CC-AA4B-4A47-844D-C2BFC1B763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32978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FC4A4-AD20-425A-ABCD-DAFFC74536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26101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44AF3-1C70-433E-819F-9D3183600B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72232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FEEC0-180B-4F51-AB8F-B67E9A8A8B9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4663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48185" y="0"/>
            <a:ext cx="2675467" cy="61658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19668" y="0"/>
            <a:ext cx="7825317" cy="61658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15463" y="648335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D7E14-E688-4591-8B3F-1AD7CB1D43D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13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503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5B48B-4F21-48B1-97DF-CF14A5683C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21866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44050" y="6475413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9103F-1FEA-4A09-8EE1-A4796CE1A8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82816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55651" y="1052514"/>
            <a:ext cx="10668000" cy="5113337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6783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0A55E-6747-4908-9483-F000E46342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29515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gray">
          <a:xfrm>
            <a:off x="0" y="1341438"/>
            <a:ext cx="12177713" cy="1295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5"/>
            <a:ext cx="12192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917" y="1484313"/>
            <a:ext cx="10363200" cy="1020762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52000" y="6629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4CA65-EE19-4943-B96B-1A59BCB5BD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78297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D425E-9FCD-47BE-81A3-8193CC0B12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95823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48335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B03CA-454D-46C4-8F45-689F000180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92812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50388" y="648335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57E00-C00B-423F-841F-B9FE20D84A7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70421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249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2471B-ECD9-4D2A-A87F-3755C7A52F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79481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4611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C1C02-D0E9-4FE7-B5E1-BBAC66EC31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687092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503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4D635-BB0D-4077-A252-2DFC4F2480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65076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44050" y="648335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2907E-CEA0-4A03-BC9C-5D08EB6EB4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749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48254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59130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343E6-0DA3-4BF2-A2B4-871E167514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55413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BB4D6-D7CE-4511-AB17-5F71962CDC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33258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4405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D2AEA-B53B-4DB9-BEA0-047148112C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70570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48185" y="0"/>
            <a:ext cx="2675467" cy="61658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19668" y="0"/>
            <a:ext cx="7825317" cy="61658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503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FAD70-57A1-44AC-A7AC-8BD244DAA0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979150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02763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6193A-45B3-44F9-873D-766143DC1D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53700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55651" y="1052514"/>
            <a:ext cx="10668000" cy="5113337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15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FF899-AF8D-48B0-95CE-5A86AF3323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28885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gray">
          <a:xfrm>
            <a:off x="0" y="1341438"/>
            <a:ext cx="12177713" cy="1295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5"/>
            <a:ext cx="12192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917" y="1484313"/>
            <a:ext cx="10363200" cy="1020762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90100" y="6629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BFEC7-3395-4022-A273-6C15EEAD99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10441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15463" y="648335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A4916-15C3-441C-B3FC-DE54B0CF2B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420861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1500" y="648335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C8B04-1109-4B80-8E65-536F2BFDF4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9899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249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BFA0A-D337-4B09-8EE8-12CDC85440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604128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50388" y="652780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BDD7F-28A0-4251-8030-05BDDA04C7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408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17199-AE0D-490F-A249-978DD22C7B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6664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6C28-1469-444C-BF09-8BD2D166CF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29936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48335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867F1-8822-48D8-BF55-4844AD2235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435793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02763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0E0D1-6AE7-4D9C-9EFE-D8C3EE1700B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68263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500813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EFA79-C1C0-48C2-8E35-D2FE133965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40416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48335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CE62E-A675-478D-B0BC-9D55119B7B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149647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48185" y="0"/>
            <a:ext cx="2675467" cy="61658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19668" y="0"/>
            <a:ext cx="7825317" cy="61658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C4BC5-C2D2-431F-A544-45B6EF445E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3703212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48335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5736A-6308-4732-8D27-7190C96B3C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76497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55651" y="1052514"/>
            <a:ext cx="10668000" cy="5113337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4405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4E36A-2927-477F-B930-4DAE05193E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563827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gray">
          <a:xfrm>
            <a:off x="0" y="1341438"/>
            <a:ext cx="12177713" cy="1295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5"/>
            <a:ext cx="12192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917" y="1484313"/>
            <a:ext cx="10363200" cy="1020762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90100" y="6629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949E0-0658-41C9-9EDE-876C03EA08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914376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CED06-0DC1-4A39-97BF-BC9750B773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687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EBA5-C1D5-48AF-B6F1-7E51B75E69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410104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17063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A4730-D0AD-47F1-83B3-851B434ACA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55339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503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F7399-4A70-4AD0-8DAC-18E036EF71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32320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527800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67EAF-B8D9-49C9-B7AE-27A5D06BB9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363500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7A2F0-BEE4-414F-AFBC-1692FCEDAA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386340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1500" y="6662738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53814-0A28-4293-9FEA-32A382A3F7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70226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3B1EE-7106-4711-B4EF-6DB1E63211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346923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2753F-9B0B-4D7F-AED9-723CD66A8D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442673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15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4C329-FCBD-415D-A611-DCAC1F77EB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030915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48185" y="0"/>
            <a:ext cx="2675467" cy="61658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19668" y="0"/>
            <a:ext cx="7825317" cy="61658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376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CBB5E-780E-4E28-BFEE-618FA7B342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66171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556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514"/>
            <a:ext cx="52324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249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99BF3-245D-44BF-8185-D66CCB69F2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629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493DD-3625-4441-966E-07E4AE558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717646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6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55651" y="1052514"/>
            <a:ext cx="10668000" cy="5113337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5D603-1D48-4A4C-9EB2-78D93D7BE1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911892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gray">
          <a:xfrm>
            <a:off x="0" y="1341438"/>
            <a:ext cx="12177713" cy="1295400"/>
          </a:xfrm>
          <a:prstGeom prst="rect">
            <a:avLst/>
          </a:prstGeom>
          <a:pattFill prst="ltHorz">
            <a:fgClr>
              <a:srgbClr val="C0C0C0"/>
            </a:fgClr>
            <a:bgClr>
              <a:schemeClr val="bg1"/>
            </a:bgClr>
          </a:patt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  <a:defRPr/>
            </a:pPr>
            <a:endParaRPr lang="zh-TW" altLang="en-US" sz="3599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2688"/>
            <a:ext cx="12192000" cy="313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917" y="1483969"/>
            <a:ext cx="10363200" cy="1020526"/>
          </a:xfrm>
        </p:spPr>
        <p:txBody>
          <a:bodyPr/>
          <a:lstStyle>
            <a:lvl1pPr>
              <a:defRPr sz="3999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8206"/>
            <a:ext cx="9347200" cy="159983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799"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52000" y="6629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E7D01-99CC-4D10-9904-AC4E4A6C41F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46793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4688" y="914526"/>
            <a:ext cx="10668000" cy="5113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058D2-8E18-43F6-8826-143D43F6C0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740778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5880"/>
            <a:ext cx="10363200" cy="1361760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040"/>
            <a:ext cx="10363200" cy="14998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09" indent="0">
              <a:buNone/>
              <a:defRPr sz="1800"/>
            </a:lvl2pPr>
            <a:lvl3pPr marL="914217" indent="0">
              <a:buNone/>
              <a:defRPr sz="1600"/>
            </a:lvl3pPr>
            <a:lvl4pPr marL="1371326" indent="0">
              <a:buNone/>
              <a:defRPr sz="1400"/>
            </a:lvl4pPr>
            <a:lvl5pPr marL="1828434" indent="0">
              <a:buNone/>
              <a:defRPr sz="1400"/>
            </a:lvl5pPr>
            <a:lvl6pPr marL="2285543" indent="0">
              <a:buNone/>
              <a:defRPr sz="1400"/>
            </a:lvl6pPr>
            <a:lvl7pPr marL="2742651" indent="0">
              <a:buNone/>
              <a:defRPr sz="1400"/>
            </a:lvl7pPr>
            <a:lvl8pPr marL="3199760" indent="0">
              <a:buNone/>
              <a:defRPr sz="1400"/>
            </a:lvl8pPr>
            <a:lvl9pPr marL="3656868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5D9F2-443B-492E-B1B4-F4754CE2FEA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474717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5651" y="1052270"/>
            <a:ext cx="5232400" cy="5112153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270"/>
            <a:ext cx="5232400" cy="5112153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4E685-F9CC-4830-A7BB-C4BD25B24A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8202074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577"/>
            <a:ext cx="10972800" cy="114273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4758"/>
            <a:ext cx="5386917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4" indent="0">
              <a:buNone/>
              <a:defRPr sz="1600" b="1"/>
            </a:lvl5pPr>
            <a:lvl6pPr marL="2285543" indent="0">
              <a:buNone/>
              <a:defRPr sz="1600" b="1"/>
            </a:lvl6pPr>
            <a:lvl7pPr marL="2742651" indent="0">
              <a:buNone/>
              <a:defRPr sz="1600" b="1"/>
            </a:lvl7pPr>
            <a:lvl8pPr marL="3199760" indent="0">
              <a:buNone/>
              <a:defRPr sz="1600" b="1"/>
            </a:lvl8pPr>
            <a:lvl9pPr marL="3656868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374"/>
            <a:ext cx="5386917" cy="3950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4758"/>
            <a:ext cx="5389033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4" indent="0">
              <a:buNone/>
              <a:defRPr sz="1600" b="1"/>
            </a:lvl5pPr>
            <a:lvl6pPr marL="2285543" indent="0">
              <a:buNone/>
              <a:defRPr sz="1600" b="1"/>
            </a:lvl6pPr>
            <a:lvl7pPr marL="2742651" indent="0">
              <a:buNone/>
              <a:defRPr sz="1600" b="1"/>
            </a:lvl7pPr>
            <a:lvl8pPr marL="3199760" indent="0">
              <a:buNone/>
              <a:defRPr sz="1600" b="1"/>
            </a:lvl8pPr>
            <a:lvl9pPr marL="3656868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374"/>
            <a:ext cx="5389033" cy="3950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526213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3507-F872-4785-B924-F999DB8835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829470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F8FDD-F0BA-410D-835E-51FCCAED3A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281969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45-1231-4733-953B-D1EE5CC973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243106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2989"/>
            <a:ext cx="4011084" cy="116178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2987"/>
            <a:ext cx="6815667" cy="5851758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4770"/>
            <a:ext cx="4011084" cy="4689977"/>
          </a:xfr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4" indent="0">
              <a:buNone/>
              <a:defRPr sz="900"/>
            </a:lvl5pPr>
            <a:lvl6pPr marL="2285543" indent="0">
              <a:buNone/>
              <a:defRPr sz="900"/>
            </a:lvl6pPr>
            <a:lvl7pPr marL="2742651" indent="0">
              <a:buNone/>
              <a:defRPr sz="900"/>
            </a:lvl7pPr>
            <a:lvl8pPr marL="3199760" indent="0">
              <a:buNone/>
              <a:defRPr sz="900"/>
            </a:lvl8pPr>
            <a:lvl9pPr marL="3656868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B4609-5574-4C25-A5C9-6FAEA189E6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784529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799491"/>
            <a:ext cx="7315200" cy="56660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635"/>
            <a:ext cx="7315200" cy="4113847"/>
          </a:xfrm>
        </p:spPr>
        <p:txBody>
          <a:bodyPr/>
          <a:lstStyle>
            <a:lvl1pPr marL="0" indent="0">
              <a:buNone/>
              <a:defRPr sz="3199"/>
            </a:lvl1pPr>
            <a:lvl2pPr marL="457109" indent="0">
              <a:buNone/>
              <a:defRPr sz="2799"/>
            </a:lvl2pPr>
            <a:lvl3pPr marL="914217" indent="0">
              <a:buNone/>
              <a:defRPr sz="2400"/>
            </a:lvl3pPr>
            <a:lvl4pPr marL="1371326" indent="0">
              <a:buNone/>
              <a:defRPr sz="2000"/>
            </a:lvl4pPr>
            <a:lvl5pPr marL="1828434" indent="0">
              <a:buNone/>
              <a:defRPr sz="2000"/>
            </a:lvl5pPr>
            <a:lvl6pPr marL="2285543" indent="0">
              <a:buNone/>
              <a:defRPr sz="2000"/>
            </a:lvl6pPr>
            <a:lvl7pPr marL="2742651" indent="0">
              <a:buNone/>
              <a:defRPr sz="2000"/>
            </a:lvl7pPr>
            <a:lvl8pPr marL="3199760" indent="0">
              <a:buNone/>
              <a:defRPr sz="2000"/>
            </a:lvl8pPr>
            <a:lvl9pPr marL="3656868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6095"/>
            <a:ext cx="7315200" cy="804676"/>
          </a:xfr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4" indent="0">
              <a:buNone/>
              <a:defRPr sz="900"/>
            </a:lvl5pPr>
            <a:lvl6pPr marL="2285543" indent="0">
              <a:buNone/>
              <a:defRPr sz="900"/>
            </a:lvl6pPr>
            <a:lvl7pPr marL="2742651" indent="0">
              <a:buNone/>
              <a:defRPr sz="900"/>
            </a:lvl7pPr>
            <a:lvl8pPr marL="3199760" indent="0">
              <a:buNone/>
              <a:defRPr sz="900"/>
            </a:lvl8pPr>
            <a:lvl9pPr marL="3656868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DC752-90B7-4293-AC11-CBF5F9B255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451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15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57186-1AE4-4066-B19B-E247DF388B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177812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03FAD-0F9A-40F9-91B1-C792138ACF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39999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48185" y="2"/>
            <a:ext cx="2675467" cy="616442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19668" y="2"/>
            <a:ext cx="7825317" cy="616442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E6B09-DD64-4ABA-950C-71B29EE7E9D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696630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4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55651" y="1052270"/>
            <a:ext cx="5232400" cy="511215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1251" y="1052270"/>
            <a:ext cx="5232400" cy="511215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596063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307E-0F5C-44EF-90BF-B50A8B4EBB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377879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2"/>
            <a:ext cx="10668000" cy="114114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55651" y="1436358"/>
            <a:ext cx="10668000" cy="6978621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9FF6D-92C9-4185-A017-2A6C7DFF70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150855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719667" y="0"/>
            <a:ext cx="10703984" cy="616601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9647F-07E2-4E80-9246-8F5886C173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209888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49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20B6C-0D9C-480F-9E5C-5B250B50FCD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82391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9667" y="3"/>
            <a:ext cx="10668000" cy="8364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5651" y="1052272"/>
            <a:ext cx="5232400" cy="511374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91251" y="1052269"/>
            <a:ext cx="5232400" cy="2480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91251" y="3685324"/>
            <a:ext cx="5232400" cy="248068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394D5-4CBB-4F74-B4FC-054D81C8E50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89441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104"/>
            <a:ext cx="9144000" cy="2388634"/>
          </a:xfrm>
        </p:spPr>
        <p:txBody>
          <a:bodyPr/>
          <a:lstStyle>
            <a:lvl1pPr algn="ctr">
              <a:defRPr sz="5999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791"/>
            <a:ext cx="9144000" cy="165538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50388" y="661987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C4E64-92F8-4056-9F6F-C20D5DD7DA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576764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gray">
          <a:xfrm>
            <a:off x="0" y="1341438"/>
            <a:ext cx="12177713" cy="1295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009DD9"/>
              </a:buClr>
              <a:buFont typeface="Wingdings" panose="05000000000000000000" pitchFamily="2" charset="2"/>
              <a:buNone/>
              <a:defRPr/>
            </a:pPr>
            <a:endParaRPr lang="zh-TW" altLang="en-US" sz="3599" b="0">
              <a:solidFill>
                <a:prstClr val="black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5"/>
            <a:ext cx="12192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917" y="1484313"/>
            <a:ext cx="10363200" cy="1020762"/>
          </a:xfrm>
        </p:spPr>
        <p:txBody>
          <a:bodyPr/>
          <a:lstStyle>
            <a:lvl1pPr>
              <a:defRPr sz="3999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1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799"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393D77-8DD9-4BB1-87F3-041329F532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242397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ECECEEA-87E1-4103-8679-BD0CD459A3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290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theme" Target="../theme/theme7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slideLayout" Target="../slideLayouts/slideLayout97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slideLayout" Target="../slideLayouts/slideLayout110.xml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9.xml"/><Relationship Id="rId2" Type="http://schemas.openxmlformats.org/officeDocument/2006/relationships/slideLayout" Target="../slideLayouts/slideLayout9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slideLayout" Target="../slideLayouts/slideLayout123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1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10668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052513"/>
            <a:ext cx="106680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7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1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8288" y="6237288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2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8388" y="6237288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8CDD241-83A2-4FD8-9786-B03C1488F3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031" name="Picture 12" descr="CYCH-logo橫式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00" y="6453188"/>
            <a:ext cx="2347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2192000" cy="981075"/>
          </a:xfrm>
          <a:prstGeom prst="rect">
            <a:avLst/>
          </a:prstGeom>
          <a:blipFill dpi="0" rotWithShape="0">
            <a:blip r:embed="rId17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sp>
        <p:nvSpPr>
          <p:cNvPr id="1033" name="Line 14"/>
          <p:cNvSpPr>
            <a:spLocks noChangeShapeType="1"/>
          </p:cNvSpPr>
          <p:nvPr/>
        </p:nvSpPr>
        <p:spPr bwMode="gray">
          <a:xfrm>
            <a:off x="0" y="6597650"/>
            <a:ext cx="92471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3188" r:id="rId1"/>
    <p:sldLayoutId id="2147533189" r:id="rId2"/>
    <p:sldLayoutId id="2147533190" r:id="rId3"/>
    <p:sldLayoutId id="2147533191" r:id="rId4"/>
    <p:sldLayoutId id="2147533192" r:id="rId5"/>
    <p:sldLayoutId id="2147533193" r:id="rId6"/>
    <p:sldLayoutId id="2147533194" r:id="rId7"/>
    <p:sldLayoutId id="2147533195" r:id="rId8"/>
    <p:sldLayoutId id="2147533196" r:id="rId9"/>
    <p:sldLayoutId id="2147533197" r:id="rId10"/>
    <p:sldLayoutId id="2147533198" r:id="rId11"/>
    <p:sldLayoutId id="2147533199" r:id="rId12"/>
    <p:sldLayoutId id="2147533200" r:id="rId13"/>
    <p:sldLayoutId id="2147533201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10668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052513"/>
            <a:ext cx="106680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7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1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8288" y="6237288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2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8388" y="6237288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DD5BB28-E728-4915-B988-AC68B69EA4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055" name="Picture 12" descr="CYCH-logo橫式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00" y="6453188"/>
            <a:ext cx="2347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2192000" cy="981075"/>
          </a:xfrm>
          <a:prstGeom prst="rect">
            <a:avLst/>
          </a:prstGeom>
          <a:blipFill dpi="0" rotWithShape="0">
            <a:blip r:embed="rId17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sp>
        <p:nvSpPr>
          <p:cNvPr id="2057" name="Line 14"/>
          <p:cNvSpPr>
            <a:spLocks noChangeShapeType="1"/>
          </p:cNvSpPr>
          <p:nvPr/>
        </p:nvSpPr>
        <p:spPr bwMode="gray">
          <a:xfrm>
            <a:off x="0" y="6597650"/>
            <a:ext cx="92471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3202" r:id="rId1"/>
    <p:sldLayoutId id="2147533203" r:id="rId2"/>
    <p:sldLayoutId id="2147533204" r:id="rId3"/>
    <p:sldLayoutId id="2147533205" r:id="rId4"/>
    <p:sldLayoutId id="2147533206" r:id="rId5"/>
    <p:sldLayoutId id="2147533207" r:id="rId6"/>
    <p:sldLayoutId id="2147533208" r:id="rId7"/>
    <p:sldLayoutId id="2147533209" r:id="rId8"/>
    <p:sldLayoutId id="2147533210" r:id="rId9"/>
    <p:sldLayoutId id="2147533211" r:id="rId10"/>
    <p:sldLayoutId id="2147533212" r:id="rId11"/>
    <p:sldLayoutId id="2147533213" r:id="rId12"/>
    <p:sldLayoutId id="2147533214" r:id="rId13"/>
    <p:sldLayoutId id="2147533215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10668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052513"/>
            <a:ext cx="106680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7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1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8288" y="6237288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2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8388" y="6237288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20A73CD-BFBA-4E9E-8732-CE7EA91C41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3079" name="Picture 12" descr="CYCH-logo橫式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00" y="6453188"/>
            <a:ext cx="2347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2192000" cy="981075"/>
          </a:xfrm>
          <a:prstGeom prst="rect">
            <a:avLst/>
          </a:prstGeom>
          <a:blipFill dpi="0" rotWithShape="0">
            <a:blip r:embed="rId16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sp>
        <p:nvSpPr>
          <p:cNvPr id="3081" name="Line 14"/>
          <p:cNvSpPr>
            <a:spLocks noChangeShapeType="1"/>
          </p:cNvSpPr>
          <p:nvPr/>
        </p:nvSpPr>
        <p:spPr bwMode="gray">
          <a:xfrm>
            <a:off x="0" y="6597650"/>
            <a:ext cx="92471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3216" r:id="rId1"/>
    <p:sldLayoutId id="2147533217" r:id="rId2"/>
    <p:sldLayoutId id="2147533218" r:id="rId3"/>
    <p:sldLayoutId id="2147533219" r:id="rId4"/>
    <p:sldLayoutId id="2147533220" r:id="rId5"/>
    <p:sldLayoutId id="2147533221" r:id="rId6"/>
    <p:sldLayoutId id="2147533222" r:id="rId7"/>
    <p:sldLayoutId id="2147533223" r:id="rId8"/>
    <p:sldLayoutId id="2147533224" r:id="rId9"/>
    <p:sldLayoutId id="2147533225" r:id="rId10"/>
    <p:sldLayoutId id="2147533226" r:id="rId11"/>
    <p:sldLayoutId id="2147533227" r:id="rId12"/>
    <p:sldLayoutId id="2147533228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10668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052513"/>
            <a:ext cx="106680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7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1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8288" y="6237288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2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59900" y="6508750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EE9AC12-0AC1-409E-8B70-174FA3DFBB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4103" name="Picture 12" descr="CYCH-logo橫式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00" y="6453188"/>
            <a:ext cx="2347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2192000" cy="981075"/>
          </a:xfrm>
          <a:prstGeom prst="rect">
            <a:avLst/>
          </a:prstGeom>
          <a:blipFill dpi="0" rotWithShape="0">
            <a:blip r:embed="rId16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sp>
        <p:nvSpPr>
          <p:cNvPr id="4105" name="Line 14"/>
          <p:cNvSpPr>
            <a:spLocks noChangeShapeType="1"/>
          </p:cNvSpPr>
          <p:nvPr/>
        </p:nvSpPr>
        <p:spPr bwMode="gray">
          <a:xfrm>
            <a:off x="0" y="6597650"/>
            <a:ext cx="92471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3229" r:id="rId1"/>
    <p:sldLayoutId id="2147533230" r:id="rId2"/>
    <p:sldLayoutId id="2147533231" r:id="rId3"/>
    <p:sldLayoutId id="2147533232" r:id="rId4"/>
    <p:sldLayoutId id="2147533233" r:id="rId5"/>
    <p:sldLayoutId id="2147533234" r:id="rId6"/>
    <p:sldLayoutId id="2147533235" r:id="rId7"/>
    <p:sldLayoutId id="2147533236" r:id="rId8"/>
    <p:sldLayoutId id="2147533237" r:id="rId9"/>
    <p:sldLayoutId id="2147533238" r:id="rId10"/>
    <p:sldLayoutId id="2147533239" r:id="rId11"/>
    <p:sldLayoutId id="2147533240" r:id="rId12"/>
    <p:sldLayoutId id="214753324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10668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052513"/>
            <a:ext cx="106680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7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1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8288" y="6237288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2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521450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E189B92-0CCF-42A1-A28F-A7DA28C1D8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5127" name="Picture 12" descr="CYCH-logo橫式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00" y="6453188"/>
            <a:ext cx="2347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2192000" cy="981075"/>
          </a:xfrm>
          <a:prstGeom prst="rect">
            <a:avLst/>
          </a:prstGeom>
          <a:blipFill dpi="0" rotWithShape="0">
            <a:blip r:embed="rId16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sp>
        <p:nvSpPr>
          <p:cNvPr id="5129" name="Line 14"/>
          <p:cNvSpPr>
            <a:spLocks noChangeShapeType="1"/>
          </p:cNvSpPr>
          <p:nvPr/>
        </p:nvSpPr>
        <p:spPr bwMode="gray">
          <a:xfrm>
            <a:off x="0" y="6597650"/>
            <a:ext cx="92471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3242" r:id="rId1"/>
    <p:sldLayoutId id="2147533243" r:id="rId2"/>
    <p:sldLayoutId id="2147533244" r:id="rId3"/>
    <p:sldLayoutId id="2147533245" r:id="rId4"/>
    <p:sldLayoutId id="2147533246" r:id="rId5"/>
    <p:sldLayoutId id="2147533247" r:id="rId6"/>
    <p:sldLayoutId id="2147533248" r:id="rId7"/>
    <p:sldLayoutId id="2147533249" r:id="rId8"/>
    <p:sldLayoutId id="2147533250" r:id="rId9"/>
    <p:sldLayoutId id="2147533251" r:id="rId10"/>
    <p:sldLayoutId id="2147533252" r:id="rId11"/>
    <p:sldLayoutId id="2147533253" r:id="rId12"/>
    <p:sldLayoutId id="214753325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10668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006475"/>
            <a:ext cx="10668000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7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1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8288" y="6237288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2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496050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BE1209A-EC7F-425D-AA7F-9E0D8910CC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6151" name="Picture 12" descr="CYCH-logo橫式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00" y="6453188"/>
            <a:ext cx="2347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2192000" cy="981075"/>
          </a:xfrm>
          <a:prstGeom prst="rect">
            <a:avLst/>
          </a:prstGeom>
          <a:blipFill dpi="0" rotWithShape="0">
            <a:blip r:embed="rId16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sp>
        <p:nvSpPr>
          <p:cNvPr id="6153" name="Line 14"/>
          <p:cNvSpPr>
            <a:spLocks noChangeShapeType="1"/>
          </p:cNvSpPr>
          <p:nvPr/>
        </p:nvSpPr>
        <p:spPr bwMode="gray">
          <a:xfrm>
            <a:off x="0" y="6597650"/>
            <a:ext cx="92471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3255" r:id="rId1"/>
    <p:sldLayoutId id="2147533256" r:id="rId2"/>
    <p:sldLayoutId id="2147533257" r:id="rId3"/>
    <p:sldLayoutId id="2147533258" r:id="rId4"/>
    <p:sldLayoutId id="2147533259" r:id="rId5"/>
    <p:sldLayoutId id="2147533260" r:id="rId6"/>
    <p:sldLayoutId id="2147533261" r:id="rId7"/>
    <p:sldLayoutId id="2147533262" r:id="rId8"/>
    <p:sldLayoutId id="2147533263" r:id="rId9"/>
    <p:sldLayoutId id="2147533264" r:id="rId10"/>
    <p:sldLayoutId id="2147533265" r:id="rId11"/>
    <p:sldLayoutId id="2147533266" r:id="rId12"/>
    <p:sldLayoutId id="214753326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10668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052513"/>
            <a:ext cx="106680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7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1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8288" y="6237288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2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538913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99B0999-082C-4497-91AA-D1E6F6B40F4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Rectangle 13" descr="淺色水平線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2192000" cy="981075"/>
          </a:xfrm>
          <a:prstGeom prst="rect">
            <a:avLst/>
          </a:prstGeom>
          <a:pattFill prst="ltHorz">
            <a:fgClr>
              <a:schemeClr val="bg2"/>
            </a:fgClr>
            <a:bgClr>
              <a:schemeClr val="bg1"/>
            </a:bgClr>
          </a:patt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  <a:defRPr/>
            </a:pPr>
            <a:endParaRPr lang="zh-TW" altLang="en-US" sz="3599">
              <a:solidFill>
                <a:srgbClr val="000000"/>
              </a:solidFill>
            </a:endParaRPr>
          </a:p>
        </p:txBody>
      </p:sp>
      <p:sp>
        <p:nvSpPr>
          <p:cNvPr id="2" name="Line 14">
            <a:extLst>
              <a:ext uri="{FF2B5EF4-FFF2-40B4-BE49-F238E27FC236}"/>
            </a:extLst>
          </p:cNvPr>
          <p:cNvSpPr>
            <a:spLocks noChangeShapeType="1"/>
          </p:cNvSpPr>
          <p:nvPr/>
        </p:nvSpPr>
        <p:spPr bwMode="gray">
          <a:xfrm>
            <a:off x="0" y="6597650"/>
            <a:ext cx="92471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zh-TW" altLang="en-US" sz="3599">
              <a:solidFill>
                <a:srgbClr val="000000"/>
              </a:solidFill>
              <a:latin typeface="+mn-lt"/>
              <a:ea typeface="+mn-ea"/>
            </a:endParaRPr>
          </a:p>
        </p:txBody>
      </p:sp>
      <p:pic>
        <p:nvPicPr>
          <p:cNvPr id="7177" name="Picture 14" descr="院徽全銜(新版1)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00" y="6407150"/>
            <a:ext cx="24003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33268" r:id="rId1"/>
    <p:sldLayoutId id="2147533269" r:id="rId2"/>
    <p:sldLayoutId id="2147533270" r:id="rId3"/>
    <p:sldLayoutId id="2147533271" r:id="rId4"/>
    <p:sldLayoutId id="2147533272" r:id="rId5"/>
    <p:sldLayoutId id="2147533273" r:id="rId6"/>
    <p:sldLayoutId id="2147533274" r:id="rId7"/>
    <p:sldLayoutId id="2147533275" r:id="rId8"/>
    <p:sldLayoutId id="2147533276" r:id="rId9"/>
    <p:sldLayoutId id="2147533277" r:id="rId10"/>
    <p:sldLayoutId id="2147533278" r:id="rId11"/>
    <p:sldLayoutId id="2147533279" r:id="rId12"/>
    <p:sldLayoutId id="2147533280" r:id="rId13"/>
    <p:sldLayoutId id="2147533281" r:id="rId14"/>
    <p:sldLayoutId id="2147533282" r:id="rId15"/>
    <p:sldLayoutId id="2147533283" r:id="rId16"/>
    <p:sldLayoutId id="2147533284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8313" indent="-4683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906463" indent="-4349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500">
          <a:solidFill>
            <a:schemeClr val="tx1"/>
          </a:solidFill>
          <a:latin typeface="+mn-lt"/>
          <a:ea typeface="+mn-ea"/>
        </a:defRPr>
      </a:lvl2pPr>
      <a:lvl3pPr marL="1303338" indent="-3937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2275" indent="-3857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2325" indent="-396875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0603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7711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4820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1928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10668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052513"/>
            <a:ext cx="106680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7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prstClr val="black"/>
                </a:solidFill>
                <a:latin typeface="Verdana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1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8288" y="6237288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prstClr val="black"/>
                </a:solidFill>
                <a:latin typeface="Verdana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2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8388" y="6237288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solidFill>
                  <a:prstClr val="black"/>
                </a:solidFill>
                <a:latin typeface="Verdana" pitchFamily="34" charset="0"/>
                <a:ea typeface="新細明體" charset="-120"/>
              </a:defRPr>
            </a:lvl1pPr>
          </a:lstStyle>
          <a:p>
            <a:pPr>
              <a:defRPr/>
            </a:pPr>
            <a:fld id="{8EA0EF25-A274-4B3C-B0BF-7A3BAC44A4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8199" name="Picture 12" descr="CYCH-logo橫式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00" y="6453188"/>
            <a:ext cx="2347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2192000" cy="981075"/>
          </a:xfrm>
          <a:prstGeom prst="rect">
            <a:avLst/>
          </a:prstGeom>
          <a:blipFill dpi="0" rotWithShape="0">
            <a:blip r:embed="rId16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009DD9"/>
              </a:buClr>
              <a:buFont typeface="Wingdings" panose="05000000000000000000" pitchFamily="2" charset="2"/>
              <a:buNone/>
              <a:defRPr/>
            </a:pPr>
            <a:endParaRPr lang="zh-TW" altLang="en-US" sz="3599" b="0">
              <a:solidFill>
                <a:prstClr val="black"/>
              </a:solidFill>
            </a:endParaRPr>
          </a:p>
        </p:txBody>
      </p:sp>
      <p:sp>
        <p:nvSpPr>
          <p:cNvPr id="8201" name="Line 14"/>
          <p:cNvSpPr>
            <a:spLocks noChangeShapeType="1"/>
          </p:cNvSpPr>
          <p:nvPr/>
        </p:nvSpPr>
        <p:spPr bwMode="gray">
          <a:xfrm>
            <a:off x="0" y="6597650"/>
            <a:ext cx="92471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3285" r:id="rId1"/>
    <p:sldLayoutId id="2147533286" r:id="rId2"/>
    <p:sldLayoutId id="2147533287" r:id="rId3"/>
    <p:sldLayoutId id="2147533288" r:id="rId4"/>
    <p:sldLayoutId id="2147533289" r:id="rId5"/>
    <p:sldLayoutId id="2147533290" r:id="rId6"/>
    <p:sldLayoutId id="2147533291" r:id="rId7"/>
    <p:sldLayoutId id="2147533292" r:id="rId8"/>
    <p:sldLayoutId id="2147533293" r:id="rId9"/>
    <p:sldLayoutId id="2147533294" r:id="rId10"/>
    <p:sldLayoutId id="2147533295" r:id="rId11"/>
    <p:sldLayoutId id="2147533296" r:id="rId12"/>
    <p:sldLayoutId id="214753329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8313" indent="-4683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906463" indent="-4349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500">
          <a:solidFill>
            <a:schemeClr val="tx1"/>
          </a:solidFill>
          <a:latin typeface="+mn-lt"/>
          <a:ea typeface="+mn-ea"/>
        </a:defRPr>
      </a:lvl2pPr>
      <a:lvl3pPr marL="1303338" indent="-3937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2275" indent="-3857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2325" indent="-396875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0603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7711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4820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1928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10668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006475"/>
            <a:ext cx="10668000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7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1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8288" y="6237288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2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496050"/>
            <a:ext cx="2641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3198F78-D173-4226-A899-88AF84092D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9223" name="Picture 12" descr="CYCH-logo橫式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00" y="6453188"/>
            <a:ext cx="2347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0" y="0"/>
            <a:ext cx="12192000" cy="981075"/>
          </a:xfrm>
          <a:prstGeom prst="rect">
            <a:avLst/>
          </a:prstGeom>
          <a:blipFill dpi="0" rotWithShape="0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sp>
        <p:nvSpPr>
          <p:cNvPr id="9225" name="Line 14"/>
          <p:cNvSpPr>
            <a:spLocks noChangeShapeType="1"/>
          </p:cNvSpPr>
          <p:nvPr/>
        </p:nvSpPr>
        <p:spPr bwMode="gray">
          <a:xfrm>
            <a:off x="0" y="6597650"/>
            <a:ext cx="92471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3298" r:id="rId1"/>
    <p:sldLayoutId id="2147533299" r:id="rId2"/>
    <p:sldLayoutId id="2147533300" r:id="rId3"/>
    <p:sldLayoutId id="2147533301" r:id="rId4"/>
    <p:sldLayoutId id="2147533302" r:id="rId5"/>
    <p:sldLayoutId id="2147533303" r:id="rId6"/>
    <p:sldLayoutId id="2147533304" r:id="rId7"/>
    <p:sldLayoutId id="2147533305" r:id="rId8"/>
    <p:sldLayoutId id="2147533306" r:id="rId9"/>
    <p:sldLayoutId id="2147533307" r:id="rId10"/>
    <p:sldLayoutId id="2147533308" r:id="rId11"/>
    <p:sldLayoutId id="2147533309" r:id="rId12"/>
    <p:sldLayoutId id="2147533310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365250"/>
            <a:ext cx="9144000" cy="1208088"/>
          </a:xfrm>
        </p:spPr>
        <p:txBody>
          <a:bodyPr anchor="ctr"/>
          <a:lstStyle/>
          <a:p>
            <a:pPr algn="ctr">
              <a:lnSpc>
                <a:spcPct val="130000"/>
              </a:lnSpc>
              <a:defRPr/>
            </a:pP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實證醫學中心業務報告</a:t>
            </a:r>
            <a:endParaRPr lang="zh-CN" altLang="en-US" sz="3600" b="1" dirty="0">
              <a:solidFill>
                <a:srgbClr val="002060"/>
              </a:solidFill>
              <a:latin typeface="+mn-ea"/>
              <a:ea typeface="+mn-ea"/>
            </a:endParaRPr>
          </a:p>
        </p:txBody>
      </p:sp>
      <p:pic>
        <p:nvPicPr>
          <p:cNvPr id="138243" name="Picture 9" descr="CYCH-logo橫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3500"/>
            <a:ext cx="19177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244" name="Rectangle 10"/>
          <p:cNvSpPr>
            <a:spLocks noChangeArrowheads="1"/>
          </p:cNvSpPr>
          <p:nvPr/>
        </p:nvSpPr>
        <p:spPr bwMode="auto">
          <a:xfrm>
            <a:off x="7067550" y="3213100"/>
            <a:ext cx="19986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</a:pPr>
            <a:endParaRPr lang="zh-TW" altLang="en-US" sz="3600">
              <a:solidFill>
                <a:srgbClr val="000000"/>
              </a:solidFill>
              <a:latin typeface="Verdan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38245" name="Rectangle 12"/>
          <p:cNvSpPr>
            <a:spLocks noChangeArrowheads="1"/>
          </p:cNvSpPr>
          <p:nvPr/>
        </p:nvSpPr>
        <p:spPr bwMode="auto">
          <a:xfrm>
            <a:off x="7986713" y="3213100"/>
            <a:ext cx="539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</a:pPr>
            <a:endParaRPr lang="zh-TW" altLang="en-US" sz="3600">
              <a:solidFill>
                <a:srgbClr val="000000"/>
              </a:solidFill>
              <a:latin typeface="Verdan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38246" name="Rectangle 17"/>
          <p:cNvSpPr>
            <a:spLocks noChangeArrowheads="1"/>
          </p:cNvSpPr>
          <p:nvPr/>
        </p:nvSpPr>
        <p:spPr bwMode="auto">
          <a:xfrm>
            <a:off x="3289300" y="3435350"/>
            <a:ext cx="5776913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</a:pPr>
            <a:endParaRPr lang="en-US" altLang="zh-TW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altLang="zh-TW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陳嘉宏 副部主任</a:t>
            </a:r>
            <a:endParaRPr lang="en-US" altLang="zh-TW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TW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2023.03.13</a:t>
            </a:r>
            <a:endParaRPr lang="en-US" altLang="zh-TW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38247" name="投影片編號版面配置區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129F4C6-9B1B-4EA2-8D8C-924E9811A3AC}" type="slidenum">
              <a:rPr kumimoji="0" lang="en-US" altLang="zh-TW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1</a:t>
            </a:fld>
            <a:endParaRPr kumimoji="0" lang="en-US" altLang="zh-TW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1231900" y="3694113"/>
          <a:ext cx="8461375" cy="2647949"/>
        </p:xfrm>
        <a:graphic>
          <a:graphicData uri="http://schemas.openxmlformats.org/drawingml/2006/table">
            <a:tbl>
              <a:tblPr firstRow="1" firstCol="1" bandRow="1"/>
              <a:tblGrid>
                <a:gridCol w="2093992">
                  <a:extLst>
                    <a:ext uri="{9D8B030D-6E8A-4147-A177-3AD203B41FA5}"/>
                  </a:extLst>
                </a:gridCol>
                <a:gridCol w="3374161">
                  <a:extLst>
                    <a:ext uri="{9D8B030D-6E8A-4147-A177-3AD203B41FA5}"/>
                  </a:extLst>
                </a:gridCol>
                <a:gridCol w="2993222">
                  <a:extLst>
                    <a:ext uri="{9D8B030D-6E8A-4147-A177-3AD203B41FA5}"/>
                  </a:extLst>
                </a:gridCol>
              </a:tblGrid>
              <a:tr h="410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項 目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費 用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小 計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6005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投稿獎勵</a:t>
                      </a: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金</a:t>
                      </a:r>
                      <a:endParaRPr lang="en-US" alt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1,000</a:t>
                      </a: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元*</a:t>
                      </a:r>
                      <a:r>
                        <a:rPr lang="en-US" altLang="zh-TW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組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6,000</a:t>
                      </a: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6005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優秀作品獎金</a:t>
                      </a:r>
                      <a:endParaRPr lang="en-US" alt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1,000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元*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組</a:t>
                      </a:r>
                      <a:endParaRPr lang="zh-TW" altLang="zh-TW" sz="200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3,000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</a:t>
                      </a:r>
                      <a:endParaRPr lang="zh-TW" altLang="zh-TW" sz="200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5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稿件審查</a:t>
                      </a: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費用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個</a:t>
                      </a:r>
                      <a:r>
                        <a:rPr lang="en-US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PICO</a:t>
                      </a: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題目</a:t>
                      </a:r>
                      <a:r>
                        <a:rPr lang="en-US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*1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,000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</a:t>
                      </a: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6,000</a:t>
                      </a: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/>
                </a:extLst>
              </a:tr>
              <a:tr h="435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合計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15,000</a:t>
                      </a:r>
                      <a:r>
                        <a:rPr lang="zh-TW" sz="20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1462" marR="91462" marT="45674" marB="456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矩形 2">
            <a:extLst>
              <a:ext uri="{FF2B5EF4-FFF2-40B4-BE49-F238E27FC236}"/>
            </a:extLst>
          </p:cNvPr>
          <p:cNvSpPr/>
          <p:nvPr/>
        </p:nvSpPr>
        <p:spPr>
          <a:xfrm>
            <a:off x="601663" y="1241425"/>
            <a:ext cx="11590337" cy="24526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7585" indent="-447585">
              <a:lnSpc>
                <a:spcPts val="3200"/>
              </a:lnSpc>
              <a:spcAft>
                <a:spcPts val="600"/>
              </a:spcAft>
              <a:buFont typeface="Wingdings" panose="05000000000000000000" pitchFamily="2" charset="2"/>
              <a:buChar char="u"/>
              <a:defRPr/>
            </a:pPr>
            <a:r>
              <a:rPr lang="zh-TW" altLang="en-US" sz="2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預算總表： </a:t>
            </a:r>
            <a:r>
              <a:rPr lang="en-US" altLang="zh-TW" sz="2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最高預算總金額共計</a:t>
            </a:r>
            <a:r>
              <a:rPr lang="en-US" altLang="zh-TW" sz="2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15,000</a:t>
            </a:r>
            <a:r>
              <a:rPr lang="zh-TW" altLang="en-US" sz="2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5987" lvl="2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  <a:defRPr/>
            </a:pPr>
            <a:r>
              <a:rPr lang="zh-TW" altLang="en-US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跨職類組數：預計</a:t>
            </a:r>
            <a:r>
              <a:rPr lang="en-US" altLang="zh-TW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組。</a:t>
            </a:r>
          </a:p>
          <a:p>
            <a:pPr marL="915987" lvl="2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  <a:defRPr/>
            </a:pPr>
            <a:r>
              <a:rPr lang="zh-TW" altLang="en-US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投稿獎勵金</a:t>
            </a:r>
            <a:r>
              <a:rPr lang="en-US" altLang="zh-TW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每組投稿獎金</a:t>
            </a:r>
            <a:r>
              <a:rPr lang="en-US" altLang="zh-TW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</a:t>
            </a:r>
            <a:r>
              <a:rPr lang="zh-TW" altLang="en-US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元。</a:t>
            </a:r>
            <a:endParaRPr lang="en-US" altLang="zh-TW" sz="2200" kern="1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5987" lvl="2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  <a:defRPr/>
            </a:pPr>
            <a:r>
              <a:rPr lang="zh-TW" altLang="en-US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經種子教師評核通過，表現優良頒發</a:t>
            </a:r>
            <a:r>
              <a:rPr lang="en-US" altLang="zh-TW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</a:t>
            </a:r>
            <a:r>
              <a:rPr lang="zh-TW" altLang="en-US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元優秀作品獎金。</a:t>
            </a:r>
          </a:p>
          <a:p>
            <a:pPr marL="915987" lvl="2" indent="-457200">
              <a:lnSpc>
                <a:spcPts val="3200"/>
              </a:lnSpc>
              <a:spcAft>
                <a:spcPts val="600"/>
              </a:spcAft>
              <a:buFont typeface="+mj-lt"/>
              <a:buAutoNum type="arabicPeriod"/>
              <a:defRPr/>
            </a:pPr>
            <a:r>
              <a:rPr lang="zh-TW" altLang="en-US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稿件審查費用</a:t>
            </a:r>
            <a:r>
              <a:rPr lang="en-US" altLang="zh-TW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預估</a:t>
            </a:r>
            <a:r>
              <a:rPr lang="en-US" altLang="zh-TW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6,000</a:t>
            </a:r>
            <a:r>
              <a:rPr lang="zh-TW" altLang="en-US" sz="2200" kern="1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元。</a:t>
            </a:r>
            <a:endParaRPr lang="en-US" altLang="zh-TW" sz="2200" b="1" kern="1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709613" y="217488"/>
            <a:ext cx="107727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>
              <a:defRPr/>
            </a:pPr>
            <a:r>
              <a:rPr lang="en-US" altLang="zh-TW" sz="36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36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年：</a:t>
            </a:r>
            <a:r>
              <a:rPr lang="en-US" altLang="zh-TW" sz="36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文獻查證投稿活動</a:t>
            </a:r>
            <a:r>
              <a:rPr lang="en-US" altLang="zh-TW" sz="36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預算</a:t>
            </a:r>
          </a:p>
        </p:txBody>
      </p:sp>
      <p:sp>
        <p:nvSpPr>
          <p:cNvPr id="154653" name="投影片編號版面配置區 17"/>
          <p:cNvSpPr txBox="1">
            <a:spLocks/>
          </p:cNvSpPr>
          <p:nvPr/>
        </p:nvSpPr>
        <p:spPr bwMode="auto">
          <a:xfrm>
            <a:off x="9480550" y="6518275"/>
            <a:ext cx="2641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3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3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solidFill>
                  <a:srgbClr val="000000"/>
                </a:solidFill>
                <a:ea typeface="新細明體" panose="02020500000000000000" pitchFamily="18" charset="-120"/>
              </a:rPr>
              <a:t>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文本框 39">
            <a:extLst>
              <a:ext uri="{FF2B5EF4-FFF2-40B4-BE49-F238E27FC236}"/>
            </a:extLst>
          </p:cNvPr>
          <p:cNvSpPr txBox="1"/>
          <p:nvPr/>
        </p:nvSpPr>
        <p:spPr>
          <a:xfrm>
            <a:off x="409575" y="139700"/>
            <a:ext cx="4210050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4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112</a:t>
            </a:r>
            <a:r>
              <a:rPr lang="zh-TW" altLang="en-US" sz="4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年度工作計畫</a:t>
            </a:r>
          </a:p>
        </p:txBody>
      </p:sp>
      <p:cxnSp>
        <p:nvCxnSpPr>
          <p:cNvPr id="42" name="直接连接符 41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409575" y="847725"/>
            <a:ext cx="4210050" cy="0"/>
          </a:xfrm>
          <a:prstGeom prst="line">
            <a:avLst/>
          </a:prstGeom>
          <a:ln w="19050">
            <a:solidFill>
              <a:srgbClr val="847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表格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88900" y="847725"/>
          <a:ext cx="12025313" cy="586899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25366">
                  <a:extLst>
                    <a:ext uri="{9D8B030D-6E8A-4147-A177-3AD203B41FA5}"/>
                  </a:extLst>
                </a:gridCol>
                <a:gridCol w="2236476">
                  <a:extLst>
                    <a:ext uri="{9D8B030D-6E8A-4147-A177-3AD203B41FA5}"/>
                  </a:extLst>
                </a:gridCol>
                <a:gridCol w="2830044">
                  <a:extLst>
                    <a:ext uri="{9D8B030D-6E8A-4147-A177-3AD203B41FA5}"/>
                  </a:extLst>
                </a:gridCol>
                <a:gridCol w="1539959">
                  <a:extLst>
                    <a:ext uri="{9D8B030D-6E8A-4147-A177-3AD203B41FA5}"/>
                  </a:extLst>
                </a:gridCol>
                <a:gridCol w="4024732">
                  <a:extLst>
                    <a:ext uri="{9D8B030D-6E8A-4147-A177-3AD203B41FA5}"/>
                  </a:extLst>
                </a:gridCol>
                <a:gridCol w="768736">
                  <a:extLst>
                    <a:ext uri="{9D8B030D-6E8A-4147-A177-3AD203B41FA5}"/>
                  </a:extLst>
                </a:gridCol>
              </a:tblGrid>
              <a:tr h="822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項次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部門目標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衡量指標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KPI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上半年度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目標值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行動方案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預計完成時間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extLst>
                  <a:ext uri="{0D108BD9-81ED-4DB2-BD59-A6C34878D82A}"/>
                </a:extLst>
              </a:tr>
              <a:tr h="274319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/>
                </a:tc>
                <a:tc row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師資培育與繼續教育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  <a:r>
                        <a:rPr 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實證醫學基礎系列課程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/>
                </a:tc>
                <a:extLst>
                  <a:ext uri="{0D108BD9-81ED-4DB2-BD59-A6C34878D82A}"/>
                </a:extLst>
              </a:tr>
              <a:tr h="3295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後測答對率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&gt;=80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&gt;=80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學員上課成績測驗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7431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課程滿意度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&gt;=4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&gt;=4.2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課後學員滿意度調查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4922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取得初階、進階師資人數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初階：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位，進階：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初階：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endParaRPr lang="en-US" alt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進階：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依『實證醫學中心種子教師認證要點』協助有興趣之教師取得資格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8229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師資進階課程與繼續教育訓練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&gt;=15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人次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人次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以公費公假鼓勵種子教師參與院外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相關培訓課程、研究能力課程、國內外相關學會發表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486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台灣實證醫學會健康照護教師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台灣實證醫學會健康照護教師認證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7431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/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各職類落實</a:t>
                      </a: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於臨床與應用成效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  <a:r>
                        <a:rPr 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8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跨領域臨床情境文獻查證投稿</a:t>
                      </a:r>
                      <a:endParaRPr lang="zh-TW" sz="18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/>
                </a:tc>
                <a:extLst>
                  <a:ext uri="{0D108BD9-81ED-4DB2-BD59-A6C34878D82A}"/>
                </a:extLst>
              </a:tr>
              <a:tr h="5459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8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隊</a:t>
                      </a:r>
                      <a:r>
                        <a:rPr lang="en-US" sz="18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輔導組隊參與醫策會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相關學會競賽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7431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8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  <a:r>
                        <a:rPr lang="en-US" sz="18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院內實證醫學文獻查證競賽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4863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/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協助各職類</a:t>
                      </a: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相關研究發表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  <a:r>
                        <a:rPr 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開設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海報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論文寫作工作坊，培育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論文寫作能力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/>
                </a:tc>
                <a:extLst>
                  <a:ext uri="{0D108BD9-81ED-4DB2-BD59-A6C34878D82A}"/>
                </a:extLst>
              </a:tr>
              <a:tr h="27431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&gt;=25</a:t>
                      </a: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篇</a:t>
                      </a:r>
                      <a:endParaRPr lang="zh-TW" sz="18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篇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輔導職類投稿台灣實證醫學學會、台灣護理學會等實證相關投稿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295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發表職類數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&gt;=5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職類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職類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801" marR="58801" marT="0" marB="0" anchor="ctr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文本框 39"/>
          <p:cNvSpPr txBox="1">
            <a:spLocks noChangeArrowheads="1"/>
          </p:cNvSpPr>
          <p:nvPr/>
        </p:nvSpPr>
        <p:spPr bwMode="auto">
          <a:xfrm>
            <a:off x="793750" y="155575"/>
            <a:ext cx="4802188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4000" b="1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+mn-lt"/>
              </a:rPr>
              <a:t>師資培育與繼續教育</a:t>
            </a:r>
          </a:p>
        </p:txBody>
      </p:sp>
      <p:sp>
        <p:nvSpPr>
          <p:cNvPr id="157699" name="矩形 8"/>
          <p:cNvSpPr>
            <a:spLocks noChangeArrowheads="1"/>
          </p:cNvSpPr>
          <p:nvPr/>
        </p:nvSpPr>
        <p:spPr bwMode="auto">
          <a:xfrm>
            <a:off x="565150" y="1106488"/>
            <a:ext cx="1075372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defTabSz="10668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10668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10668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10668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10668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ts val="35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altLang="zh-TW" sz="28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2022</a:t>
            </a:r>
            <a:r>
              <a:rPr lang="zh-TW" altLang="en-US" sz="28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年種子教師修習</a:t>
            </a:r>
            <a:r>
              <a:rPr lang="en-US" altLang="zh-TW" sz="28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28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學會主辦教師培訓課程：</a:t>
            </a:r>
            <a:r>
              <a:rPr lang="en-US" altLang="zh-TW" sz="28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8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endParaRPr lang="en-US" altLang="zh-TW" sz="280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5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altLang="zh-TW" sz="28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280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年目標：取得院外台灣實證醫學會健康照護教師</a:t>
            </a:r>
            <a:endParaRPr lang="en-US" altLang="zh-TW" sz="280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/>
            </a:extLst>
          </p:cNvPr>
          <p:cNvSpPr/>
          <p:nvPr/>
        </p:nvSpPr>
        <p:spPr>
          <a:xfrm>
            <a:off x="317500" y="2398713"/>
            <a:ext cx="11874500" cy="4225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defTabSz="1066800">
              <a:lnSpc>
                <a:spcPts val="3200"/>
              </a:lnSpc>
              <a:spcAft>
                <a:spcPct val="35000"/>
              </a:spcAft>
              <a:buFont typeface="Wingdings" panose="05000000000000000000" pitchFamily="2" charset="2"/>
              <a:buChar char="u"/>
              <a:defRPr/>
            </a:pP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年實施實證教師考核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 defTabSz="1066800">
              <a:lnSpc>
                <a:spcPts val="3200"/>
              </a:lnSpc>
              <a:spcAft>
                <a:spcPct val="35000"/>
              </a:spcAft>
              <a:buFont typeface="+mj-lt"/>
              <a:buAutoNum type="arabicPeriod"/>
              <a:defRPr/>
            </a:pPr>
            <a:r>
              <a:rPr lang="zh-TW" altLang="en-US" sz="26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培育對象：符合院內臨床教師培育辦法之醫師及醫事人員</a:t>
            </a:r>
            <a:endParaRPr lang="en-US" altLang="zh-TW" sz="26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 defTabSz="1066800">
              <a:lnSpc>
                <a:spcPts val="3200"/>
              </a:lnSpc>
              <a:spcAft>
                <a:spcPct val="35000"/>
              </a:spcAft>
              <a:buFont typeface="+mj-lt"/>
              <a:buAutoNum type="arabicPeriod"/>
              <a:defRPr/>
            </a:pPr>
            <a:r>
              <a:rPr lang="zh-TW" altLang="en-US" sz="26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en-US" altLang="zh-TW" sz="26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26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中心及學會認證通過之健康照護教師，實行實證教師之評核審查，包含</a:t>
            </a:r>
            <a:r>
              <a:rPr lang="en-US" altLang="zh-TW" sz="26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26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專業能力、教學能力兩種不同資格認證</a:t>
            </a:r>
            <a:endParaRPr lang="en-US" altLang="zh-TW" sz="26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defTabSz="1066800">
              <a:lnSpc>
                <a:spcPts val="3200"/>
              </a:lnSpc>
              <a:spcAft>
                <a:spcPct val="3500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en-US" sz="2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實證教師考核方式：</a:t>
            </a:r>
            <a:endParaRPr lang="en-US" altLang="zh-TW" sz="2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1066800">
              <a:lnSpc>
                <a:spcPts val="3200"/>
              </a:lnSpc>
              <a:spcAft>
                <a:spcPct val="35000"/>
              </a:spcAft>
              <a:defRPr/>
            </a:pPr>
            <a:r>
              <a:rPr lang="en-US" altLang="zh-TW" sz="26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26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使用</a:t>
            </a:r>
            <a:r>
              <a:rPr lang="en-US" altLang="zh-TW" sz="26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26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學會或院內</a:t>
            </a:r>
            <a:r>
              <a:rPr lang="en-US" altLang="zh-TW" sz="26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26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公版教材，於院內教授</a:t>
            </a:r>
            <a:r>
              <a:rPr lang="zh-TW" altLang="en-US" sz="2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進階課程</a:t>
            </a:r>
            <a:r>
              <a:rPr lang="en-US" altLang="zh-TW" sz="2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defTabSz="1066800">
              <a:lnSpc>
                <a:spcPts val="3200"/>
              </a:lnSpc>
              <a:spcAft>
                <a:spcPct val="35000"/>
              </a:spcAft>
              <a:defRPr/>
            </a:pPr>
            <a:r>
              <a:rPr lang="en-US" altLang="zh-TW" sz="2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2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以結構式教師教學評估表進行評核</a:t>
            </a:r>
            <a:endParaRPr lang="en-US" altLang="zh-TW" sz="2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1066800">
              <a:lnSpc>
                <a:spcPts val="3200"/>
              </a:lnSpc>
              <a:spcAft>
                <a:spcPct val="35000"/>
              </a:spcAft>
              <a:defRPr/>
            </a:pPr>
            <a:r>
              <a:rPr lang="en-US" altLang="zh-TW" sz="2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en-US" sz="2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教師資格效期三年</a:t>
            </a:r>
            <a:endParaRPr lang="zh-TW" altLang="en-US" sz="2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157701" name="投影片編號版面配置區 17"/>
          <p:cNvSpPr txBox="1">
            <a:spLocks/>
          </p:cNvSpPr>
          <p:nvPr/>
        </p:nvSpPr>
        <p:spPr bwMode="auto">
          <a:xfrm>
            <a:off x="9480550" y="6518275"/>
            <a:ext cx="2641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3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3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solidFill>
                  <a:srgbClr val="000000"/>
                </a:solidFill>
                <a:ea typeface="新細明體" panose="02020500000000000000" pitchFamily="18" charset="-120"/>
              </a:rPr>
              <a:t>16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文本框 39">
            <a:extLst>
              <a:ext uri="{FF2B5EF4-FFF2-40B4-BE49-F238E27FC236}"/>
            </a:extLst>
          </p:cNvPr>
          <p:cNvSpPr txBox="1"/>
          <p:nvPr/>
        </p:nvSpPr>
        <p:spPr>
          <a:xfrm>
            <a:off x="654050" y="125413"/>
            <a:ext cx="5461000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輔導職類</a:t>
            </a:r>
            <a:r>
              <a:rPr lang="en-US" altLang="zh-TW" sz="4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EBM</a:t>
            </a:r>
            <a:r>
              <a:rPr lang="zh-TW" altLang="en-US" sz="4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論文寫作</a:t>
            </a:r>
          </a:p>
        </p:txBody>
      </p:sp>
      <p:sp>
        <p:nvSpPr>
          <p:cNvPr id="9" name="矩形 8">
            <a:extLst>
              <a:ext uri="{FF2B5EF4-FFF2-40B4-BE49-F238E27FC236}"/>
            </a:extLst>
          </p:cNvPr>
          <p:cNvSpPr/>
          <p:nvPr/>
        </p:nvSpPr>
        <p:spPr>
          <a:xfrm>
            <a:off x="654050" y="1647825"/>
            <a:ext cx="11004550" cy="20748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defTabSz="10668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年目標：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1066800">
              <a:lnSpc>
                <a:spcPct val="150000"/>
              </a:lnSpc>
              <a:spcAft>
                <a:spcPct val="35000"/>
              </a:spcAft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Q1-Q2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：以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Non-SCI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期刊和國內醫學會期刊為主，進行投稿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1066800">
              <a:lnSpc>
                <a:spcPct val="150000"/>
              </a:lnSpc>
              <a:spcAft>
                <a:spcPct val="35000"/>
              </a:spcAft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Q3-Q4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：以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SCI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期刊為目標投稿，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Non-SCI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和國內醫學期刊投稿持續</a:t>
            </a:r>
            <a:endParaRPr lang="zh-TW" altLang="en-US" sz="2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159748" name="投影片編號版面配置區 17"/>
          <p:cNvSpPr txBox="1">
            <a:spLocks/>
          </p:cNvSpPr>
          <p:nvPr/>
        </p:nvSpPr>
        <p:spPr bwMode="auto">
          <a:xfrm>
            <a:off x="9480550" y="6518275"/>
            <a:ext cx="2641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3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3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solidFill>
                  <a:srgbClr val="000000"/>
                </a:solidFill>
                <a:ea typeface="新細明體" panose="02020500000000000000" pitchFamily="18" charset="-120"/>
              </a:rPr>
              <a:t>18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文本框 39">
            <a:extLst>
              <a:ext uri="{FF2B5EF4-FFF2-40B4-BE49-F238E27FC236}"/>
            </a:extLst>
          </p:cNvPr>
          <p:cNvSpPr txBox="1"/>
          <p:nvPr/>
        </p:nvSpPr>
        <p:spPr>
          <a:xfrm>
            <a:off x="647700" y="122238"/>
            <a:ext cx="5461000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輔導職類</a:t>
            </a:r>
            <a:r>
              <a:rPr lang="en-US" altLang="zh-TW" sz="4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EBM</a:t>
            </a:r>
            <a:r>
              <a:rPr lang="zh-TW" altLang="en-US" sz="4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論文寫作</a:t>
            </a:r>
          </a:p>
        </p:txBody>
      </p:sp>
      <p:graphicFrame>
        <p:nvGraphicFramePr>
          <p:cNvPr id="5" name="表格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271463" y="1209675"/>
          <a:ext cx="11747499" cy="4325939"/>
        </p:xfrm>
        <a:graphic>
          <a:graphicData uri="http://schemas.openxmlformats.org/drawingml/2006/table">
            <a:tbl>
              <a:tblPr firstRow="1" bandRow="1"/>
              <a:tblGrid>
                <a:gridCol w="894670">
                  <a:extLst>
                    <a:ext uri="{9D8B030D-6E8A-4147-A177-3AD203B41FA5}"/>
                  </a:extLst>
                </a:gridCol>
                <a:gridCol w="2391863">
                  <a:extLst>
                    <a:ext uri="{9D8B030D-6E8A-4147-A177-3AD203B41FA5}"/>
                  </a:extLst>
                </a:gridCol>
                <a:gridCol w="1199244">
                  <a:extLst>
                    <a:ext uri="{9D8B030D-6E8A-4147-A177-3AD203B41FA5}"/>
                  </a:extLst>
                </a:gridCol>
                <a:gridCol w="2133462">
                  <a:extLst>
                    <a:ext uri="{9D8B030D-6E8A-4147-A177-3AD203B41FA5}"/>
                  </a:extLst>
                </a:gridCol>
                <a:gridCol w="2888787">
                  <a:extLst>
                    <a:ext uri="{9D8B030D-6E8A-4147-A177-3AD203B41FA5}"/>
                  </a:extLst>
                </a:gridCol>
                <a:gridCol w="2239473">
                  <a:extLst>
                    <a:ext uri="{9D8B030D-6E8A-4147-A177-3AD203B41FA5}"/>
                  </a:extLst>
                </a:gridCol>
              </a:tblGrid>
              <a:tr h="972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時程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286" marR="114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課程名稱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286" marR="114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進行方式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授課對象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授課內容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/>
                </a:extLst>
              </a:tr>
              <a:tr h="16769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3-4</a:t>
                      </a:r>
                      <a:r>
                        <a:rPr lang="zh-TW" altLang="en-US" sz="19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900" b="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網路統合分析工作坊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zh-TW" altLang="en-US" sz="19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大班制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住院醫師</a:t>
                      </a:r>
                      <a:endParaRPr lang="en-US" altLang="zh-TW" sz="1900" b="0" i="0" u="none" strike="noStrike" kern="12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PGY</a:t>
                      </a: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醫師</a:t>
                      </a:r>
                      <a:endParaRPr lang="en-US" altLang="zh-TW" sz="1900" b="0" i="0" u="none" strike="noStrike" kern="12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醫事人員</a:t>
                      </a:r>
                      <a:endParaRPr lang="en-US" altLang="zh-TW" sz="1900" b="0" i="0" u="none" strike="noStrike" kern="12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有實證基礎之臨床工作人員</a:t>
                      </a:r>
                      <a:endParaRPr lang="zh-TW" altLang="en-US" sz="1900" b="0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NMA</a:t>
                      </a: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概念介紹</a:t>
                      </a:r>
                      <a:endParaRPr lang="en-US" altLang="zh-TW" sz="1900" b="0" i="0" u="none" strike="noStrike" kern="12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indent="-285750">
                        <a:lnSpc>
                          <a:spcPts val="2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NMA</a:t>
                      </a: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表格介紹  </a:t>
                      </a:r>
                    </a:p>
                    <a:p>
                      <a:pPr marL="285750" indent="-285750">
                        <a:lnSpc>
                          <a:spcPts val="2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NMA</a:t>
                      </a:r>
                      <a:r>
                        <a:rPr lang="zh-TW" altLang="en-US" sz="1900" b="0" i="0" u="none" strike="noStrike" kern="12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軟體操作介紹 </a:t>
                      </a:r>
                      <a:endParaRPr lang="en-US" altLang="zh-TW" sz="1900" b="0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indent="-285750">
                        <a:lnSpc>
                          <a:spcPts val="2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900" b="0" i="0" u="none" strike="noStrike" kern="12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NMA</a:t>
                      </a:r>
                      <a:r>
                        <a:rPr lang="zh-TW" altLang="en-US" sz="1900" b="0" i="0" u="none" strike="noStrike" kern="12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實作介紹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900" b="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藥劑科</a:t>
                      </a:r>
                      <a:r>
                        <a:rPr lang="en-US" altLang="zh-TW" sz="1900" b="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900" b="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洪瑄佑藥師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6769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9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5-6</a:t>
                      </a:r>
                      <a:r>
                        <a:rPr lang="zh-TW" altLang="en-US" sz="19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900" b="0" i="0" u="none" strike="noStrike" kern="1200" baseline="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EBM/</a:t>
                      </a:r>
                      <a:r>
                        <a:rPr lang="zh-TW" altLang="en-US" sz="1900" b="0" i="0" u="none" strike="noStrike" kern="1200" baseline="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論文研究軟體</a:t>
                      </a:r>
                      <a:endParaRPr lang="en-US" altLang="zh-TW" sz="1900" b="0" i="0" u="none" strike="noStrike" kern="1200" baseline="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r>
                        <a:rPr lang="zh-TW" altLang="en-US" sz="1900" b="0" i="0" u="none" strike="noStrike" kern="1200" baseline="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教學工作坊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900" b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大班制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住院醫師</a:t>
                      </a:r>
                      <a:endParaRPr lang="en-US" altLang="zh-TW" sz="1900" b="0" i="0" u="none" strike="noStrike" kern="12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PGY</a:t>
                      </a: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醫師</a:t>
                      </a:r>
                      <a:endParaRPr lang="en-US" altLang="zh-TW" sz="1900" b="0" i="0" u="none" strike="noStrike" kern="12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醫事人員</a:t>
                      </a:r>
                      <a:endParaRPr lang="en-US" altLang="zh-TW" sz="1900" b="0" i="0" u="none" strike="noStrike" kern="12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研究發表需求之臨床人員</a:t>
                      </a:r>
                      <a:endParaRPr lang="en-US" altLang="zh-TW" sz="1900" b="0" i="0" u="none" strike="noStrike" kern="12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ts val="2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實證：</a:t>
                      </a:r>
                      <a:r>
                        <a:rPr lang="en-US" altLang="zh-TW" sz="1900" b="0" i="0" u="none" strike="noStrike" kern="1200" baseline="0" dirty="0" err="1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RevMan,OpenMETA</a:t>
                      </a:r>
                      <a:endParaRPr lang="en-US" altLang="zh-TW" sz="1900" b="0" i="0" u="none" strike="noStrike" kern="12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研究：</a:t>
                      </a:r>
                      <a:endParaRPr lang="en-US" altLang="zh-TW" sz="1900" b="0" i="0" u="none" strike="noStrike" kern="12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ts val="2600"/>
                        </a:lnSpc>
                      </a:pPr>
                      <a:r>
                        <a:rPr lang="zh-TW" altLang="en-US" sz="1900" b="0" i="0" u="none" strike="noStrike" kern="12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</a:t>
                      </a:r>
                      <a:r>
                        <a:rPr lang="en-US" altLang="zh-TW" sz="1900" b="0" i="0" u="none" strike="noStrike" kern="1200" baseline="0" dirty="0" err="1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MedCalc</a:t>
                      </a:r>
                      <a:r>
                        <a:rPr lang="en-US" altLang="zh-TW" sz="1900" b="0" i="0" u="none" strike="noStrike" kern="12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, SATA, SPSS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900" b="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泌尿科</a:t>
                      </a:r>
                      <a:r>
                        <a:rPr lang="en-US" altLang="zh-TW" sz="1900" b="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900" b="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黃品叡醫師</a:t>
                      </a:r>
                      <a:endParaRPr lang="en-US" altLang="zh-TW" sz="1900" b="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1900" b="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臨床數據中心</a:t>
                      </a:r>
                    </a:p>
                  </a:txBody>
                  <a:tcPr marL="91419" marR="91419" marT="45716" marB="4571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60801" name="投影片編號版面配置區 17"/>
          <p:cNvSpPr txBox="1">
            <a:spLocks/>
          </p:cNvSpPr>
          <p:nvPr/>
        </p:nvSpPr>
        <p:spPr bwMode="auto">
          <a:xfrm>
            <a:off x="9480550" y="6518275"/>
            <a:ext cx="2641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3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3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solidFill>
                  <a:srgbClr val="000000"/>
                </a:solidFill>
                <a:ea typeface="新細明體" panose="02020500000000000000" pitchFamily="18" charset="-120"/>
              </a:rPr>
              <a:t>19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投影片編號版面配置區 17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14BEF68-69C9-4FAC-AD46-0EAED69E7659}" type="slidenum">
              <a:rPr kumimoji="0" lang="zh-TW" altLang="en-US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15</a:t>
            </a:fld>
            <a:endParaRPr kumimoji="0" lang="en-US" altLang="zh-TW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5" name="文字方塊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611438" y="2154238"/>
            <a:ext cx="7218362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r>
              <a:rPr lang="en-US" altLang="zh-TW" sz="6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</a:rPr>
              <a:t>Thank you for </a:t>
            </a:r>
          </a:p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r>
              <a:rPr lang="en-US" altLang="zh-TW" sz="6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</a:rPr>
              <a:t>         your attention</a:t>
            </a:r>
            <a:r>
              <a:rPr lang="zh-TW" altLang="en-US" sz="4000" b="1" i="1" dirty="0">
                <a:solidFill>
                  <a:srgbClr val="006600"/>
                </a:solidFill>
                <a:latin typeface="標楷體" pitchFamily="65" charset="-120"/>
                <a:ea typeface="+mn-ea"/>
              </a:rPr>
              <a:t>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框架 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1885"/>
            </a:avLst>
          </a:prstGeom>
          <a:pattFill prst="pct50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sz="3600" b="1">
              <a:solidFill>
                <a:srgbClr val="000000"/>
              </a:solidFill>
            </a:endParaRPr>
          </a:p>
        </p:txBody>
      </p:sp>
      <p:sp>
        <p:nvSpPr>
          <p:cNvPr id="141315" name="標題 1"/>
          <p:cNvSpPr>
            <a:spLocks noGrp="1" noChangeArrowheads="1"/>
          </p:cNvSpPr>
          <p:nvPr>
            <p:ph type="ctrTitle"/>
          </p:nvPr>
        </p:nvSpPr>
        <p:spPr>
          <a:xfrm>
            <a:off x="2209800" y="1636713"/>
            <a:ext cx="7772400" cy="714375"/>
          </a:xfrm>
        </p:spPr>
        <p:txBody>
          <a:bodyPr/>
          <a:lstStyle/>
          <a:p>
            <a:pPr algn="ctr"/>
            <a:r>
              <a:rPr lang="en-US" altLang="zh-TW" sz="4800" b="1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4.</a:t>
            </a:r>
            <a:r>
              <a:rPr lang="zh-TW" altLang="en-US" sz="4800" b="1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實證醫學中心</a:t>
            </a:r>
          </a:p>
        </p:txBody>
      </p:sp>
      <p:sp>
        <p:nvSpPr>
          <p:cNvPr id="141316" name="副標題 3"/>
          <p:cNvSpPr>
            <a:spLocks noGrp="1" noChangeArrowheads="1"/>
          </p:cNvSpPr>
          <p:nvPr>
            <p:ph type="subTitle" idx="1"/>
          </p:nvPr>
        </p:nvSpPr>
        <p:spPr>
          <a:xfrm>
            <a:off x="2463800" y="3268663"/>
            <a:ext cx="7010400" cy="1600200"/>
          </a:xfrm>
        </p:spPr>
        <p:txBody>
          <a:bodyPr/>
          <a:lstStyle/>
          <a:p>
            <a:pPr algn="ctr"/>
            <a:endParaRPr lang="en-US" altLang="zh-TW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陳嘉宏  主任</a:t>
            </a:r>
          </a:p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1317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0287000" y="64008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BC38D2B-A7EA-4EDA-BDC6-8A300B37C955}" type="slidenum">
              <a:rPr kumimoji="0" lang="en-US" altLang="zh-TW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2</a:t>
            </a:fld>
            <a:endParaRPr kumimoji="0" lang="en-US" altLang="zh-TW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45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FFE440F9-4843-44B1-9C61-BFB7B49E3D9C}" type="slidenum">
              <a:rPr kumimoji="0" lang="en-US" altLang="zh-TW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3</a:t>
            </a:fld>
            <a:endParaRPr kumimoji="0" lang="en-US" altLang="zh-TW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40291" name="矩形 4"/>
          <p:cNvSpPr>
            <a:spLocks noChangeArrowheads="1"/>
          </p:cNvSpPr>
          <p:nvPr/>
        </p:nvSpPr>
        <p:spPr bwMode="auto">
          <a:xfrm>
            <a:off x="5192713" y="171450"/>
            <a:ext cx="145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3600" b="1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   綱</a:t>
            </a:r>
          </a:p>
        </p:txBody>
      </p:sp>
      <p:sp>
        <p:nvSpPr>
          <p:cNvPr id="149508" name="矩形 1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350963" y="1862138"/>
            <a:ext cx="9682162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571500" indent="-571500">
              <a:lnSpc>
                <a:spcPct val="150000"/>
              </a:lnSpc>
              <a:buClr>
                <a:srgbClr val="000099"/>
              </a:buClr>
              <a:buFont typeface="Wingdings" panose="05000000000000000000" pitchFamily="2" charset="2"/>
              <a:buChar char="u"/>
              <a:defRPr/>
            </a:pPr>
            <a:r>
              <a:rPr lang="zh-TW" altLang="en-US" sz="38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</a:t>
            </a:r>
            <a:r>
              <a:rPr lang="zh-TW" altLang="en-US" sz="38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研討會初步規劃進度</a:t>
            </a:r>
            <a:endParaRPr kumimoji="0" lang="en-US" altLang="zh-TW" sz="3800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lnSpc>
                <a:spcPct val="150000"/>
              </a:lnSpc>
              <a:buClr>
                <a:srgbClr val="000099"/>
              </a:buClr>
              <a:buFont typeface="Wingdings" panose="05000000000000000000" pitchFamily="2" charset="2"/>
              <a:buChar char="u"/>
              <a:defRPr/>
            </a:pPr>
            <a:r>
              <a:rPr lang="zh-TW" altLang="en-US" sz="38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</a:t>
            </a:r>
            <a:r>
              <a:rPr lang="zh-TW" altLang="en-US" sz="38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領域臨床情境文獻查證</a:t>
            </a:r>
            <a:r>
              <a:rPr lang="zh-TW" altLang="en-US" sz="38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投稿規劃</a:t>
            </a:r>
            <a:endParaRPr lang="en-US" altLang="zh-TW" sz="3800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71500" indent="-571500">
              <a:lnSpc>
                <a:spcPct val="150000"/>
              </a:lnSpc>
              <a:buClr>
                <a:srgbClr val="000099"/>
              </a:buClr>
              <a:buFont typeface="Wingdings" panose="05000000000000000000" pitchFamily="2" charset="2"/>
              <a:buChar char="u"/>
              <a:defRPr/>
            </a:pPr>
            <a:r>
              <a:rPr lang="zh-TW" altLang="en-US" sz="38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師資</a:t>
            </a:r>
            <a:r>
              <a:rPr lang="zh-TW" altLang="en-US" sz="38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培育與繼續教育</a:t>
            </a:r>
            <a:endParaRPr lang="en-US" altLang="zh-TW" sz="3800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  <a:p>
            <a:pPr marL="571500" indent="-571500">
              <a:lnSpc>
                <a:spcPct val="150000"/>
              </a:lnSpc>
              <a:buClr>
                <a:srgbClr val="000099"/>
              </a:buClr>
              <a:buFont typeface="Wingdings" panose="05000000000000000000" pitchFamily="2" charset="2"/>
              <a:buChar char="u"/>
              <a:defRPr/>
            </a:pPr>
            <a:r>
              <a:rPr lang="zh-TW" altLang="en-US" sz="38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輔導</a:t>
            </a:r>
            <a:r>
              <a:rPr lang="zh-TW" altLang="en-US" sz="38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職類</a:t>
            </a:r>
            <a:r>
              <a:rPr lang="en-US" altLang="zh-TW" sz="38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EBM</a:t>
            </a:r>
            <a:r>
              <a:rPr lang="zh-TW" altLang="en-US" sz="38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論文寫作</a:t>
            </a:r>
            <a:endParaRPr lang="zh-TW" altLang="en-US" sz="38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1D259BC-F63D-4E47-B00B-1D5FE9FF0E15}" type="slidenum">
              <a:rPr kumimoji="0" lang="en-US" altLang="zh-TW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4</a:t>
            </a:fld>
            <a:endParaRPr kumimoji="0" lang="en-US" altLang="zh-TW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45411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000" b="1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4000" b="1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年國際實證醫學研討會</a:t>
            </a:r>
            <a:endParaRPr lang="zh-TW" altLang="en-US" smtClean="0"/>
          </a:p>
        </p:txBody>
      </p:sp>
      <p:pic>
        <p:nvPicPr>
          <p:cNvPr id="145412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75" y="2386013"/>
            <a:ext cx="8528050" cy="3622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413" name="矩形 6"/>
          <p:cNvSpPr>
            <a:spLocks noChangeArrowheads="1"/>
          </p:cNvSpPr>
          <p:nvPr/>
        </p:nvSpPr>
        <p:spPr bwMode="auto">
          <a:xfrm>
            <a:off x="1536700" y="962025"/>
            <a:ext cx="9850438" cy="142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一、預期成效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>
              <a:lnSpc>
                <a:spcPts val="35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符合醫中教學醫院評鑑條文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3.1.2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參與國際相關學術活動之條文。</a:t>
            </a:r>
            <a:endParaRPr lang="en-US" altLang="zh-TW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5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 提升醫療品質及病人安全之水準。</a:t>
            </a:r>
            <a:endParaRPr lang="en-US" altLang="zh-TW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5577422-D92D-48F5-B8EB-D5F6262054A6}" type="slidenum">
              <a:rPr kumimoji="0" lang="en-US" altLang="zh-TW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5</a:t>
            </a:fld>
            <a:endParaRPr kumimoji="0" lang="en-US" altLang="zh-TW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46435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000" b="1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4000" b="1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年國際實證醫學研討會</a:t>
            </a:r>
            <a:endParaRPr lang="zh-TW" altLang="en-US" smtClean="0"/>
          </a:p>
        </p:txBody>
      </p:sp>
      <p:sp>
        <p:nvSpPr>
          <p:cNvPr id="147461" name="矩形 6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06413" y="962025"/>
            <a:ext cx="11410950" cy="551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indent="0" eaLnBrk="1" hangingPunct="1">
              <a:lnSpc>
                <a:spcPts val="4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、主辦單位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戴德森醫療財團法人嘉義基督教院</a:t>
            </a:r>
            <a:r>
              <a:rPr lang="zh-TW" altLang="en-US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教學部 </a:t>
            </a:r>
            <a:r>
              <a:rPr lang="zh-TW" altLang="zh-TW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實證醫學中心</a:t>
            </a:r>
            <a:endParaRPr lang="en-US" altLang="zh-TW" sz="2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zh-TW" altLang="zh-TW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zh-TW" sz="24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4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27</a:t>
            </a:r>
            <a:r>
              <a:rPr lang="zh-TW" altLang="en-US" sz="24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 </a:t>
            </a:r>
            <a:r>
              <a:rPr lang="en-US" altLang="zh-TW" sz="24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(W</a:t>
            </a:r>
            <a:r>
              <a:rPr lang="zh-TW" altLang="en-US" sz="24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AM</a:t>
            </a:r>
            <a:r>
              <a:rPr lang="zh-TW" altLang="en-US" sz="24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08:30-PM</a:t>
            </a:r>
            <a:r>
              <a:rPr lang="zh-TW" altLang="en-US" sz="24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12:40</a:t>
            </a:r>
            <a:r>
              <a:rPr lang="zh-TW" altLang="en-US" sz="2400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kern="1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地點：</a:t>
            </a:r>
            <a:r>
              <a:rPr lang="en-US" altLang="zh-TW" sz="24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9B</a:t>
            </a:r>
            <a:r>
              <a:rPr lang="zh-TW" altLang="en-US" sz="24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禮拜堂</a:t>
            </a:r>
            <a:endParaRPr lang="en-US" altLang="zh-TW" sz="2400" kern="10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zh-TW" altLang="en-US" sz="2400" b="1" kern="1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舉辦方式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zh-TW" sz="2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研討會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線上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上午課程邀請國外講者以視訊方式進行主題分享，並且邀請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成大侯文萱教授擔任講師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defRPr/>
            </a:pPr>
            <a:r>
              <a:rPr lang="en-US" altLang="zh-TW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口頭報告競賽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：口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論文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臨床應用為主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，邀請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院外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院內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團隊參加，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defRPr/>
            </a:pPr>
            <a:r>
              <a:rPr lang="zh-TW" altLang="en-US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</a:t>
            </a:r>
            <a:r>
              <a:rPr lang="zh-TW" altLang="zh-TW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</a:t>
            </a:r>
            <a:r>
              <a:rPr lang="zh-TW" altLang="en-US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zh-TW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</a:t>
            </a:r>
            <a:r>
              <a:rPr lang="zh-TW" altLang="en-US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告</a:t>
            </a:r>
            <a:r>
              <a:rPr lang="en-US" altLang="zh-TW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zh-TW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zh-TW" altLang="en-US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defRPr/>
            </a:pPr>
            <a:r>
              <a:rPr lang="en-US" altLang="zh-TW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TW" sz="24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海報</a:t>
            </a:r>
            <a:r>
              <a:rPr lang="zh-TW" altLang="en-US" sz="24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論文參展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院內人員投稿，不限曾經發表過的實證主題海報或目前正在準備發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表中皆可投稿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2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spcBef>
                <a:spcPct val="20000"/>
              </a:spcBef>
              <a:buClr>
                <a:schemeClr val="accent2"/>
              </a:buClr>
              <a:defRPr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561388" y="6427788"/>
            <a:ext cx="1981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1BD7394-A5D3-4509-BA89-CEC7A25492E0}" type="slidenum">
              <a:rPr kumimoji="0" lang="en-US" altLang="zh-TW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6</a:t>
            </a:fld>
            <a:endParaRPr kumimoji="0" lang="en-US" altLang="zh-TW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48483" name="矩形 7"/>
          <p:cNvSpPr>
            <a:spLocks noChangeArrowheads="1"/>
          </p:cNvSpPr>
          <p:nvPr/>
        </p:nvSpPr>
        <p:spPr bwMode="auto">
          <a:xfrm>
            <a:off x="708025" y="889000"/>
            <a:ext cx="7299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六、研討會議程</a:t>
            </a:r>
            <a:endParaRPr lang="en-US" altLang="zh-TW" sz="24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8484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討    論    事    項</a:t>
            </a:r>
          </a:p>
        </p:txBody>
      </p:sp>
      <p:graphicFrame>
        <p:nvGraphicFramePr>
          <p:cNvPr id="3" name="表格 2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814388" y="1350963"/>
          <a:ext cx="10106025" cy="4932360"/>
        </p:xfrm>
        <a:graphic>
          <a:graphicData uri="http://schemas.openxmlformats.org/drawingml/2006/table">
            <a:tbl>
              <a:tblPr firstRow="1" firstCol="1" bandRow="1"/>
              <a:tblGrid>
                <a:gridCol w="2073747">
                  <a:extLst>
                    <a:ext uri="{9D8B030D-6E8A-4147-A177-3AD203B41FA5}"/>
                  </a:extLst>
                </a:gridCol>
                <a:gridCol w="1154969">
                  <a:extLst>
                    <a:ext uri="{9D8B030D-6E8A-4147-A177-3AD203B41FA5}"/>
                  </a:extLst>
                </a:gridCol>
                <a:gridCol w="4239259">
                  <a:extLst>
                    <a:ext uri="{9D8B030D-6E8A-4147-A177-3AD203B41FA5}"/>
                  </a:extLst>
                </a:gridCol>
                <a:gridCol w="2638050">
                  <a:extLst>
                    <a:ext uri="{9D8B030D-6E8A-4147-A177-3AD203B41FA5}"/>
                  </a:extLst>
                </a:gridCol>
              </a:tblGrid>
              <a:tr h="493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方式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93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08:30~08: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報到</a:t>
                      </a:r>
                      <a:r>
                        <a:rPr lang="en-US" altLang="zh-TW" sz="2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含海報的報到張貼</a:t>
                      </a:r>
                      <a:r>
                        <a:rPr lang="en-US" altLang="zh-TW" sz="2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93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08:50~09:00</a:t>
                      </a:r>
                      <a:endParaRPr lang="zh-TW" alt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長官致詞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93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altLang="zh-TW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0~</a:t>
                      </a:r>
                      <a:r>
                        <a:rPr lang="en-US" altLang="zh-TW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</a:t>
                      </a: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線上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相關主題</a:t>
                      </a:r>
                      <a:r>
                        <a:rPr 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英文授課</a:t>
                      </a:r>
                      <a:r>
                        <a:rPr 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國外教師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93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</a:t>
                      </a: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0~1</a:t>
                      </a:r>
                      <a:r>
                        <a:rPr lang="en-US" altLang="zh-TW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相關主題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成大侯文萱教授</a:t>
                      </a:r>
                      <a:endParaRPr lang="zh-TW" altLang="zh-TW" sz="2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93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0~11: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Coffee </a:t>
                      </a:r>
                      <a:r>
                        <a:rPr lang="en-US" sz="2200" kern="100" dirty="0" err="1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Break</a:t>
                      </a:r>
                      <a:r>
                        <a:rPr lang="en-US" altLang="zh-TW" sz="2200" kern="100" dirty="0" err="1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+posters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展覽與評分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93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11: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0~1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口報規則說明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陳嘉宏 主任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93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11:30~12:30</a:t>
                      </a:r>
                      <a:endParaRPr lang="zh-TW" alt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口報競賽</a:t>
                      </a:r>
                      <a:r>
                        <a:rPr lang="en-US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altLang="zh-TW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  <a:r>
                        <a:rPr lang="zh-TW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參加，每</a:t>
                      </a:r>
                      <a:r>
                        <a:rPr lang="zh-TW" altLang="en-US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  <a:r>
                        <a:rPr lang="zh-TW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</a:t>
                      </a:r>
                      <a:r>
                        <a:rPr lang="en-US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r>
                        <a:rPr lang="en-US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93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0~1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評審講評</a:t>
                      </a:r>
                      <a:r>
                        <a:rPr lang="zh-TW" altLang="en-US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altLang="zh-TW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頒獎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93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en-US" sz="2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endParaRPr 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合影</a:t>
                      </a:r>
                      <a:r>
                        <a:rPr lang="en-US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2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賦歸</a:t>
                      </a:r>
                    </a:p>
                  </a:txBody>
                  <a:tcPr marL="68584" marR="685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8535" name="投影片編號版面配置區 17"/>
          <p:cNvSpPr txBox="1">
            <a:spLocks/>
          </p:cNvSpPr>
          <p:nvPr/>
        </p:nvSpPr>
        <p:spPr bwMode="auto">
          <a:xfrm>
            <a:off x="9480550" y="6518275"/>
            <a:ext cx="2641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3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3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solidFill>
                  <a:srgbClr val="000000"/>
                </a:solidFill>
                <a:ea typeface="新細明體" panose="02020500000000000000" pitchFamily="18" charset="-120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EB38B84-882B-4D47-9AE9-66FC24178A0D}" type="slidenum">
              <a:rPr kumimoji="0" lang="en-US" altLang="zh-TW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7</a:t>
            </a:fld>
            <a:endParaRPr kumimoji="0" lang="en-US" altLang="zh-TW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50531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000" b="1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4000" b="1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年實證醫學國際研討會</a:t>
            </a:r>
            <a:endParaRPr lang="zh-TW" altLang="en-US" smtClean="0"/>
          </a:p>
        </p:txBody>
      </p:sp>
      <p:sp>
        <p:nvSpPr>
          <p:cNvPr id="147461" name="矩形 6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327150" y="1109663"/>
            <a:ext cx="9850438" cy="516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indent="0" eaLnBrk="1" hangingPunct="1">
              <a:lnSpc>
                <a:spcPts val="37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七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評審方式：</a:t>
            </a:r>
            <a:r>
              <a:rPr lang="zh-TW" altLang="en-US" sz="2400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實證醫學小組會議討論</a:t>
            </a:r>
            <a:r>
              <a:rPr lang="en-US" altLang="zh-TW" sz="2400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400" kern="1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112/2/21)</a:t>
            </a:r>
            <a:endParaRPr lang="en-US" altLang="zh-TW" sz="2400" kern="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700"/>
              </a:lnSpc>
              <a:spcBef>
                <a:spcPts val="1200"/>
              </a:spcBef>
              <a:defRPr/>
            </a:pP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八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評審重點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實證醫學小組會議討論</a:t>
            </a:r>
            <a:r>
              <a:rPr lang="en-US" altLang="zh-TW" sz="2400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400" kern="1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112/2/21)</a:t>
            </a:r>
            <a:endParaRPr lang="zh-TW" altLang="zh-TW" sz="2400" kern="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900"/>
              </a:lnSpc>
              <a:defRPr/>
            </a:pP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九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獎勵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900"/>
              </a:lnSpc>
              <a:defRPr/>
            </a:pP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口頭報告競賽獎勵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900"/>
              </a:lnSpc>
              <a:defRPr/>
            </a:pPr>
            <a:r>
              <a:rPr lang="zh-TW" altLang="en-US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特優：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新台幣</a:t>
            </a:r>
            <a:r>
              <a:rPr lang="en-US" altLang="zh-TW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元整、獎狀</a:t>
            </a:r>
            <a:endParaRPr lang="en-US" altLang="zh-TW" sz="24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3900"/>
              </a:lnSpc>
              <a:defRPr/>
            </a:pPr>
            <a:r>
              <a:rPr lang="zh-TW" altLang="en-US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優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秀</a:t>
            </a:r>
            <a:r>
              <a:rPr lang="zh-TW" altLang="en-US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新台幣</a:t>
            </a:r>
            <a:r>
              <a:rPr lang="en-US" altLang="zh-TW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元整、獎狀</a:t>
            </a:r>
            <a:endParaRPr lang="en-US" altLang="zh-TW" sz="24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3900"/>
              </a:lnSpc>
              <a:defRPr/>
            </a:pPr>
            <a:r>
              <a:rPr lang="en-US" altLang="zh-TW" sz="24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2)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優秀海報論文獎勵</a:t>
            </a:r>
            <a:endParaRPr lang="en-US" altLang="zh-TW" sz="2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3900"/>
              </a:lnSpc>
              <a:defRPr/>
            </a:pP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特優：</a:t>
            </a:r>
            <a:r>
              <a:rPr lang="zh-TW" altLang="en-US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新台幣</a:t>
            </a:r>
            <a:r>
              <a:rPr lang="en-US" altLang="zh-TW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元整、獎狀</a:t>
            </a:r>
            <a:endParaRPr lang="en-US" altLang="zh-TW" sz="24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3900"/>
              </a:lnSpc>
              <a:defRPr/>
            </a:pP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優秀：</a:t>
            </a:r>
            <a:r>
              <a:rPr lang="zh-TW" altLang="en-US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新台幣</a:t>
            </a:r>
            <a:r>
              <a:rPr lang="en-US" altLang="zh-TW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元整、獎狀</a:t>
            </a:r>
            <a:endParaRPr lang="en-US" altLang="zh-TW" sz="24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3900"/>
              </a:lnSpc>
              <a:defRPr/>
            </a:pPr>
            <a:r>
              <a:rPr lang="zh-TW" altLang="en-US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佳作：新台幣   </a:t>
            </a:r>
            <a:r>
              <a:rPr lang="en-US" altLang="zh-TW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</a:t>
            </a:r>
            <a:r>
              <a:rPr lang="zh-TW" altLang="en-US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元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整、</a:t>
            </a:r>
            <a:r>
              <a:rPr lang="zh-TW" altLang="en-US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獎狀</a:t>
            </a:r>
            <a:endParaRPr lang="en-US" altLang="zh-TW" sz="2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1E74100-DD84-4C95-8D34-E9B89AE09476}" type="slidenum">
              <a:rPr kumimoji="0" lang="en-US" altLang="zh-TW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8</a:t>
            </a:fld>
            <a:endParaRPr kumimoji="0" lang="en-US" altLang="zh-TW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51555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000" b="1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4000" b="1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年實證醫學國際研討會</a:t>
            </a:r>
            <a:endParaRPr lang="zh-TW" altLang="en-US" smtClean="0"/>
          </a:p>
        </p:txBody>
      </p:sp>
      <p:sp>
        <p:nvSpPr>
          <p:cNvPr id="147461" name="矩形 6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719138" y="962025"/>
            <a:ext cx="11228387" cy="523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71500" indent="-5715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indent="0" eaLnBrk="1" hangingPunct="1">
              <a:lnSpc>
                <a:spcPts val="39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十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活動預算</a:t>
            </a:r>
            <a:r>
              <a:rPr lang="zh-TW" altLang="en-US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34,500</a:t>
            </a:r>
            <a:r>
              <a:rPr lang="zh-TW" altLang="en-US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(41500)</a:t>
            </a:r>
            <a:endParaRPr lang="en-US" altLang="zh-TW" sz="2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900"/>
              </a:lnSpc>
              <a:defRPr/>
            </a:pPr>
            <a:r>
              <a:rPr lang="en-US" altLang="zh-TW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競賽獎勵金：</a:t>
            </a:r>
            <a:r>
              <a:rPr lang="zh-TW" altLang="en-US" sz="2400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2400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8,500</a:t>
            </a:r>
            <a:r>
              <a:rPr lang="zh-TW" altLang="en-US" sz="2400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en-US" altLang="zh-TW" sz="2400" dirty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900"/>
              </a:lnSpc>
              <a:defRPr/>
            </a:pPr>
            <a:r>
              <a:rPr lang="en-US" altLang="zh-TW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講師</a:t>
            </a:r>
            <a:r>
              <a:rPr lang="en-US" altLang="zh-TW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評審費用：約</a:t>
            </a:r>
            <a:r>
              <a:rPr lang="en-US" altLang="zh-TW" sz="24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23,000</a:t>
            </a:r>
            <a:r>
              <a:rPr lang="zh-TW" altLang="en-US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en-US" altLang="zh-TW" sz="2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900"/>
              </a:lnSpc>
              <a:defRPr/>
            </a:pPr>
            <a:r>
              <a:rPr lang="zh-TW" altLang="en-US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：國外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1*15,000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*1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15,000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；院外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1*3,000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*1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=3,000</a:t>
            </a:r>
          </a:p>
          <a:p>
            <a:pPr>
              <a:lnSpc>
                <a:spcPts val="3900"/>
              </a:lnSpc>
              <a:defRPr/>
            </a:pP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評審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(7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：口報評審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*1,000*1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=3,000</a:t>
            </a:r>
          </a:p>
          <a:p>
            <a:pPr>
              <a:lnSpc>
                <a:spcPts val="3900"/>
              </a:lnSpc>
              <a:defRPr/>
            </a:pP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海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報評審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500=2,000</a:t>
            </a:r>
          </a:p>
          <a:p>
            <a:pPr>
              <a:lnSpc>
                <a:spcPts val="3900"/>
              </a:lnSpc>
              <a:defRPr/>
            </a:pP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??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口譯費用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*1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=5,000</a:t>
            </a:r>
          </a:p>
          <a:p>
            <a:pPr>
              <a:lnSpc>
                <a:spcPts val="3900"/>
              </a:lnSpc>
              <a:defRPr/>
            </a:pP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??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口報參加獎費用：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,000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*2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=2,000</a:t>
            </a:r>
            <a:endParaRPr lang="en-US" altLang="zh-TW" sz="2400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900"/>
              </a:lnSpc>
              <a:defRPr/>
            </a:pPr>
            <a:r>
              <a:rPr lang="en-US" altLang="zh-TW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院內工作人員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位、資訊室人員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位，總務室人員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900"/>
              </a:lnSpc>
              <a:defRPr/>
            </a:pPr>
            <a:r>
              <a:rPr lang="en-US" altLang="zh-TW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活動當日之茶水飲料點心及午餐</a:t>
            </a:r>
            <a:r>
              <a:rPr lang="en-US" altLang="zh-TW" sz="24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2400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</a:t>
            </a:r>
            <a:r>
              <a:rPr lang="en-US" altLang="zh-TW" sz="24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ts val="3900"/>
              </a:lnSpc>
              <a:defRPr/>
            </a:pPr>
            <a:r>
              <a:rPr lang="en-US" altLang="zh-TW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活動當日網路資源</a:t>
            </a:r>
            <a:r>
              <a:rPr lang="en-US" altLang="zh-TW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(WI-FI)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及延長線等電腦設備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827088" y="266700"/>
            <a:ext cx="87360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>
              <a:defRPr/>
            </a:pPr>
            <a:r>
              <a:rPr lang="en-US" altLang="zh-TW" sz="36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36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年：</a:t>
            </a:r>
            <a:r>
              <a:rPr lang="en-US" altLang="zh-TW" sz="36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文獻查證投稿活動</a:t>
            </a:r>
            <a:r>
              <a:rPr lang="en-US" altLang="zh-TW" sz="36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</a:p>
        </p:txBody>
      </p:sp>
      <p:sp>
        <p:nvSpPr>
          <p:cNvPr id="4" name="矩形 3">
            <a:extLst>
              <a:ext uri="{FF2B5EF4-FFF2-40B4-BE49-F238E27FC236}"/>
            </a:extLst>
          </p:cNvPr>
          <p:cNvSpPr/>
          <p:nvPr/>
        </p:nvSpPr>
        <p:spPr>
          <a:xfrm>
            <a:off x="1027113" y="1185863"/>
            <a:ext cx="10331450" cy="45386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ts val="3900"/>
              </a:lnSpc>
              <a:buFont typeface="Wingdings" panose="05000000000000000000" pitchFamily="2" charset="2"/>
              <a:buChar char="u"/>
              <a:defRPr/>
            </a:pPr>
            <a:r>
              <a:rPr lang="zh-TW" altLang="en-US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目的：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為鼓勵本院同仁提升實證醫學之應用，以跨領域全人照護為中心，  </a:t>
            </a:r>
            <a:endParaRPr lang="en-US" altLang="zh-TW" sz="24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900"/>
              </a:lnSpc>
              <a:defRPr/>
            </a:pP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落實實證醫學之精神。</a:t>
            </a:r>
            <a:endParaRPr lang="en-US" altLang="zh-TW" sz="2400" kern="1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3900"/>
              </a:lnSpc>
              <a:buFont typeface="Wingdings" panose="05000000000000000000" pitchFamily="2" charset="2"/>
              <a:buChar char="u"/>
              <a:defRPr/>
            </a:pPr>
            <a:r>
              <a:rPr lang="zh-TW" altLang="en-US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活動方式：</a:t>
            </a:r>
            <a:endParaRPr lang="en-US" altLang="zh-TW" sz="2400" kern="1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ts val="3900"/>
              </a:lnSpc>
              <a:buFont typeface="+mj-lt"/>
              <a:buAutoNum type="arabicPeriod"/>
              <a:defRPr/>
            </a:pPr>
            <a:r>
              <a:rPr lang="zh-TW" altLang="en-US" sz="2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由實證醫學種子教師以跨團隊全人照護臨床情境問題，供各職類參與文獻查證投稿。</a:t>
            </a:r>
            <a:endParaRPr lang="en-US" altLang="zh-TW" sz="2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ts val="3900"/>
              </a:lnSpc>
              <a:buFont typeface="+mj-lt"/>
              <a:buAutoNum type="arabicPeriod"/>
              <a:defRPr/>
            </a:pP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投稿者依</a:t>
            </a:r>
            <a:r>
              <a:rPr lang="en-US" altLang="zh-TW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學習紀錄單的格式完成作業。</a:t>
            </a:r>
            <a:endParaRPr lang="en-US" altLang="zh-TW" sz="2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ts val="3900"/>
              </a:lnSpc>
              <a:buFont typeface="+mj-lt"/>
              <a:buAutoNum type="arabicPeriod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跨職類參加，</a:t>
            </a:r>
            <a:r>
              <a:rPr lang="zh-TW" altLang="zh-TW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依據文獻整合結果</a:t>
            </a:r>
            <a:r>
              <a:rPr lang="zh-TW" altLang="en-US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，由作者總結建議，並且由種子教師進行解答或於單位自行開解題課。</a:t>
            </a:r>
            <a:endParaRPr lang="en-US" altLang="zh-TW" sz="2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ts val="3900"/>
              </a:lnSpc>
              <a:buFont typeface="+mj-lt"/>
              <a:buAutoNum type="arabicPeriod"/>
              <a:defRPr/>
            </a:pPr>
            <a:r>
              <a:rPr lang="zh-TW" altLang="en-US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整合為實證醫學全人照護的臨床問題回答。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3604" name="投影片編號版面配置區 17"/>
          <p:cNvSpPr txBox="1">
            <a:spLocks/>
          </p:cNvSpPr>
          <p:nvPr/>
        </p:nvSpPr>
        <p:spPr bwMode="auto">
          <a:xfrm>
            <a:off x="9480550" y="6518275"/>
            <a:ext cx="2641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3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3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solidFill>
                  <a:srgbClr val="000000"/>
                </a:solidFill>
                <a:ea typeface="新細明體" panose="02020500000000000000" pitchFamily="18" charset="-120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4.11.09醫教會會議議程(參考版)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104.11.09醫教會會議議程(參考版)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104.11.09醫教會會議議程(參考版)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104.11.09醫教會會議議程(參考版)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104.11.09醫教會會議議程(參考版)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104.11.09醫教會會議議程(參考版)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041106醫事訓練中心報告-1105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104.11.09醫教會會議議程(參考版)">
  <a:themeElements>
    <a:clrScheme name="藍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104.11.09醫教會會議議程(參考版)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53634</TotalTime>
  <Words>1408</Words>
  <Application>Microsoft Office PowerPoint</Application>
  <PresentationFormat>寬螢幕</PresentationFormat>
  <Paragraphs>230</Paragraphs>
  <Slides>15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9</vt:i4>
      </vt:variant>
      <vt:variant>
        <vt:lpstr>投影片標題</vt:lpstr>
      </vt:variant>
      <vt:variant>
        <vt:i4>15</vt:i4>
      </vt:variant>
    </vt:vector>
  </HeadingPairs>
  <TitlesOfParts>
    <vt:vector size="32" baseType="lpstr">
      <vt:lpstr>微軟正黑體</vt:lpstr>
      <vt:lpstr>新細明體</vt:lpstr>
      <vt:lpstr>標楷體</vt:lpstr>
      <vt:lpstr>Arial</vt:lpstr>
      <vt:lpstr>Calibri</vt:lpstr>
      <vt:lpstr>Times New Roman</vt:lpstr>
      <vt:lpstr>Verdana</vt:lpstr>
      <vt:lpstr>Wingdings</vt:lpstr>
      <vt:lpstr>104.11.09醫教會會議議程(參考版)</vt:lpstr>
      <vt:lpstr>1_104.11.09醫教會會議議程(參考版)</vt:lpstr>
      <vt:lpstr>2_104.11.09醫教會會議議程(參考版)</vt:lpstr>
      <vt:lpstr>3_104.11.09醫教會會議議程(參考版)</vt:lpstr>
      <vt:lpstr>4_104.11.09醫教會會議議程(參考版)</vt:lpstr>
      <vt:lpstr>5_104.11.09醫教會會議議程(參考版)</vt:lpstr>
      <vt:lpstr>1041106醫事訓練中心報告-1105</vt:lpstr>
      <vt:lpstr>6_104.11.09醫教會會議議程(參考版)</vt:lpstr>
      <vt:lpstr>7_104.11.09醫教會會議議程(參考版)</vt:lpstr>
      <vt:lpstr>實證醫學中心業務報告</vt:lpstr>
      <vt:lpstr>4.實證醫學中心</vt:lpstr>
      <vt:lpstr>PowerPoint 簡報</vt:lpstr>
      <vt:lpstr>2023年國際實證醫學研討會</vt:lpstr>
      <vt:lpstr>2023年國際實證醫學研討會</vt:lpstr>
      <vt:lpstr>討    論    事    項</vt:lpstr>
      <vt:lpstr>2023年實證醫學國際研討會</vt:lpstr>
      <vt:lpstr>2023年實證醫學國際研討會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2016年第五次醫教會會議議程 </dc:title>
  <dc:creator>教研行政中心 - 陳家盈 主任</dc:creator>
  <cp:lastModifiedBy>嘉義基督教醫院圖書館</cp:lastModifiedBy>
  <cp:revision>1616</cp:revision>
  <cp:lastPrinted>2022-07-14T06:39:52Z</cp:lastPrinted>
  <dcterms:created xsi:type="dcterms:W3CDTF">2016-11-28T10:40:28Z</dcterms:created>
  <dcterms:modified xsi:type="dcterms:W3CDTF">2023-03-22T05:42:41Z</dcterms:modified>
</cp:coreProperties>
</file>