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7" r:id="rId2"/>
    <p:sldId id="280" r:id="rId3"/>
    <p:sldId id="299" r:id="rId4"/>
    <p:sldId id="328" r:id="rId5"/>
    <p:sldId id="319" r:id="rId6"/>
    <p:sldId id="320" r:id="rId7"/>
    <p:sldId id="323" r:id="rId8"/>
    <p:sldId id="324" r:id="rId9"/>
    <p:sldId id="325" r:id="rId10"/>
    <p:sldId id="326" r:id="rId11"/>
    <p:sldId id="310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0033CC"/>
    <a:srgbClr val="0000FF"/>
    <a:srgbClr val="FFFFCC"/>
    <a:srgbClr val="CCECFF"/>
    <a:srgbClr val="99CCFF"/>
    <a:srgbClr val="CCCCFF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4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BED2-0612-4931-8535-90D724F2B499}" type="datetimeFigureOut">
              <a:rPr lang="zh-TW" altLang="en-US" smtClean="0"/>
              <a:t>2021/2/24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4FED7-AD3F-415B-8BBA-36B7A86F78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1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438"/>
            <a:ext cx="9132888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61" y="1465063"/>
            <a:ext cx="8258475" cy="1020762"/>
          </a:xfrm>
        </p:spPr>
        <p:txBody>
          <a:bodyPr anchor="ctr"/>
          <a:lstStyle>
            <a:lvl1pPr algn="ctr">
              <a:defRPr sz="5000"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81325"/>
            <a:ext cx="7010400" cy="2047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18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86628"/>
            <a:ext cx="8001000" cy="798898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6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493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CDD2-CA6C-4A6B-82D5-49368E2C55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54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080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0"/>
            <a:ext cx="8001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513"/>
            <a:ext cx="8001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/>
              <a:t>按一下以編輯母片</a:t>
            </a:r>
          </a:p>
          <a:p>
            <a:pPr marL="908050" lvl="1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第二層</a:t>
            </a:r>
          </a:p>
          <a:p>
            <a:pPr marL="1304925" lvl="2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00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DA20A-D434-4590-AB94-EE5A60DF91E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453188"/>
            <a:ext cx="176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0"/>
            <a:ext cx="9144000" cy="9810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4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9" r:id="rId3"/>
    <p:sldLayoutId id="2147483680" r:id="rId4"/>
    <p:sldLayoutId id="2147483681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30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lang="zh-TW" altLang="en-US" sz="2600" dirty="0" smtClean="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300" dirty="0" smtClean="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實證醫學中心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7800" y="2800953"/>
            <a:ext cx="6204284" cy="22282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2021.03.08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0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7711" y="105283"/>
            <a:ext cx="8001000" cy="770021"/>
          </a:xfrm>
        </p:spPr>
        <p:txBody>
          <a:bodyPr/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五、鼓勵發表相關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學會說明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0289" y="1008096"/>
            <a:ext cx="90337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25440" y="1167663"/>
            <a:ext cx="9018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發表獎勵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發表獎勵最多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投稿台灣實證醫學會及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護理學會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錄取，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錄取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篇數達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如下即可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獲得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77676"/>
              </p:ext>
            </p:extLst>
          </p:nvPr>
        </p:nvGraphicFramePr>
        <p:xfrm>
          <a:off x="231455" y="2377637"/>
          <a:ext cx="8740265" cy="25901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415427"/>
                <a:gridCol w="1414520"/>
                <a:gridCol w="1414520"/>
                <a:gridCol w="1497994"/>
                <a:gridCol w="1498902"/>
                <a:gridCol w="1498902"/>
              </a:tblGrid>
              <a:tr h="630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單位人數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以上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0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錄取篇數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團隊獎勵金</a:t>
                      </a:r>
                      <a:endParaRPr lang="zh-TW" sz="18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錄取篇數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66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sz="1800" b="0" kern="100" dirty="0">
                        <a:solidFill>
                          <a:srgbClr val="0066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團隊獎勵金</a:t>
                      </a:r>
                      <a:endParaRPr lang="zh-TW" sz="18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sz="18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9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3"/>
          <p:cNvSpPr txBox="1">
            <a:spLocks noChangeArrowheads="1"/>
          </p:cNvSpPr>
          <p:nvPr/>
        </p:nvSpPr>
        <p:spPr bwMode="auto">
          <a:xfrm>
            <a:off x="1087438" y="2154238"/>
            <a:ext cx="7218362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Thank you for </a:t>
            </a:r>
          </a:p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         your attention</a:t>
            </a:r>
            <a:r>
              <a:rPr lang="zh-TW" altLang="en-US" sz="4000" b="1" i="1" dirty="0">
                <a:solidFill>
                  <a:srgbClr val="006600"/>
                </a:solidFill>
                <a:latin typeface="標楷體" pitchFamily="65" charset="-120"/>
                <a:ea typeface="+mn-ea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86360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圖案 1"/>
          <p:cNvSpPr/>
          <p:nvPr/>
        </p:nvSpPr>
        <p:spPr bwMode="auto">
          <a:xfrm>
            <a:off x="0" y="4365625"/>
            <a:ext cx="2411413" cy="2376488"/>
          </a:xfrm>
          <a:prstGeom prst="corner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69900" indent="-469900" algn="ctr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defRPr/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  <p:sp>
        <p:nvSpPr>
          <p:cNvPr id="6" name="框架 5"/>
          <p:cNvSpPr/>
          <p:nvPr/>
        </p:nvSpPr>
        <p:spPr bwMode="auto">
          <a:xfrm>
            <a:off x="0" y="0"/>
            <a:ext cx="9144000" cy="6858000"/>
          </a:xfrm>
          <a:prstGeom prst="frame">
            <a:avLst>
              <a:gd name="adj1" fmla="val 13982"/>
            </a:avLst>
          </a:prstGeom>
          <a:pattFill prst="smCheck">
            <a:fgClr>
              <a:srgbClr val="6699FF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827584" y="2867625"/>
            <a:ext cx="7488832" cy="112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4200" b="1" spc="300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</a:t>
            </a:r>
            <a:r>
              <a:rPr lang="zh-TW" altLang="en-US" sz="4200" b="1" spc="300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endParaRPr lang="en-US" altLang="zh-TW" sz="4200" b="1" spc="300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1200" b="1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endParaRPr lang="en-US" altLang="zh-TW" sz="1200" b="1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58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  容</a:t>
            </a: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0661" y="1504337"/>
            <a:ext cx="7477539" cy="3326743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中心目標規劃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年度活動計劃及預算總表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業務執行成果報告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四、鼓勵單位自辦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 PK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賽規劃及預算說明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五、鼓勵發表相關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學會說明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1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標題 1"/>
          <p:cNvSpPr>
            <a:spLocks noGrp="1"/>
          </p:cNvSpPr>
          <p:nvPr>
            <p:ph type="title"/>
          </p:nvPr>
        </p:nvSpPr>
        <p:spPr>
          <a:xfrm>
            <a:off x="566738" y="115888"/>
            <a:ext cx="8001000" cy="769937"/>
          </a:xfrm>
        </p:spPr>
        <p:txBody>
          <a:bodyPr/>
          <a:lstStyle/>
          <a:p>
            <a:pPr algn="l"/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目標規劃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222885"/>
              </p:ext>
            </p:extLst>
          </p:nvPr>
        </p:nvGraphicFramePr>
        <p:xfrm>
          <a:off x="212725" y="1847574"/>
          <a:ext cx="8812213" cy="3017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075"/>
                <a:gridCol w="4993138"/>
              </a:tblGrid>
              <a:tr h="502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年達成目標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029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第一階段開辦課程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輔導至少</a:t>
                      </a: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職類獨立開課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2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第二階段擴大培育初、進階教師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</a:t>
                      </a: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職類初、進階教師</a:t>
                      </a:r>
                      <a:endParaRPr lang="zh-TW" altLang="en-US" sz="1800" b="1" dirty="0">
                        <a:solidFill>
                          <a:srgbClr val="7030A0"/>
                        </a:solidFill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29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第三階段推廣全院各單位自辦</a:t>
                      </a:r>
                      <a:r>
                        <a:rPr lang="en-US" altLang="zh-TW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PK</a:t>
                      </a: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賽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輔導至少</a:t>
                      </a: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職類有能力舉辦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29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第四階段鼓勵發表相關</a:t>
                      </a:r>
                      <a:r>
                        <a:rPr lang="en-US" altLang="zh-TW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學會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投稿</a:t>
                      </a: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篇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29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第五階段培育未來醫事人員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課程納入實習生的訓練計畫，至少</a:t>
                      </a:r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7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年度活動計劃及預算總表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42667" y="919349"/>
            <a:ext cx="9226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課程及競賽預計舉辦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:32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場次，預算費用共計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340,400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元；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月實際費用共計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11,490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53" y="1232144"/>
            <a:ext cx="8392505" cy="552926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410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619875"/>
            <a:ext cx="1981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523733C-5C75-4E64-8038-2D57271D5D43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6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 bwMode="auto">
          <a:xfrm>
            <a:off x="658813" y="46038"/>
            <a:ext cx="8001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>
              <a:defRPr/>
            </a:pPr>
            <a:r>
              <a:rPr lang="zh-TW" altLang="en-US" sz="36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en-US" altLang="zh-TW" sz="36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en-US" sz="36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業務執行成果報告</a:t>
            </a:r>
            <a:endParaRPr lang="zh-TW" altLang="en-US" sz="3600" b="1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255679"/>
              </p:ext>
            </p:extLst>
          </p:nvPr>
        </p:nvGraphicFramePr>
        <p:xfrm>
          <a:off x="1439725" y="1797809"/>
          <a:ext cx="6096000" cy="370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"/>
                <a:gridCol w="2377440"/>
                <a:gridCol w="1524000"/>
                <a:gridCol w="1524000"/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開課單位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場次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參加人次數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藥事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醫事放射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兒科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專科護理師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教研行政中心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實證醫學中心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</a:t>
                      </a:r>
                      <a:endParaRPr lang="zh-TW" altLang="en-US" sz="18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00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00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543</a:t>
                      </a:r>
                      <a:endParaRPr lang="zh-TW" altLang="en-US" sz="1800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</a:t>
                      </a:r>
                      <a:endParaRPr lang="zh-TW" altLang="en-US" sz="18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 gridSpan="2"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800" b="1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1800" b="1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  <a:endParaRPr lang="zh-TW" altLang="en-US" sz="1800" b="1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8770" name="文字方塊 1"/>
          <p:cNvSpPr txBox="1">
            <a:spLocks noChangeArrowheads="1"/>
          </p:cNvSpPr>
          <p:nvPr/>
        </p:nvSpPr>
        <p:spPr bwMode="auto">
          <a:xfrm>
            <a:off x="1323837" y="5689672"/>
            <a:ext cx="6211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en-US" altLang="zh-TW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1~2/23</a:t>
            </a:r>
            <a:r>
              <a:rPr lang="zh-TW" altLang="en-US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323837" y="1192696"/>
            <a:ext cx="621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首次開立數位課程，上課人數踴躍。</a:t>
            </a:r>
            <a:r>
              <a:rPr lang="en-US" altLang="zh-TW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09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430963"/>
            <a:ext cx="1981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31309BE-0DA4-4C0D-97CE-4A6CEF162772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7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35172" name="文字方塊 4"/>
          <p:cNvSpPr txBox="1">
            <a:spLocks noChangeArrowheads="1"/>
          </p:cNvSpPr>
          <p:nvPr/>
        </p:nvSpPr>
        <p:spPr bwMode="auto">
          <a:xfrm>
            <a:off x="157163" y="942975"/>
            <a:ext cx="79962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提升各職類初、進階教師人數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提升各職類自行開課及舉辦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競賽次數，以落實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精神。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3975" y="2178050"/>
          <a:ext cx="3770313" cy="4628035"/>
        </p:xfrm>
        <a:graphic>
          <a:graphicData uri="http://schemas.openxmlformats.org/drawingml/2006/table">
            <a:tbl>
              <a:tblPr/>
              <a:tblGrid>
                <a:gridCol w="1185834"/>
                <a:gridCol w="1439925"/>
                <a:gridCol w="590737"/>
                <a:gridCol w="553817"/>
              </a:tblGrid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外科部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5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大腸直腸外科</a:t>
                      </a:r>
                      <a:endParaRPr lang="zh-TW" altLang="en-US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神經外科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整形外科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腎臟內科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血液腫瘤科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婦產部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小兒腎臟科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家庭醫學科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麻醉部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職業醫學科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放射腫瘤科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醫事檢驗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護理部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影像醫學科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8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藥劑部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135270" name="文字方塊 8"/>
          <p:cNvSpPr txBox="1">
            <a:spLocks noChangeArrowheads="1"/>
          </p:cNvSpPr>
          <p:nvPr/>
        </p:nvSpPr>
        <p:spPr bwMode="auto">
          <a:xfrm>
            <a:off x="157163" y="1570038"/>
            <a:ext cx="1762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 b="1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</a:t>
            </a:r>
            <a:r>
              <a:rPr lang="en-US" altLang="zh-TW" sz="2800" b="1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800" b="1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5271" name="向右箭號 9"/>
          <p:cNvSpPr>
            <a:spLocks noChangeArrowheads="1"/>
          </p:cNvSpPr>
          <p:nvPr/>
        </p:nvSpPr>
        <p:spPr bwMode="auto">
          <a:xfrm>
            <a:off x="2768600" y="1508125"/>
            <a:ext cx="1512888" cy="739775"/>
          </a:xfrm>
          <a:prstGeom prst="rightArrow">
            <a:avLst>
              <a:gd name="adj1" fmla="val 50000"/>
              <a:gd name="adj2" fmla="val 50038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69900" indent="-469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zh-TW" altLang="en-US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增加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/>
          </p:nvPr>
        </p:nvGraphicFramePr>
        <p:xfrm>
          <a:off x="4281488" y="2200275"/>
          <a:ext cx="4451351" cy="4281208"/>
        </p:xfrm>
        <a:graphic>
          <a:graphicData uri="http://schemas.openxmlformats.org/drawingml/2006/table">
            <a:tbl>
              <a:tblPr/>
              <a:tblGrid>
                <a:gridCol w="1020469"/>
                <a:gridCol w="1361531"/>
                <a:gridCol w="634866"/>
                <a:gridCol w="472907"/>
                <a:gridCol w="961578"/>
              </a:tblGrid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急診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呼吸治療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職能治療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泌尿科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4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</a:t>
                      </a:r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家庭醫學科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新增人數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護理部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新增人數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藥劑部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新增人數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醫事檢驗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新增人數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臨床心理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語言治療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營養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牙醫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牙醫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7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135382" name="文字方塊 11"/>
          <p:cNvSpPr txBox="1">
            <a:spLocks noChangeArrowheads="1"/>
          </p:cNvSpPr>
          <p:nvPr/>
        </p:nvSpPr>
        <p:spPr bwMode="auto">
          <a:xfrm>
            <a:off x="4503738" y="1616075"/>
            <a:ext cx="41195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預計至少新增</a:t>
            </a:r>
            <a:r>
              <a:rPr lang="en-US" altLang="zh-TW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</a:t>
            </a:r>
            <a:r>
              <a:rPr lang="zh-TW" altLang="en-US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</a:t>
            </a:r>
            <a:r>
              <a:rPr lang="en-US" altLang="zh-TW" sz="2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398463" y="0"/>
            <a:ext cx="8745537" cy="836613"/>
          </a:xfrm>
        </p:spPr>
        <p:txBody>
          <a:bodyPr/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年實證醫學中心業務推廣重點</a:t>
            </a:r>
            <a:endParaRPr lang="zh-TW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93331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94" y="0"/>
            <a:ext cx="9251399" cy="798898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四、鼓勵單位自辦</a:t>
            </a:r>
            <a:r>
              <a:rPr lang="en-US" altLang="zh-TW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EBM </a:t>
            </a:r>
            <a:r>
              <a:rPr lang="en-US" altLang="zh-TW" sz="36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PK</a:t>
            </a:r>
            <a:r>
              <a:rPr lang="zh-TW" altLang="en-US" sz="36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賽 規劃與預算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206989" y="984823"/>
            <a:ext cx="8937011" cy="577378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u"/>
              <a:defRPr/>
            </a:pPr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endParaRPr lang="en-US" altLang="zh-TW" sz="1600" b="1" dirty="0" smtClean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>
              <a:spcAft>
                <a:spcPts val="1800"/>
              </a:spcAft>
              <a:defRPr/>
            </a:pPr>
            <a:r>
              <a:rPr lang="zh-TW" altLang="en-US" sz="1600" kern="100" dirty="0" smtClean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1600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鼓勵本院同仁提升實證醫學之應用，並落實實證醫學之精神。</a:t>
            </a:r>
          </a:p>
          <a:p>
            <a:pPr marL="285750" indent="-285750">
              <a:buFont typeface="Wingdings" panose="05000000000000000000" pitchFamily="2" charset="2"/>
              <a:buChar char="u"/>
              <a:defRPr/>
            </a:pPr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en-US" altLang="zh-TW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6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單位自辦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申請流程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單位提競賽活動申請至教學部實證醫學中心辦理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，申請表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，並依本院實證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醫學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中心製定競賽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格式進行比賽。</a:t>
            </a:r>
          </a:p>
          <a:p>
            <a:endParaRPr lang="zh-TW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審核流程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單位主管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教學部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實證醫學中心主任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教學部主任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副院長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16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獎勵</a:t>
            </a:r>
            <a:endParaRPr lang="en-US" altLang="zh-TW" sz="1600" b="1" dirty="0" smtClean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1).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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出題及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1~2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小時之講解課程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元，若於星期二全院演講時段發表者，增加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元。 </a:t>
            </a:r>
          </a:p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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稿件審查及回饋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      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 panose="05020102010507070707" pitchFamily="18" charset="2"/>
            </a:endParaRPr>
          </a:p>
          <a:p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 2" panose="05020102010507070707" pitchFamily="18" charset="2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 panose="05020102010507070707" pitchFamily="18" charset="2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  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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出題教師由投稿者中選取前三名優良答案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可從缺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，各可獲得獎金。</a:t>
            </a:r>
          </a:p>
          <a:p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(2).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參賽獎金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第一名：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3000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元、第二名：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元、第三名：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等及獎狀乙只</a:t>
            </a:r>
            <a:r>
              <a:rPr lang="zh-TW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735703" y="4458252"/>
          <a:ext cx="78585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806"/>
                <a:gridCol w="1314519"/>
                <a:gridCol w="1357385"/>
                <a:gridCol w="1285943"/>
                <a:gridCol w="1285943"/>
                <a:gridCol w="1285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件數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件數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件數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6~10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21~30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40~50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11~20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31~40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4,000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1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7158" y="4577404"/>
            <a:ext cx="8444272" cy="5653273"/>
          </a:xfrm>
          <a:prstGeom prst="rect">
            <a:avLst/>
          </a:prstGeom>
        </p:spPr>
        <p:txBody>
          <a:bodyPr/>
          <a:lstStyle/>
          <a:p>
            <a:pPr marL="447585" indent="-447585">
              <a:buFont typeface="Wingdings" panose="05000000000000000000" pitchFamily="2" charset="2"/>
              <a:buChar char="u"/>
              <a:defRPr/>
            </a:pPr>
            <a:endParaRPr lang="en-US" altLang="zh-TW" sz="2400" b="1" kern="100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1399029" y="3291342"/>
          <a:ext cx="6989597" cy="3043199"/>
        </p:xfrm>
        <a:graphic>
          <a:graphicData uri="http://schemas.openxmlformats.org/drawingml/2006/table">
            <a:tbl>
              <a:tblPr firstRow="1" firstCol="1" bandRow="1"/>
              <a:tblGrid>
                <a:gridCol w="1723947"/>
                <a:gridCol w="3184263"/>
                <a:gridCol w="2081387"/>
              </a:tblGrid>
              <a:tr h="506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 目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費 用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小 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6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PK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賽獎金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6000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24,000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講解課程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2000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8,000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全院演講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1000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2,000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稿件審查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2000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8,000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合計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42,000</a:t>
                      </a:r>
                      <a:r>
                        <a:rPr lang="zh-TW" sz="18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-42970" y="0"/>
            <a:ext cx="9251399" cy="798898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四、鼓勵單位自辦</a:t>
            </a:r>
            <a:r>
              <a:rPr lang="en-US" altLang="zh-TW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EBM </a:t>
            </a:r>
            <a:r>
              <a:rPr lang="en-US" altLang="zh-TW" sz="36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PK</a:t>
            </a:r>
            <a:r>
              <a:rPr lang="zh-TW" altLang="en-US" sz="3600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賽 規劃與</a:t>
            </a:r>
            <a:r>
              <a:rPr lang="zh-TW" altLang="en-US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預算</a:t>
            </a:r>
            <a:r>
              <a:rPr lang="en-US" altLang="zh-TW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(</a:t>
            </a:r>
            <a:r>
              <a:rPr lang="zh-TW" altLang="en-US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續</a:t>
            </a:r>
            <a:r>
              <a:rPr lang="en-US" altLang="zh-TW" sz="3600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  <a:sym typeface="Wingdings 2" pitchFamily="18" charset="2"/>
              </a:rPr>
              <a:t>)</a:t>
            </a:r>
            <a:endParaRPr lang="zh-TW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507158" y="1017228"/>
            <a:ext cx="800073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585" indent="-447585">
              <a:spcAft>
                <a:spcPts val="6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預算總表</a:t>
            </a:r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</a:t>
            </a: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總金額共計</a:t>
            </a:r>
            <a:r>
              <a:rPr lang="en-US" altLang="zh-TW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42,000</a:t>
            </a:r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9625" lvl="2" indent="-350838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課程頻率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季一次。</a:t>
            </a:r>
          </a:p>
          <a:p>
            <a:pPr marL="809625" lvl="2" indent="-350838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PK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賽獎金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前三名獎金合計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6000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</a:p>
          <a:p>
            <a:pPr marL="809625" lvl="2" indent="-350838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講解課程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出題及講解課程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kern="100" dirty="0" smtClean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zh-TW" altLang="en-US" kern="100" dirty="0">
              <a:solidFill>
                <a:srgbClr val="1F497D">
                  <a:lumMod val="7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9625" lvl="2" indent="-350838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全院演講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預計一年至多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次。</a:t>
            </a:r>
          </a:p>
          <a:p>
            <a:pPr marL="809625" lvl="2" indent="-350838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稿件審查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預估</a:t>
            </a:r>
            <a:r>
              <a:rPr lang="en-US" altLang="zh-TW" kern="100" dirty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kern="100" dirty="0" smtClean="0">
                <a:solidFill>
                  <a:srgbClr val="1F497D">
                    <a:lumMod val="7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b="1" kern="100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56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0710 教學部聯合會議_醫師養成中心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37260</TotalTime>
  <Words>971</Words>
  <Application>Microsoft Office PowerPoint</Application>
  <PresentationFormat>如螢幕大小 (4:3)</PresentationFormat>
  <Paragraphs>315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微軟正黑體</vt:lpstr>
      <vt:lpstr>新細明體</vt:lpstr>
      <vt:lpstr>標楷體</vt:lpstr>
      <vt:lpstr>Calibri</vt:lpstr>
      <vt:lpstr>Times New Roman</vt:lpstr>
      <vt:lpstr>Verdana</vt:lpstr>
      <vt:lpstr>Wingdings</vt:lpstr>
      <vt:lpstr>Wingdings 2</vt:lpstr>
      <vt:lpstr>1040710 教學部聯合會議_醫師養成中心</vt:lpstr>
      <vt:lpstr>實證醫學中心</vt:lpstr>
      <vt:lpstr>PowerPoint 簡報</vt:lpstr>
      <vt:lpstr>內  容</vt:lpstr>
      <vt:lpstr>一、110年EBM中心-目標規劃</vt:lpstr>
      <vt:lpstr>二、110年度活動計劃及預算總表</vt:lpstr>
      <vt:lpstr>PowerPoint 簡報</vt:lpstr>
      <vt:lpstr>110年實證醫學中心業務推廣重點</vt:lpstr>
      <vt:lpstr>四、鼓勵單位自辦EBM PK賽 規劃與預算</vt:lpstr>
      <vt:lpstr>四、鼓勵單位自辦EBM PK賽 規劃與預算(續)</vt:lpstr>
      <vt:lpstr>五、鼓勵發表相關EBM學會說明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教學部聯合會議</dc:title>
  <dc:creator>06618(洪吉伶)</dc:creator>
  <cp:lastModifiedBy>教研行政中心-高碧連 組長</cp:lastModifiedBy>
  <cp:revision>450</cp:revision>
  <dcterms:created xsi:type="dcterms:W3CDTF">2018-05-09T07:05:51Z</dcterms:created>
  <dcterms:modified xsi:type="dcterms:W3CDTF">2021-02-24T06:59:16Z</dcterms:modified>
</cp:coreProperties>
</file>