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67" r:id="rId2"/>
    <p:sldId id="280" r:id="rId3"/>
    <p:sldId id="299" r:id="rId4"/>
    <p:sldId id="328" r:id="rId5"/>
    <p:sldId id="319" r:id="rId6"/>
    <p:sldId id="320" r:id="rId7"/>
    <p:sldId id="323" r:id="rId8"/>
    <p:sldId id="324" r:id="rId9"/>
    <p:sldId id="325" r:id="rId10"/>
    <p:sldId id="326" r:id="rId11"/>
    <p:sldId id="310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66FF"/>
    <a:srgbClr val="0033CC"/>
    <a:srgbClr val="0000FF"/>
    <a:srgbClr val="FFFFCC"/>
    <a:srgbClr val="CCECFF"/>
    <a:srgbClr val="99CCFF"/>
    <a:srgbClr val="CCCCFF"/>
    <a:srgbClr val="CCFFCC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603" autoAdjust="0"/>
    <p:restoredTop sz="94660"/>
  </p:normalViewPr>
  <p:slideViewPr>
    <p:cSldViewPr snapToGrid="0">
      <p:cViewPr varScale="1">
        <p:scale>
          <a:sx n="58" d="100"/>
          <a:sy n="58" d="100"/>
        </p:scale>
        <p:origin x="1406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7BED2-0612-4931-8535-90D724F2B499}" type="datetimeFigureOut">
              <a:rPr lang="zh-TW" altLang="en-US" smtClean="0"/>
              <a:t>2021/2/24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A4FED7-AD3F-415B-8BBA-36B7A86F78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1118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 descr="淺色水平線"/>
          <p:cNvSpPr>
            <a:spLocks noChangeArrowheads="1"/>
          </p:cNvSpPr>
          <p:nvPr userDrawn="1"/>
        </p:nvSpPr>
        <p:spPr bwMode="gray">
          <a:xfrm>
            <a:off x="0" y="1341438"/>
            <a:ext cx="9132888" cy="129540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anose="05000000000000000000" pitchFamily="2" charset="2"/>
              <a:buNone/>
              <a:defRPr/>
            </a:pPr>
            <a:endParaRPr lang="zh-TW" altLang="en-US" b="0">
              <a:solidFill>
                <a:srgbClr val="000000"/>
              </a:solidFill>
            </a:endParaRPr>
          </a:p>
        </p:txBody>
      </p:sp>
      <p:pic>
        <p:nvPicPr>
          <p:cNvPr id="5" name="Picture 9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24275"/>
            <a:ext cx="9144000" cy="313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04261" y="1465063"/>
            <a:ext cx="8258475" cy="1020762"/>
          </a:xfrm>
        </p:spPr>
        <p:txBody>
          <a:bodyPr anchor="ctr"/>
          <a:lstStyle>
            <a:lvl1pPr algn="ctr">
              <a:defRPr sz="5000">
                <a:solidFill>
                  <a:srgbClr val="000066"/>
                </a:solidFill>
              </a:defRPr>
            </a:lvl1pPr>
          </a:lstStyle>
          <a:p>
            <a:pPr lvl="0"/>
            <a:r>
              <a:rPr lang="zh-TW" altLang="en-US" noProof="0" dirty="0"/>
              <a:t>按一下以編輯母片標題樣式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981325"/>
            <a:ext cx="7010400" cy="204787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zh-TW" altLang="en-US" noProof="0" dirty="0"/>
              <a:t>按一下以編輯母片副標題樣式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4188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66738" y="86628"/>
            <a:ext cx="8001000" cy="798898"/>
          </a:xfrm>
        </p:spPr>
        <p:txBody>
          <a:bodyPr anchor="ctr"/>
          <a:lstStyle>
            <a:lvl1pPr algn="ctr">
              <a:defRPr sz="4000">
                <a:solidFill>
                  <a:srgbClr val="000099"/>
                </a:solidFill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66738" y="1078029"/>
            <a:ext cx="8001000" cy="5087821"/>
          </a:xfrm>
        </p:spPr>
        <p:txBody>
          <a:bodyPr/>
          <a:lstStyle>
            <a:lvl1pPr marL="469900" indent="-469900">
              <a:buClr>
                <a:srgbClr val="008000"/>
              </a:buClr>
              <a:buFont typeface="Wingdings" panose="05000000000000000000" pitchFamily="2" charset="2"/>
              <a:buChar char="u"/>
              <a:defRPr/>
            </a:lvl1pPr>
            <a:lvl2pPr marL="908050" indent="-436563">
              <a:buClr>
                <a:srgbClr val="663300"/>
              </a:buClr>
              <a:buFont typeface="Wingdings" panose="05000000000000000000" pitchFamily="2" charset="2"/>
              <a:buChar char="Ø"/>
              <a:defRPr/>
            </a:lvl2pPr>
            <a:lvl3pPr marL="1304925" indent="-395288">
              <a:buClr>
                <a:srgbClr val="996600"/>
              </a:buClr>
              <a:buFont typeface="Wingdings" panose="05000000000000000000" pitchFamily="2" charset="2"/>
              <a:buChar char="l"/>
              <a:defRPr/>
            </a:lvl3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7626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566738" y="115503"/>
            <a:ext cx="8001000" cy="770021"/>
          </a:xfrm>
        </p:spPr>
        <p:txBody>
          <a:bodyPr anchor="ctr"/>
          <a:lstStyle>
            <a:lvl1pPr algn="ctr">
              <a:defRPr sz="4000">
                <a:solidFill>
                  <a:srgbClr val="000099"/>
                </a:solidFill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7" name="內容版面配置區 2"/>
          <p:cNvSpPr>
            <a:spLocks noGrp="1"/>
          </p:cNvSpPr>
          <p:nvPr>
            <p:ph idx="1"/>
          </p:nvPr>
        </p:nvSpPr>
        <p:spPr>
          <a:xfrm>
            <a:off x="566738" y="1078029"/>
            <a:ext cx="8001000" cy="5087821"/>
          </a:xfrm>
        </p:spPr>
        <p:txBody>
          <a:bodyPr/>
          <a:lstStyle>
            <a:lvl1pPr marL="469900" indent="-469900">
              <a:buClr>
                <a:srgbClr val="008000"/>
              </a:buClr>
              <a:buFont typeface="Wingdings" panose="05000000000000000000" pitchFamily="2" charset="2"/>
              <a:buChar char="u"/>
              <a:defRPr/>
            </a:lvl1pPr>
            <a:lvl2pPr marL="908050" indent="-436563">
              <a:buClr>
                <a:srgbClr val="663300"/>
              </a:buClr>
              <a:buFont typeface="Wingdings" panose="05000000000000000000" pitchFamily="2" charset="2"/>
              <a:buChar char="Ø"/>
              <a:defRPr/>
            </a:lvl2pPr>
            <a:lvl3pPr marL="1304925" indent="-395288">
              <a:buClr>
                <a:srgbClr val="996600"/>
              </a:buClr>
              <a:buFont typeface="Wingdings" panose="05000000000000000000" pitchFamily="2" charset="2"/>
              <a:buChar char="l"/>
              <a:defRPr/>
            </a:lvl3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5493942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9CDD2-CA6C-4A6B-82D5-49368E2C559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04540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566738" y="115503"/>
            <a:ext cx="8001000" cy="770021"/>
          </a:xfrm>
        </p:spPr>
        <p:txBody>
          <a:bodyPr anchor="ctr"/>
          <a:lstStyle>
            <a:lvl1pPr algn="ctr">
              <a:defRPr sz="4000">
                <a:solidFill>
                  <a:srgbClr val="000099"/>
                </a:solidFill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7" name="內容版面配置區 2"/>
          <p:cNvSpPr>
            <a:spLocks noGrp="1"/>
          </p:cNvSpPr>
          <p:nvPr>
            <p:ph idx="1"/>
          </p:nvPr>
        </p:nvSpPr>
        <p:spPr>
          <a:xfrm>
            <a:off x="566738" y="1078029"/>
            <a:ext cx="8001000" cy="5087821"/>
          </a:xfrm>
        </p:spPr>
        <p:txBody>
          <a:bodyPr/>
          <a:lstStyle>
            <a:lvl1pPr marL="469900" indent="-469900">
              <a:buClr>
                <a:srgbClr val="008000"/>
              </a:buClr>
              <a:buFont typeface="Wingdings" panose="05000000000000000000" pitchFamily="2" charset="2"/>
              <a:buChar char="u"/>
              <a:defRPr/>
            </a:lvl1pPr>
            <a:lvl2pPr marL="908050" indent="-436563">
              <a:buClr>
                <a:srgbClr val="663300"/>
              </a:buClr>
              <a:buFont typeface="Wingdings" panose="05000000000000000000" pitchFamily="2" charset="2"/>
              <a:buChar char="Ø"/>
              <a:defRPr/>
            </a:lvl2pPr>
            <a:lvl3pPr marL="1304925" indent="-395288">
              <a:buClr>
                <a:srgbClr val="996600"/>
              </a:buClr>
              <a:buFont typeface="Wingdings" panose="05000000000000000000" pitchFamily="2" charset="2"/>
              <a:buChar char="l"/>
              <a:defRPr/>
            </a:lvl3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20802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0"/>
            <a:ext cx="80010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052513"/>
            <a:ext cx="8001000" cy="511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lvl="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buChar char="u"/>
            </a:pPr>
            <a:r>
              <a:rPr lang="zh-TW" altLang="en-US" dirty="0" smtClean="0"/>
              <a:t>按一下以編輯母片</a:t>
            </a:r>
          </a:p>
          <a:p>
            <a:pPr marL="908050" lvl="1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Font typeface="Wingdings" panose="05000000000000000000" pitchFamily="2" charset="2"/>
              <a:buChar char="Ø"/>
            </a:pPr>
            <a:r>
              <a:rPr lang="zh-TW" altLang="en-US" dirty="0" smtClean="0"/>
              <a:t>第二層</a:t>
            </a:r>
          </a:p>
          <a:p>
            <a:pPr marL="1304925" lvl="2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00"/>
              </a:buClr>
              <a:buFont typeface="Wingdings" panose="05000000000000000000" pitchFamily="2" charset="2"/>
              <a:buChar char="l"/>
            </a:pPr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ClrTx/>
              <a:buFontTx/>
              <a:buNone/>
              <a:defRPr kumimoji="0" sz="1200" b="0">
                <a:ea typeface="新細明體" pitchFamily="18" charset="-12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9113" y="6237288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ClrTx/>
              <a:buFontTx/>
              <a:buNone/>
              <a:defRPr kumimoji="0" sz="1200" b="0">
                <a:ea typeface="新細明體" pitchFamily="18" charset="-12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16688" y="6237288"/>
            <a:ext cx="19812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>
                <a:ea typeface="新細明體" panose="02020500000000000000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9DA20A-D434-4590-AB94-EE5A60DF91E9}" type="slidenum">
              <a:rPr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  <p:pic>
        <p:nvPicPr>
          <p:cNvPr id="1031" name="Picture 12" descr="CYCH-logo橫式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6453188"/>
            <a:ext cx="17605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3" descr="淺色水平線"/>
          <p:cNvSpPr>
            <a:spLocks noChangeArrowheads="1"/>
          </p:cNvSpPr>
          <p:nvPr/>
        </p:nvSpPr>
        <p:spPr bwMode="gray">
          <a:xfrm>
            <a:off x="0" y="0"/>
            <a:ext cx="9144000" cy="981075"/>
          </a:xfrm>
          <a:prstGeom prst="rect">
            <a:avLst/>
          </a:prstGeom>
          <a:blipFill dpi="0" rotWithShape="0">
            <a:blip r:embed="rId8" cstate="print"/>
            <a:srcRect/>
            <a:tile tx="0" ty="0" sx="100000" sy="100000" flip="none" algn="tl"/>
          </a:blip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anose="05000000000000000000" pitchFamily="2" charset="2"/>
              <a:buNone/>
              <a:defRPr/>
            </a:pPr>
            <a:endParaRPr lang="zh-TW" altLang="en-US" b="0">
              <a:solidFill>
                <a:srgbClr val="000000"/>
              </a:solidFill>
            </a:endParaRPr>
          </a:p>
        </p:txBody>
      </p:sp>
      <p:sp>
        <p:nvSpPr>
          <p:cNvPr id="1033" name="Line 14"/>
          <p:cNvSpPr>
            <a:spLocks noChangeShapeType="1"/>
          </p:cNvSpPr>
          <p:nvPr/>
        </p:nvSpPr>
        <p:spPr bwMode="gray">
          <a:xfrm>
            <a:off x="0" y="6597650"/>
            <a:ext cx="6935788" cy="0"/>
          </a:xfrm>
          <a:prstGeom prst="line">
            <a:avLst/>
          </a:prstGeom>
          <a:noFill/>
          <a:ln w="9525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zh-TW" altLang="en-US" sz="36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540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9" r:id="rId3"/>
    <p:sldLayoutId id="2147483680" r:id="rId4"/>
    <p:sldLayoutId id="2147483681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rgbClr val="0033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rgbClr val="003300"/>
          </a:solidFill>
          <a:latin typeface="Verdana" pitchFamily="34" charset="0"/>
          <a:ea typeface="標楷體" pitchFamily="65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rgbClr val="003300"/>
          </a:solidFill>
          <a:latin typeface="Verdana" pitchFamily="34" charset="0"/>
          <a:ea typeface="標楷體" pitchFamily="65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rgbClr val="003300"/>
          </a:solidFill>
          <a:latin typeface="Verdana" pitchFamily="34" charset="0"/>
          <a:ea typeface="標楷體" pitchFamily="65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rgbClr val="003300"/>
          </a:solidFill>
          <a:latin typeface="Verdana" pitchFamily="34" charset="0"/>
          <a:ea typeface="標楷體" pitchFamily="65" charset="-12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800">
          <a:solidFill>
            <a:srgbClr val="003300"/>
          </a:solidFill>
          <a:latin typeface="Verdana" pitchFamily="34" charset="0"/>
          <a:ea typeface="標楷體" pitchFamily="65" charset="-12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800">
          <a:solidFill>
            <a:srgbClr val="003300"/>
          </a:solidFill>
          <a:latin typeface="Verdana" pitchFamily="34" charset="0"/>
          <a:ea typeface="標楷體" pitchFamily="65" charset="-12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800">
          <a:solidFill>
            <a:srgbClr val="003300"/>
          </a:solidFill>
          <a:latin typeface="Verdana" pitchFamily="34" charset="0"/>
          <a:ea typeface="標楷體" pitchFamily="65" charset="-12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800">
          <a:solidFill>
            <a:srgbClr val="003300"/>
          </a:solidFill>
          <a:latin typeface="Verdana" pitchFamily="34" charset="0"/>
          <a:ea typeface="標楷體" pitchFamily="65" charset="-12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kumimoji="1" lang="zh-TW" altLang="en-US" sz="30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kumimoji="1" lang="zh-TW" altLang="en-US" sz="2600" dirty="0" smtClean="0">
          <a:solidFill>
            <a:schemeClr val="tx1"/>
          </a:solidFill>
          <a:latin typeface="+mn-lt"/>
          <a:ea typeface="+mn-ea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kumimoji="1" lang="zh-TW" altLang="en-US" sz="2300" dirty="0" smtClean="0">
          <a:solidFill>
            <a:schemeClr val="tx1"/>
          </a:solidFill>
          <a:latin typeface="+mn-lt"/>
          <a:ea typeface="+mn-ea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實證醫學中心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47800" y="2800953"/>
            <a:ext cx="6204284" cy="2228248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zh-TW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2021.03.08</a:t>
            </a:r>
            <a:r>
              <a:rPr lang="zh-TW" altLang="en-US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b="1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3509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07711" y="105283"/>
            <a:ext cx="8001000" cy="770021"/>
          </a:xfrm>
        </p:spPr>
        <p:txBody>
          <a:bodyPr/>
          <a:lstStyle/>
          <a:p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五、鼓勵發表相關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EBM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學會說明</a:t>
            </a:r>
            <a:endParaRPr lang="zh-TW" altLang="en-US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110289" y="1008096"/>
            <a:ext cx="9033711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zh-TW" altLang="en-US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125440" y="1167663"/>
            <a:ext cx="9018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團隊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發表獎勵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團隊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發表獎勵最多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5,000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投稿台灣實證醫學會及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實證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護理學會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錄取，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錄取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篇數達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如下即可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獲得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endParaRPr lang="zh-TW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1577676"/>
              </p:ext>
            </p:extLst>
          </p:nvPr>
        </p:nvGraphicFramePr>
        <p:xfrm>
          <a:off x="231455" y="2377637"/>
          <a:ext cx="8740265" cy="2590124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1415427"/>
                <a:gridCol w="1414520"/>
                <a:gridCol w="1414520"/>
                <a:gridCol w="1497994"/>
                <a:gridCol w="1498902"/>
                <a:gridCol w="1498902"/>
              </a:tblGrid>
              <a:tr h="6306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單位人數</a:t>
                      </a:r>
                      <a:endParaRPr lang="zh-TW" sz="18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20(</a:t>
                      </a:r>
                      <a:r>
                        <a:rPr lang="zh-TW" sz="18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含</a:t>
                      </a:r>
                      <a:r>
                        <a:rPr lang="en-US" sz="18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sz="18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以下</a:t>
                      </a:r>
                      <a:endParaRPr lang="zh-TW" sz="18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50(</a:t>
                      </a:r>
                      <a:r>
                        <a:rPr lang="zh-TW" sz="18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含</a:t>
                      </a:r>
                      <a:r>
                        <a:rPr lang="en-US" sz="18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sz="18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以下</a:t>
                      </a:r>
                      <a:endParaRPr lang="zh-TW" sz="18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100(</a:t>
                      </a:r>
                      <a:r>
                        <a:rPr lang="zh-TW" sz="18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含</a:t>
                      </a:r>
                      <a:r>
                        <a:rPr lang="en-US" sz="18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sz="18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以下</a:t>
                      </a:r>
                      <a:endParaRPr lang="zh-TW" sz="18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200(</a:t>
                      </a:r>
                      <a:r>
                        <a:rPr lang="zh-TW" sz="18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含</a:t>
                      </a:r>
                      <a:r>
                        <a:rPr lang="en-US" sz="18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sz="18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以下</a:t>
                      </a:r>
                      <a:endParaRPr lang="zh-TW" sz="18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200</a:t>
                      </a:r>
                      <a:r>
                        <a:rPr lang="zh-TW" sz="18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以上</a:t>
                      </a:r>
                      <a:endParaRPr lang="zh-TW" sz="18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500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rgbClr val="0070C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錄取篇數</a:t>
                      </a:r>
                      <a:endParaRPr lang="zh-TW" sz="1800" b="1" kern="100" dirty="0">
                        <a:solidFill>
                          <a:srgbClr val="0070C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rgbClr val="0066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sz="1800" b="0" kern="100" dirty="0">
                        <a:solidFill>
                          <a:srgbClr val="0066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rgbClr val="0066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sz="1800" b="0" kern="100" dirty="0">
                        <a:solidFill>
                          <a:srgbClr val="0066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rgbClr val="0066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endParaRPr lang="zh-TW" sz="1800" b="0" kern="100" dirty="0">
                        <a:solidFill>
                          <a:srgbClr val="0066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rgbClr val="0066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endParaRPr lang="zh-TW" sz="1800" b="0" kern="100" dirty="0">
                        <a:solidFill>
                          <a:srgbClr val="0066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rgbClr val="0066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</a:t>
                      </a:r>
                      <a:endParaRPr lang="zh-TW" sz="1800" b="0" kern="100" dirty="0">
                        <a:solidFill>
                          <a:srgbClr val="0066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94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團隊獎勵金</a:t>
                      </a:r>
                      <a:endParaRPr lang="zh-TW" sz="18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2,000</a:t>
                      </a:r>
                      <a:r>
                        <a:rPr lang="zh-TW" sz="18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endParaRPr lang="zh-TW" sz="18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2,000</a:t>
                      </a:r>
                      <a:r>
                        <a:rPr lang="zh-TW" sz="18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endParaRPr lang="zh-TW" sz="18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2,000</a:t>
                      </a:r>
                      <a:r>
                        <a:rPr lang="zh-TW" sz="18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endParaRPr lang="zh-TW" sz="18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2,000</a:t>
                      </a:r>
                      <a:r>
                        <a:rPr lang="zh-TW" sz="18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endParaRPr lang="zh-TW" sz="18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2,000</a:t>
                      </a:r>
                      <a:r>
                        <a:rPr lang="zh-TW" sz="18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endParaRPr lang="zh-TW" sz="18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00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rgbClr val="0070C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錄取篇數</a:t>
                      </a:r>
                      <a:endParaRPr lang="zh-TW" sz="1800" b="1" kern="100" dirty="0">
                        <a:solidFill>
                          <a:srgbClr val="0070C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rgbClr val="0066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sz="1800" b="0" kern="100" dirty="0">
                        <a:solidFill>
                          <a:srgbClr val="0066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rgbClr val="0066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endParaRPr lang="zh-TW" sz="1800" b="0" kern="100" dirty="0">
                        <a:solidFill>
                          <a:srgbClr val="0066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rgbClr val="0066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endParaRPr lang="zh-TW" sz="1800" b="0" kern="100" dirty="0">
                        <a:solidFill>
                          <a:srgbClr val="0066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rgbClr val="0066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</a:t>
                      </a:r>
                      <a:endParaRPr lang="zh-TW" sz="1800" b="0" kern="100" dirty="0">
                        <a:solidFill>
                          <a:srgbClr val="0066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rgbClr val="0066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</a:t>
                      </a:r>
                      <a:endParaRPr lang="zh-TW" sz="1800" b="0" kern="100" dirty="0">
                        <a:solidFill>
                          <a:srgbClr val="0066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00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團隊獎勵金</a:t>
                      </a:r>
                      <a:endParaRPr lang="zh-TW" sz="18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5,000</a:t>
                      </a:r>
                      <a:r>
                        <a:rPr lang="zh-TW" sz="18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endParaRPr lang="zh-TW" sz="18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5,000</a:t>
                      </a:r>
                      <a:r>
                        <a:rPr lang="zh-TW" sz="1800" b="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endParaRPr lang="zh-TW" sz="18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5,000</a:t>
                      </a:r>
                      <a:r>
                        <a:rPr lang="zh-TW" sz="18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endParaRPr lang="zh-TW" sz="18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5,000</a:t>
                      </a:r>
                      <a:r>
                        <a:rPr lang="zh-TW" sz="18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endParaRPr lang="zh-TW" sz="18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5,000</a:t>
                      </a:r>
                      <a:r>
                        <a:rPr lang="zh-TW" sz="18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endParaRPr lang="zh-TW" sz="18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596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3"/>
          <p:cNvSpPr txBox="1">
            <a:spLocks noChangeArrowheads="1"/>
          </p:cNvSpPr>
          <p:nvPr/>
        </p:nvSpPr>
        <p:spPr bwMode="auto">
          <a:xfrm>
            <a:off x="1087438" y="2154238"/>
            <a:ext cx="7218362" cy="232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rgbClr val="CC0000"/>
              </a:buClr>
              <a:buFont typeface="Wingdings" panose="05000000000000000000" pitchFamily="2" charset="2"/>
              <a:buNone/>
              <a:defRPr/>
            </a:pPr>
            <a:r>
              <a:rPr lang="en-US" altLang="zh-TW" sz="6600" b="1" i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</a:rPr>
              <a:t>Thank you for </a:t>
            </a:r>
          </a:p>
          <a:p>
            <a:pPr algn="ctr" eaLnBrk="1" hangingPunct="1">
              <a:spcBef>
                <a:spcPct val="20000"/>
              </a:spcBef>
              <a:buClr>
                <a:srgbClr val="CC0000"/>
              </a:buClr>
              <a:buFont typeface="Wingdings" panose="05000000000000000000" pitchFamily="2" charset="2"/>
              <a:buNone/>
              <a:defRPr/>
            </a:pPr>
            <a:r>
              <a:rPr lang="en-US" altLang="zh-TW" sz="6600" b="1" i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</a:rPr>
              <a:t>         your attention</a:t>
            </a:r>
            <a:r>
              <a:rPr lang="zh-TW" altLang="en-US" sz="4000" b="1" i="1" dirty="0">
                <a:solidFill>
                  <a:srgbClr val="006600"/>
                </a:solidFill>
                <a:latin typeface="標楷體" pitchFamily="65" charset="-120"/>
                <a:ea typeface="+mn-ea"/>
              </a:rPr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18636029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-圖案 1"/>
          <p:cNvSpPr/>
          <p:nvPr/>
        </p:nvSpPr>
        <p:spPr bwMode="auto">
          <a:xfrm>
            <a:off x="0" y="4365625"/>
            <a:ext cx="2411413" cy="2376488"/>
          </a:xfrm>
          <a:prstGeom prst="corner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469900" indent="-469900" algn="ctr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defRPr/>
            </a:pPr>
            <a:endParaRPr kumimoji="1" lang="zh-TW" altLang="en-US" sz="3600">
              <a:solidFill>
                <a:srgbClr val="000000"/>
              </a:solidFill>
            </a:endParaRPr>
          </a:p>
        </p:txBody>
      </p:sp>
      <p:sp>
        <p:nvSpPr>
          <p:cNvPr id="6" name="框架 5"/>
          <p:cNvSpPr/>
          <p:nvPr/>
        </p:nvSpPr>
        <p:spPr bwMode="auto">
          <a:xfrm>
            <a:off x="0" y="0"/>
            <a:ext cx="9144000" cy="6858000"/>
          </a:xfrm>
          <a:prstGeom prst="frame">
            <a:avLst>
              <a:gd name="adj1" fmla="val 13982"/>
            </a:avLst>
          </a:prstGeom>
          <a:pattFill prst="smCheck">
            <a:fgClr>
              <a:srgbClr val="6699FF"/>
            </a:fgClr>
            <a:bgClr>
              <a:schemeClr val="bg1"/>
            </a:bgClr>
          </a:patt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69900" marR="0" indent="-469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</a:pPr>
            <a:endParaRPr kumimoji="1" lang="zh-TW" alt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標楷體" pitchFamily="65" charset="-120"/>
            </a:endParaRPr>
          </a:p>
        </p:txBody>
      </p:sp>
      <p:sp>
        <p:nvSpPr>
          <p:cNvPr id="7" name="矩形 3"/>
          <p:cNvSpPr>
            <a:spLocks noChangeArrowheads="1"/>
          </p:cNvSpPr>
          <p:nvPr/>
        </p:nvSpPr>
        <p:spPr bwMode="auto">
          <a:xfrm>
            <a:off x="827584" y="2867625"/>
            <a:ext cx="7488832" cy="1122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>
            <a:lvl1pPr>
              <a:defRPr kumimoji="1" sz="36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algn="ctr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anose="05000000000000000000" pitchFamily="2" charset="2"/>
              <a:buNone/>
            </a:pPr>
            <a:r>
              <a:rPr lang="zh-TW" altLang="en-US" sz="4200" b="1" spc="300" dirty="0">
                <a:solidFill>
                  <a:srgbClr val="0033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實證醫學</a:t>
            </a:r>
            <a:r>
              <a:rPr lang="zh-TW" altLang="en-US" sz="4200" b="1" spc="300" dirty="0" smtClean="0">
                <a:solidFill>
                  <a:srgbClr val="0033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中心</a:t>
            </a:r>
            <a:endParaRPr lang="en-US" altLang="zh-TW" sz="4200" b="1" spc="300" dirty="0" smtClean="0">
              <a:solidFill>
                <a:srgbClr val="00336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anose="05000000000000000000" pitchFamily="2" charset="2"/>
              <a:buNone/>
            </a:pPr>
            <a:r>
              <a:rPr lang="zh-TW" altLang="en-US" sz="1200" b="1" dirty="0" smtClean="0">
                <a:solidFill>
                  <a:srgbClr val="0033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endParaRPr lang="en-US" altLang="zh-TW" sz="1200" b="1" dirty="0" smtClean="0">
              <a:solidFill>
                <a:srgbClr val="00336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9582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6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內  容</a:t>
            </a:r>
            <a:endParaRPr lang="zh-TW" altLang="en-US" sz="36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80661" y="1504337"/>
            <a:ext cx="7477539" cy="3326743"/>
          </a:xfrm>
        </p:spPr>
        <p:txBody>
          <a:bodyPr/>
          <a:lstStyle/>
          <a:p>
            <a:pPr marL="0" indent="0">
              <a:lnSpc>
                <a:spcPct val="150000"/>
              </a:lnSpc>
              <a:buClr>
                <a:srgbClr val="0070C0"/>
              </a:buClr>
              <a:buNone/>
            </a:pPr>
            <a:r>
              <a:rPr lang="zh-TW" altLang="en-US" sz="28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一、</a:t>
            </a:r>
            <a:r>
              <a:rPr lang="en-US" altLang="zh-TW" sz="28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110</a:t>
            </a:r>
            <a:r>
              <a:rPr lang="zh-TW" altLang="en-US" sz="28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8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EBM</a:t>
            </a:r>
            <a:r>
              <a:rPr lang="zh-TW" altLang="en-US" sz="28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中心目標規劃</a:t>
            </a:r>
            <a:endParaRPr lang="en-US" altLang="zh-TW" sz="2800" b="1" dirty="0" smtClean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50000"/>
              </a:lnSpc>
              <a:buClr>
                <a:srgbClr val="0070C0"/>
              </a:buClr>
              <a:buNone/>
            </a:pPr>
            <a:r>
              <a:rPr lang="zh-TW" altLang="en-US" sz="28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二、</a:t>
            </a:r>
            <a:r>
              <a:rPr lang="en-US" altLang="zh-TW" sz="28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110</a:t>
            </a:r>
            <a:r>
              <a:rPr lang="zh-TW" altLang="en-US" sz="28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年度活動計劃及預算總表</a:t>
            </a:r>
            <a:endParaRPr lang="en-US" altLang="zh-TW" sz="2800" b="1" dirty="0" smtClean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50000"/>
              </a:lnSpc>
              <a:buClr>
                <a:srgbClr val="0070C0"/>
              </a:buClr>
              <a:buNone/>
            </a:pPr>
            <a:r>
              <a:rPr lang="zh-TW" altLang="en-US" sz="28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三、</a:t>
            </a:r>
            <a:r>
              <a:rPr lang="en-US" altLang="zh-TW" sz="28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110</a:t>
            </a:r>
            <a:r>
              <a:rPr lang="zh-TW" altLang="en-US" sz="28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8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1~2</a:t>
            </a:r>
            <a:r>
              <a:rPr lang="zh-TW" altLang="en-US" sz="28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8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EBM</a:t>
            </a:r>
            <a:r>
              <a:rPr lang="zh-TW" altLang="en-US" sz="28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業務執行成果報告</a:t>
            </a:r>
            <a:endParaRPr lang="en-US" altLang="zh-TW" sz="2800" b="1" dirty="0" smtClean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50000"/>
              </a:lnSpc>
              <a:buClr>
                <a:srgbClr val="0070C0"/>
              </a:buClr>
              <a:buNone/>
            </a:pPr>
            <a:r>
              <a:rPr lang="zh-TW" altLang="en-US" sz="28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四、鼓勵單位自辦</a:t>
            </a:r>
            <a:r>
              <a:rPr lang="en-US" altLang="zh-TW" sz="28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EBM PK</a:t>
            </a:r>
            <a:r>
              <a:rPr lang="zh-TW" altLang="en-US" sz="28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賽規劃及預算說明</a:t>
            </a:r>
            <a:endParaRPr lang="en-US" altLang="zh-TW" sz="2800" b="1" dirty="0" smtClean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50000"/>
              </a:lnSpc>
              <a:buClr>
                <a:srgbClr val="0070C0"/>
              </a:buClr>
              <a:buNone/>
            </a:pPr>
            <a:r>
              <a:rPr lang="zh-TW" altLang="en-US" sz="28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五、鼓勵發表相關</a:t>
            </a:r>
            <a:r>
              <a:rPr lang="en-US" altLang="zh-TW" sz="28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EBM</a:t>
            </a:r>
            <a:r>
              <a:rPr lang="zh-TW" altLang="en-US" sz="28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學會說明</a:t>
            </a:r>
            <a:endParaRPr lang="zh-TW" altLang="en-US" sz="28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5212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標題 1"/>
          <p:cNvSpPr>
            <a:spLocks noGrp="1"/>
          </p:cNvSpPr>
          <p:nvPr>
            <p:ph type="title"/>
          </p:nvPr>
        </p:nvSpPr>
        <p:spPr>
          <a:xfrm>
            <a:off x="566738" y="115888"/>
            <a:ext cx="8001000" cy="769937"/>
          </a:xfrm>
        </p:spPr>
        <p:txBody>
          <a:bodyPr/>
          <a:lstStyle/>
          <a:p>
            <a:pPr algn="l"/>
            <a:r>
              <a:rPr lang="zh-TW" altLang="en-US" sz="36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一、</a:t>
            </a:r>
            <a:r>
              <a:rPr lang="en-US" altLang="zh-TW" sz="36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110</a:t>
            </a:r>
            <a:r>
              <a:rPr lang="zh-TW" altLang="en-US" sz="36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36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EBM</a:t>
            </a:r>
            <a:r>
              <a:rPr lang="zh-TW" altLang="en-US" sz="36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中心</a:t>
            </a:r>
            <a:r>
              <a:rPr lang="en-US" altLang="zh-TW" sz="36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36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目標規劃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7222885"/>
              </p:ext>
            </p:extLst>
          </p:nvPr>
        </p:nvGraphicFramePr>
        <p:xfrm>
          <a:off x="212725" y="1847574"/>
          <a:ext cx="8812213" cy="3017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9075"/>
                <a:gridCol w="4993138"/>
              </a:tblGrid>
              <a:tr h="50297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項目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5" marR="91435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110</a:t>
                      </a:r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年達成目標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5" marR="91435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5029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 smtClean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第一階段開辦課程</a:t>
                      </a:r>
                      <a:endParaRPr lang="zh-TW" altLang="en-US" sz="1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5" marR="91435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 smtClean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輔導至少</a:t>
                      </a:r>
                      <a:r>
                        <a:rPr lang="en-US" altLang="zh-TW" sz="1800" b="1" dirty="0" smtClean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zh-TW" altLang="en-US" sz="1800" b="1" dirty="0" smtClean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職類獨立開課</a:t>
                      </a:r>
                      <a:endParaRPr lang="zh-TW" altLang="en-US" sz="1800" b="1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5" marR="91435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297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TW" altLang="en-US" sz="1800" b="1" dirty="0" smtClean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第二階段擴大培育初、進階教師</a:t>
                      </a:r>
                      <a:endParaRPr lang="zh-TW" altLang="en-US" sz="1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5" marR="91435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TW" altLang="en-US" sz="1800" b="1" dirty="0" smtClean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新增</a:t>
                      </a:r>
                      <a:r>
                        <a:rPr lang="en-US" altLang="zh-TW" sz="1800" b="1" dirty="0" smtClean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zh-TW" altLang="en-US" sz="1800" b="1" dirty="0" smtClean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職類初、進階教師</a:t>
                      </a:r>
                      <a:endParaRPr lang="zh-TW" altLang="en-US" sz="1800" b="1" dirty="0">
                        <a:solidFill>
                          <a:srgbClr val="7030A0"/>
                        </a:solidFill>
                      </a:endParaRPr>
                    </a:p>
                  </a:txBody>
                  <a:tcPr marL="91435" marR="91435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29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 smtClean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第三階段推廣全院各單位自辦</a:t>
                      </a:r>
                      <a:r>
                        <a:rPr lang="en-US" altLang="zh-TW" sz="1800" b="1" dirty="0" smtClean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PK</a:t>
                      </a:r>
                      <a:r>
                        <a:rPr lang="zh-TW" altLang="en-US" sz="1800" b="1" dirty="0" smtClean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賽</a:t>
                      </a:r>
                      <a:endParaRPr lang="zh-TW" altLang="en-US" sz="1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5" marR="91435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TW" altLang="en-US" sz="1800" b="1" dirty="0" smtClean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輔導至少</a:t>
                      </a:r>
                      <a:r>
                        <a:rPr lang="en-US" altLang="zh-TW" sz="1800" b="1" dirty="0" smtClean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zh-TW" altLang="en-US" sz="1800" b="1" dirty="0" smtClean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職類有能力舉辦</a:t>
                      </a:r>
                      <a:endParaRPr lang="zh-TW" altLang="en-US" sz="1800" b="1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5" marR="91435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297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TW" altLang="en-US" sz="1800" b="1" dirty="0" smtClean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第四階段鼓勵發表相關</a:t>
                      </a:r>
                      <a:r>
                        <a:rPr lang="en-US" altLang="zh-TW" sz="1800" b="1" dirty="0" smtClean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EBM</a:t>
                      </a:r>
                      <a:r>
                        <a:rPr lang="zh-TW" altLang="en-US" sz="1800" b="1" dirty="0" smtClean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學會</a:t>
                      </a:r>
                      <a:endParaRPr lang="zh-TW" altLang="en-US" sz="1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5" marR="91435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TW" altLang="en-US" sz="1800" b="1" dirty="0" smtClean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投稿</a:t>
                      </a:r>
                      <a:r>
                        <a:rPr lang="en-US" altLang="zh-TW" sz="1800" b="1" dirty="0" smtClean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22</a:t>
                      </a:r>
                      <a:r>
                        <a:rPr lang="zh-TW" altLang="en-US" sz="1800" b="1" dirty="0" smtClean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篇</a:t>
                      </a:r>
                      <a:endParaRPr lang="zh-TW" altLang="en-US" sz="1800" b="1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5" marR="91435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29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 smtClean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第五階段培育未來醫事人員</a:t>
                      </a:r>
                      <a:endParaRPr lang="zh-TW" altLang="en-US" sz="1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5" marR="91435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TW" sz="1800" b="1" dirty="0" smtClean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EBM</a:t>
                      </a:r>
                      <a:r>
                        <a:rPr lang="zh-TW" altLang="en-US" sz="1800" b="1" dirty="0" smtClean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課程納入實習生的訓練計畫，至少</a:t>
                      </a:r>
                      <a:r>
                        <a:rPr lang="en-US" altLang="zh-TW" sz="1800" b="1" dirty="0" smtClean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zh-TW" altLang="en-US" sz="1800" b="1" dirty="0" smtClean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職類</a:t>
                      </a:r>
                      <a:endParaRPr lang="zh-TW" altLang="en-US" sz="1800" b="1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5" marR="91435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470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二、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110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年度活動計劃及預算總表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142667" y="919349"/>
            <a:ext cx="92266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課程及競賽預計舉辦</a:t>
            </a:r>
            <a:r>
              <a:rPr lang="en-US" altLang="zh-TW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:32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場次，預算費用共計</a:t>
            </a:r>
            <a:r>
              <a:rPr lang="en-US" altLang="zh-TW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約</a:t>
            </a:r>
            <a:r>
              <a:rPr lang="en-US" altLang="zh-TW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340,400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元；</a:t>
            </a:r>
            <a:r>
              <a:rPr lang="en-US" altLang="zh-TW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1~2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月實際費用共計</a:t>
            </a:r>
            <a:r>
              <a:rPr lang="en-US" altLang="zh-TW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11,490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endParaRPr lang="zh-TW" altLang="en-US" sz="1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553" y="1232144"/>
            <a:ext cx="8392505" cy="5529263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74108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7162800" y="6619875"/>
            <a:ext cx="1981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E523733C-5C75-4E64-8038-2D57271D5D43}" type="slidenum">
              <a:rPr kumimoji="0" lang="en-US" altLang="zh-TW" smtClean="0">
                <a:solidFill>
                  <a:srgbClr val="000000"/>
                </a:solidFill>
                <a:latin typeface="Verdana" panose="020B0604030504040204" pitchFamily="34" charset="0"/>
              </a:rPr>
              <a:pPr/>
              <a:t>6</a:t>
            </a:fld>
            <a:endParaRPr kumimoji="0" lang="en-US" altLang="zh-TW" smtClean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5" name="標題 1"/>
          <p:cNvSpPr txBox="1">
            <a:spLocks/>
          </p:cNvSpPr>
          <p:nvPr/>
        </p:nvSpPr>
        <p:spPr bwMode="auto">
          <a:xfrm>
            <a:off x="658813" y="46038"/>
            <a:ext cx="80010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00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800">
                <a:solidFill>
                  <a:srgbClr val="003300"/>
                </a:solidFill>
                <a:latin typeface="Verdana" pitchFamily="34" charset="0"/>
                <a:ea typeface="標楷體" pitchFamily="65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800">
                <a:solidFill>
                  <a:srgbClr val="003300"/>
                </a:solidFill>
                <a:latin typeface="Verdana" pitchFamily="34" charset="0"/>
                <a:ea typeface="標楷體" pitchFamily="65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800">
                <a:solidFill>
                  <a:srgbClr val="003300"/>
                </a:solidFill>
                <a:latin typeface="Verdana" pitchFamily="34" charset="0"/>
                <a:ea typeface="標楷體" pitchFamily="65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800">
                <a:solidFill>
                  <a:srgbClr val="003300"/>
                </a:solidFill>
                <a:latin typeface="Verdana" pitchFamily="34" charset="0"/>
                <a:ea typeface="標楷體" pitchFamily="65" charset="-12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800">
                <a:solidFill>
                  <a:srgbClr val="003300"/>
                </a:solidFill>
                <a:latin typeface="Verdana" pitchFamily="34" charset="0"/>
                <a:ea typeface="標楷體" pitchFamily="65" charset="-12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800">
                <a:solidFill>
                  <a:srgbClr val="003300"/>
                </a:solidFill>
                <a:latin typeface="Verdana" pitchFamily="34" charset="0"/>
                <a:ea typeface="標楷體" pitchFamily="65" charset="-12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800">
                <a:solidFill>
                  <a:srgbClr val="003300"/>
                </a:solidFill>
                <a:latin typeface="Verdana" pitchFamily="34" charset="0"/>
                <a:ea typeface="標楷體" pitchFamily="65" charset="-12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800">
                <a:solidFill>
                  <a:srgbClr val="003300"/>
                </a:solidFill>
                <a:latin typeface="Verdana" pitchFamily="34" charset="0"/>
                <a:ea typeface="標楷體" pitchFamily="65" charset="-120"/>
              </a:defRPr>
            </a:lvl9pPr>
          </a:lstStyle>
          <a:p>
            <a:pPr>
              <a:defRPr/>
            </a:pPr>
            <a:r>
              <a:rPr lang="zh-TW" altLang="en-US" sz="3600" b="1" kern="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三、</a:t>
            </a:r>
            <a:r>
              <a:rPr lang="en-US" altLang="zh-TW" sz="3600" b="1" kern="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1~2</a:t>
            </a:r>
            <a:r>
              <a:rPr lang="zh-TW" altLang="en-US" sz="3600" b="1" kern="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3600" b="1" kern="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EBM</a:t>
            </a:r>
            <a:r>
              <a:rPr lang="zh-TW" altLang="en-US" sz="3600" b="1" kern="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業務執行成果報告</a:t>
            </a:r>
            <a:endParaRPr lang="zh-TW" altLang="en-US" sz="3600" b="1" kern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7255679"/>
              </p:ext>
            </p:extLst>
          </p:nvPr>
        </p:nvGraphicFramePr>
        <p:xfrm>
          <a:off x="1439725" y="1797809"/>
          <a:ext cx="6096000" cy="370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0560"/>
                <a:gridCol w="2377440"/>
                <a:gridCol w="1524000"/>
                <a:gridCol w="1524000"/>
              </a:tblGrid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類型</a:t>
                      </a:r>
                      <a:endParaRPr lang="zh-TW" altLang="en-US" sz="1800" dirty="0">
                        <a:solidFill>
                          <a:srgbClr val="00206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開課單位</a:t>
                      </a:r>
                      <a:endParaRPr lang="zh-TW" altLang="en-US" sz="1800" dirty="0">
                        <a:solidFill>
                          <a:srgbClr val="00206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場次</a:t>
                      </a:r>
                      <a:endParaRPr lang="zh-TW" altLang="en-US" sz="1800" dirty="0">
                        <a:solidFill>
                          <a:srgbClr val="00206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參加人次數</a:t>
                      </a:r>
                      <a:endParaRPr lang="zh-TW" altLang="en-US" sz="1800" dirty="0">
                        <a:solidFill>
                          <a:srgbClr val="00206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lang="zh-TW" altLang="en-US" sz="1800" dirty="0" smtClean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實體</a:t>
                      </a:r>
                      <a:endParaRPr lang="zh-TW" altLang="en-US" sz="1800" dirty="0">
                        <a:solidFill>
                          <a:srgbClr val="00206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藥事</a:t>
                      </a:r>
                      <a:endParaRPr lang="zh-TW" altLang="en-US" sz="1800" dirty="0">
                        <a:solidFill>
                          <a:srgbClr val="00206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altLang="en-US" sz="1800" dirty="0">
                        <a:solidFill>
                          <a:srgbClr val="00206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</a:t>
                      </a:r>
                      <a:endParaRPr lang="zh-TW" altLang="en-US" sz="1800" dirty="0">
                        <a:solidFill>
                          <a:srgbClr val="00206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lang="zh-TW" altLang="en-US" sz="1800" smtClean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實體</a:t>
                      </a:r>
                      <a:endParaRPr lang="zh-TW" altLang="en-US" sz="1800" dirty="0">
                        <a:solidFill>
                          <a:srgbClr val="00206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醫事放射</a:t>
                      </a:r>
                      <a:endParaRPr lang="zh-TW" altLang="en-US" sz="1800" dirty="0">
                        <a:solidFill>
                          <a:srgbClr val="00206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altLang="en-US" sz="1800" dirty="0">
                        <a:solidFill>
                          <a:srgbClr val="00206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</a:t>
                      </a:r>
                      <a:endParaRPr lang="zh-TW" altLang="en-US" sz="1800" dirty="0">
                        <a:solidFill>
                          <a:srgbClr val="00206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lang="zh-TW" altLang="en-US" sz="1800" dirty="0" smtClean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實體</a:t>
                      </a:r>
                      <a:endParaRPr lang="zh-TW" altLang="en-US" sz="1800" dirty="0">
                        <a:solidFill>
                          <a:srgbClr val="00206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兒科</a:t>
                      </a:r>
                      <a:endParaRPr lang="zh-TW" altLang="en-US" sz="1800" dirty="0">
                        <a:solidFill>
                          <a:srgbClr val="00206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altLang="en-US" sz="1800" dirty="0">
                        <a:solidFill>
                          <a:srgbClr val="00206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34</a:t>
                      </a:r>
                      <a:endParaRPr lang="zh-TW" altLang="en-US" sz="1800" dirty="0">
                        <a:solidFill>
                          <a:srgbClr val="00206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實體</a:t>
                      </a:r>
                      <a:endParaRPr lang="zh-TW" altLang="en-US" sz="1800" dirty="0">
                        <a:solidFill>
                          <a:srgbClr val="00206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專科護理師</a:t>
                      </a:r>
                      <a:endParaRPr lang="zh-TW" altLang="en-US" sz="1800" dirty="0">
                        <a:solidFill>
                          <a:srgbClr val="00206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altLang="en-US" sz="1800" dirty="0">
                        <a:solidFill>
                          <a:srgbClr val="00206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</a:t>
                      </a:r>
                      <a:endParaRPr lang="zh-TW" altLang="en-US" sz="1800" dirty="0">
                        <a:solidFill>
                          <a:srgbClr val="00206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lang="zh-TW" altLang="en-US" sz="1800" dirty="0" smtClean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實體</a:t>
                      </a:r>
                      <a:endParaRPr lang="zh-TW" altLang="en-US" sz="1800" dirty="0">
                        <a:solidFill>
                          <a:srgbClr val="00206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教研行政中心</a:t>
                      </a:r>
                      <a:endParaRPr lang="zh-TW" altLang="en-US" sz="1800" dirty="0">
                        <a:solidFill>
                          <a:srgbClr val="00206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altLang="en-US" sz="1800" dirty="0">
                        <a:solidFill>
                          <a:srgbClr val="00206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endParaRPr lang="zh-TW" altLang="en-US" sz="1800" dirty="0">
                        <a:solidFill>
                          <a:srgbClr val="00206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lang="zh-TW" altLang="en-US" sz="1800" dirty="0" smtClean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實體</a:t>
                      </a:r>
                      <a:endParaRPr lang="zh-TW" altLang="en-US" sz="1800" dirty="0">
                        <a:solidFill>
                          <a:srgbClr val="00206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zh-TW" altLang="en-US" sz="1800" dirty="0" smtClean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實證醫學中心</a:t>
                      </a:r>
                      <a:endParaRPr lang="zh-TW" altLang="en-US" sz="1800" dirty="0">
                        <a:solidFill>
                          <a:srgbClr val="00206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endParaRPr lang="zh-TW" altLang="en-US" sz="1800" dirty="0">
                        <a:solidFill>
                          <a:srgbClr val="00206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95</a:t>
                      </a:r>
                      <a:endParaRPr lang="zh-TW" altLang="en-US" sz="1800" dirty="0">
                        <a:solidFill>
                          <a:srgbClr val="00206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lang="zh-TW" altLang="en-US" sz="1800" dirty="0" smtClean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數位</a:t>
                      </a:r>
                      <a:endParaRPr lang="zh-TW" altLang="en-US" sz="1800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>
                        <a:solidFill>
                          <a:srgbClr val="00206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000099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zh-TW" altLang="en-US" sz="1800" dirty="0">
                        <a:solidFill>
                          <a:srgbClr val="000099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000099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543</a:t>
                      </a:r>
                      <a:endParaRPr lang="zh-TW" altLang="en-US" sz="1800" dirty="0">
                        <a:solidFill>
                          <a:srgbClr val="000099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lang="zh-TW" altLang="en-US" sz="1800" dirty="0" smtClean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數位</a:t>
                      </a:r>
                      <a:endParaRPr lang="zh-TW" altLang="en-US" sz="1800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1800" dirty="0" smtClean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護理</a:t>
                      </a:r>
                      <a:endParaRPr lang="zh-TW" altLang="en-US" sz="1800" dirty="0">
                        <a:solidFill>
                          <a:srgbClr val="00206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80">
                <a:tc gridSpan="2">
                  <a:txBody>
                    <a:bodyPr/>
                    <a:lstStyle/>
                    <a:p>
                      <a:r>
                        <a:rPr lang="zh-TW" altLang="en-US" sz="1800" b="1" dirty="0" smtClean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總計</a:t>
                      </a:r>
                      <a:endParaRPr lang="zh-TW" altLang="en-US" sz="1800" b="1" dirty="0">
                        <a:solidFill>
                          <a:srgbClr val="00206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800" dirty="0">
                        <a:solidFill>
                          <a:srgbClr val="00206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dirty="0" smtClean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</a:t>
                      </a:r>
                      <a:endParaRPr lang="zh-TW" altLang="en-US" sz="1800" b="1" dirty="0">
                        <a:solidFill>
                          <a:srgbClr val="00206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dirty="0" smtClean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750</a:t>
                      </a:r>
                      <a:endParaRPr lang="zh-TW" altLang="en-US" sz="1800" b="1" dirty="0">
                        <a:solidFill>
                          <a:srgbClr val="00206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58770" name="文字方塊 1"/>
          <p:cNvSpPr txBox="1">
            <a:spLocks noChangeArrowheads="1"/>
          </p:cNvSpPr>
          <p:nvPr/>
        </p:nvSpPr>
        <p:spPr bwMode="auto">
          <a:xfrm>
            <a:off x="1323837" y="5689672"/>
            <a:ext cx="62118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b="1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資料</a:t>
            </a:r>
            <a:r>
              <a:rPr lang="en-US" altLang="zh-TW" b="1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1~2/23</a:t>
            </a:r>
            <a:r>
              <a:rPr lang="zh-TW" altLang="en-US" b="1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zh-TW" altLang="en-US" b="1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止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1323837" y="1192696"/>
            <a:ext cx="6211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首次開立數位課程，上課人數踴躍。</a:t>
            </a:r>
            <a:r>
              <a:rPr lang="en-US" altLang="zh-TW" b="1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zh-TW" altLang="en-US" b="1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1092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1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7162800" y="6430963"/>
            <a:ext cx="1981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831309BE-0DA4-4C0D-97CE-4A6CEF162772}" type="slidenum">
              <a:rPr kumimoji="0" lang="en-US" altLang="zh-TW" smtClean="0">
                <a:solidFill>
                  <a:srgbClr val="000000"/>
                </a:solidFill>
                <a:latin typeface="Verdana" panose="020B0604030504040204" pitchFamily="34" charset="0"/>
              </a:rPr>
              <a:pPr/>
              <a:t>7</a:t>
            </a:fld>
            <a:endParaRPr kumimoji="0" lang="en-US" altLang="zh-TW" smtClean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35172" name="文字方塊 4"/>
          <p:cNvSpPr txBox="1">
            <a:spLocks noChangeArrowheads="1"/>
          </p:cNvSpPr>
          <p:nvPr/>
        </p:nvSpPr>
        <p:spPr bwMode="auto">
          <a:xfrm>
            <a:off x="157163" y="942975"/>
            <a:ext cx="79962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提升各職類初、進階教師人數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提升各職類自行開課及舉辦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EBM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競賽次數，以落實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EBM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精神。</a:t>
            </a: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53975" y="2178050"/>
          <a:ext cx="3770313" cy="4628035"/>
        </p:xfrm>
        <a:graphic>
          <a:graphicData uri="http://schemas.openxmlformats.org/drawingml/2006/table">
            <a:tbl>
              <a:tblPr/>
              <a:tblGrid>
                <a:gridCol w="1185834"/>
                <a:gridCol w="1439925"/>
                <a:gridCol w="590737"/>
                <a:gridCol w="553817"/>
              </a:tblGrid>
              <a:tr h="251429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職類</a:t>
                      </a:r>
                    </a:p>
                  </a:txBody>
                  <a:tcPr marL="7620" marR="7620" marT="7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</a:t>
                      </a:r>
                    </a:p>
                  </a:txBody>
                  <a:tcPr marL="7620" marR="7620" marT="7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初階</a:t>
                      </a:r>
                    </a:p>
                  </a:txBody>
                  <a:tcPr marL="7620" marR="7620" marT="7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進階</a:t>
                      </a:r>
                    </a:p>
                  </a:txBody>
                  <a:tcPr marL="7620" marR="7620" marT="7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51429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西醫</a:t>
                      </a:r>
                    </a:p>
                  </a:txBody>
                  <a:tcPr marL="7620" marR="7620" marT="7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外科部</a:t>
                      </a:r>
                    </a:p>
                  </a:txBody>
                  <a:tcPr marL="7620" marR="7620" marT="7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6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906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西醫</a:t>
                      </a:r>
                    </a:p>
                  </a:txBody>
                  <a:tcPr marL="7620" marR="7620" marT="7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5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大腸直腸外科</a:t>
                      </a:r>
                      <a:endParaRPr lang="zh-TW" altLang="en-US" sz="15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1</a:t>
                      </a:r>
                      <a:endParaRPr lang="zh-TW" altLang="en-US" sz="1800" dirty="0"/>
                    </a:p>
                  </a:txBody>
                  <a:tcPr marL="7620" marR="7620" marT="7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7620" marR="7620" marT="7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29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西醫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神經外科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6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29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西醫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整形外科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6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29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西醫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腎臟內科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29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西醫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血液腫瘤科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29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西醫</a:t>
                      </a:r>
                    </a:p>
                  </a:txBody>
                  <a:tcPr marL="7620" marR="7620" marT="7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婦產部</a:t>
                      </a:r>
                    </a:p>
                  </a:txBody>
                  <a:tcPr marL="7620" marR="7620" marT="7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7620" marR="7620" marT="7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</a:p>
                  </a:txBody>
                  <a:tcPr marL="7620" marR="7620" marT="7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29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西醫</a:t>
                      </a:r>
                    </a:p>
                  </a:txBody>
                  <a:tcPr marL="7620" marR="7620" marT="7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小兒腎臟科</a:t>
                      </a:r>
                    </a:p>
                  </a:txBody>
                  <a:tcPr marL="7620" marR="7620" marT="7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7620" marR="7620" marT="7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</a:p>
                  </a:txBody>
                  <a:tcPr marL="7620" marR="7620" marT="7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29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西醫</a:t>
                      </a:r>
                    </a:p>
                  </a:txBody>
                  <a:tcPr marL="7620" marR="7620" marT="7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家庭醫學科</a:t>
                      </a:r>
                    </a:p>
                  </a:txBody>
                  <a:tcPr marL="7620" marR="7620" marT="7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</a:p>
                  </a:txBody>
                  <a:tcPr marL="7620" marR="7620" marT="7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7620" marR="7620" marT="7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29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西醫</a:t>
                      </a:r>
                    </a:p>
                  </a:txBody>
                  <a:tcPr marL="7620" marR="7620" marT="7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麻醉部</a:t>
                      </a:r>
                    </a:p>
                  </a:txBody>
                  <a:tcPr marL="7620" marR="7620" marT="7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7620" marR="7620" marT="7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</a:p>
                  </a:txBody>
                  <a:tcPr marL="7620" marR="7620" marT="7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29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西醫</a:t>
                      </a:r>
                    </a:p>
                  </a:txBody>
                  <a:tcPr marL="7620" marR="7620" marT="7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職業醫學科</a:t>
                      </a:r>
                    </a:p>
                  </a:txBody>
                  <a:tcPr marL="7620" marR="7620" marT="7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7620" marR="7620" marT="7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29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西醫</a:t>
                      </a:r>
                    </a:p>
                  </a:txBody>
                  <a:tcPr marL="7620" marR="7620" marT="7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放射腫瘤科</a:t>
                      </a:r>
                    </a:p>
                  </a:txBody>
                  <a:tcPr marL="7620" marR="7620" marT="7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7620" marR="7620" marT="7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29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醫事職系</a:t>
                      </a:r>
                    </a:p>
                  </a:txBody>
                  <a:tcPr marL="7620" marR="7620" marT="7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醫事檢驗</a:t>
                      </a:r>
                    </a:p>
                  </a:txBody>
                  <a:tcPr marL="7620" marR="7620" marT="7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</a:p>
                  </a:txBody>
                  <a:tcPr marL="7620" marR="7620" marT="7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7620" marR="7620" marT="7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29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醫事職系</a:t>
                      </a:r>
                    </a:p>
                  </a:txBody>
                  <a:tcPr marL="7620" marR="7620" marT="7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護理部</a:t>
                      </a:r>
                    </a:p>
                  </a:txBody>
                  <a:tcPr marL="7620" marR="7620" marT="7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</a:p>
                  </a:txBody>
                  <a:tcPr marL="7620" marR="7620" marT="7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</a:p>
                  </a:txBody>
                  <a:tcPr marL="7620" marR="7620" marT="7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29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醫事職系</a:t>
                      </a:r>
                    </a:p>
                  </a:txBody>
                  <a:tcPr marL="7620" marR="7620" marT="7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影像醫學科</a:t>
                      </a:r>
                    </a:p>
                  </a:txBody>
                  <a:tcPr marL="7620" marR="7620" marT="7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7620" marR="7620" marT="7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</a:p>
                  </a:txBody>
                  <a:tcPr marL="7620" marR="7620" marT="7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786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醫事職系</a:t>
                      </a:r>
                    </a:p>
                  </a:txBody>
                  <a:tcPr marL="7620" marR="7620" marT="7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藥劑部</a:t>
                      </a:r>
                    </a:p>
                  </a:txBody>
                  <a:tcPr marL="7620" marR="7620" marT="7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7620" marR="7620" marT="7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</a:p>
                  </a:txBody>
                  <a:tcPr marL="7620" marR="7620" marT="7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29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總計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</a:tbl>
          </a:graphicData>
        </a:graphic>
      </p:graphicFrame>
      <p:sp>
        <p:nvSpPr>
          <p:cNvPr id="135270" name="文字方塊 8"/>
          <p:cNvSpPr txBox="1">
            <a:spLocks noChangeArrowheads="1"/>
          </p:cNvSpPr>
          <p:nvPr/>
        </p:nvSpPr>
        <p:spPr bwMode="auto">
          <a:xfrm>
            <a:off x="157163" y="1570038"/>
            <a:ext cx="17621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2800" b="1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現況</a:t>
            </a:r>
            <a:r>
              <a:rPr lang="en-US" altLang="zh-TW" sz="2800" b="1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endParaRPr lang="zh-TW" altLang="en-US" sz="2800" b="1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5271" name="向右箭號 9"/>
          <p:cNvSpPr>
            <a:spLocks noChangeArrowheads="1"/>
          </p:cNvSpPr>
          <p:nvPr/>
        </p:nvSpPr>
        <p:spPr bwMode="auto">
          <a:xfrm>
            <a:off x="2768600" y="1508125"/>
            <a:ext cx="1512888" cy="739775"/>
          </a:xfrm>
          <a:prstGeom prst="rightArrow">
            <a:avLst>
              <a:gd name="adj1" fmla="val 50000"/>
              <a:gd name="adj2" fmla="val 50038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469900" indent="-469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zh-TW" altLang="en-US" b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增加</a:t>
            </a:r>
          </a:p>
        </p:txBody>
      </p:sp>
      <p:graphicFrame>
        <p:nvGraphicFramePr>
          <p:cNvPr id="11" name="表格 10"/>
          <p:cNvGraphicFramePr>
            <a:graphicFrameLocks noGrp="1"/>
          </p:cNvGraphicFramePr>
          <p:nvPr>
            <p:extLst/>
          </p:nvPr>
        </p:nvGraphicFramePr>
        <p:xfrm>
          <a:off x="4281488" y="2200275"/>
          <a:ext cx="4451351" cy="4281208"/>
        </p:xfrm>
        <a:graphic>
          <a:graphicData uri="http://schemas.openxmlformats.org/drawingml/2006/table">
            <a:tbl>
              <a:tblPr/>
              <a:tblGrid>
                <a:gridCol w="1020469"/>
                <a:gridCol w="1361531"/>
                <a:gridCol w="634866"/>
                <a:gridCol w="472907"/>
                <a:gridCol w="961578"/>
              </a:tblGrid>
              <a:tr h="251479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職類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初階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進階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備註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1479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西醫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急診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新增職類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79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醫事職系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呼吸治療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新增職類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79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醫事職系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物理治療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新增職類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79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醫事職系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職能治療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新增職類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79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西醫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泌尿科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新增職類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544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醫事職系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專科</a:t>
                      </a:r>
                      <a:r>
                        <a:rPr lang="zh-TW" altLang="en-US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護理師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新增職類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79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西醫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家庭醫學科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新增人數</a:t>
                      </a:r>
                      <a:endParaRPr lang="zh-TW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79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醫事職系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護理部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en-US" altLang="zh-TW" sz="16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en-US" altLang="zh-TW" sz="16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新增人數</a:t>
                      </a:r>
                      <a:endParaRPr lang="zh-TW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79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醫事職系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藥劑部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新增人數</a:t>
                      </a:r>
                      <a:endParaRPr lang="zh-TW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79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醫事職系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醫事檢驗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en-US" altLang="zh-TW" sz="16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en-US" altLang="zh-TW" sz="16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新增人數</a:t>
                      </a:r>
                      <a:endParaRPr lang="zh-TW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79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7030A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醫事職系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7030A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臨床心理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7030A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7030A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待協商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1479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7030A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醫事職系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7030A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語言治療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7030A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7030A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待協商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1479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7030A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醫事職系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7030A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營養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7030A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7030A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待協商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1479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中醫</a:t>
                      </a:r>
                      <a:endParaRPr lang="zh-TW" altLang="en-US" sz="1600" b="0" i="0" u="none" strike="noStrike" dirty="0">
                        <a:solidFill>
                          <a:srgbClr val="7030A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中醫</a:t>
                      </a:r>
                      <a:endParaRPr lang="zh-TW" altLang="en-US" sz="1600" b="0" i="0" u="none" strike="noStrike" dirty="0">
                        <a:solidFill>
                          <a:srgbClr val="7030A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600" b="0" i="0" u="none" strike="noStrike" dirty="0">
                        <a:solidFill>
                          <a:srgbClr val="7030A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待協商</a:t>
                      </a:r>
                      <a:endParaRPr lang="zh-TW" altLang="en-US" sz="1600" b="0" i="0" u="none" strike="noStrike" dirty="0">
                        <a:solidFill>
                          <a:srgbClr val="7030A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1479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牙醫</a:t>
                      </a:r>
                      <a:endParaRPr lang="zh-TW" altLang="en-US" sz="1600" b="0" i="0" u="none" strike="noStrike" dirty="0">
                        <a:solidFill>
                          <a:srgbClr val="7030A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牙醫</a:t>
                      </a:r>
                      <a:endParaRPr lang="zh-TW" altLang="en-US" sz="1600" b="0" i="0" u="none" strike="noStrike" dirty="0">
                        <a:solidFill>
                          <a:srgbClr val="7030A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600" b="0" i="0" u="none" strike="noStrike" dirty="0">
                        <a:solidFill>
                          <a:srgbClr val="7030A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待協商</a:t>
                      </a:r>
                      <a:endParaRPr lang="zh-TW" altLang="en-US" sz="1600" b="0" i="0" u="none" strike="noStrike" dirty="0">
                        <a:solidFill>
                          <a:srgbClr val="7030A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1479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總計</a:t>
                      </a:r>
                      <a:endParaRPr lang="zh-TW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</a:t>
                      </a:r>
                      <a:endParaRPr lang="zh-TW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endParaRPr lang="zh-TW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</a:tbl>
          </a:graphicData>
        </a:graphic>
      </p:graphicFrame>
      <p:sp>
        <p:nvSpPr>
          <p:cNvPr id="135382" name="文字方塊 11"/>
          <p:cNvSpPr txBox="1">
            <a:spLocks noChangeArrowheads="1"/>
          </p:cNvSpPr>
          <p:nvPr/>
        </p:nvSpPr>
        <p:spPr bwMode="auto">
          <a:xfrm>
            <a:off x="4503738" y="1616075"/>
            <a:ext cx="41195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8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110</a:t>
            </a:r>
            <a:r>
              <a:rPr lang="zh-TW" altLang="en-US" sz="28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8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28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預計至少新增</a:t>
            </a:r>
            <a:r>
              <a:rPr lang="en-US" altLang="zh-TW" sz="2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職</a:t>
            </a:r>
            <a:r>
              <a:rPr lang="zh-TW" altLang="en-US" sz="2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類</a:t>
            </a:r>
            <a:r>
              <a:rPr lang="en-US" altLang="zh-TW" sz="2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2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標題 1"/>
          <p:cNvSpPr>
            <a:spLocks noGrp="1"/>
          </p:cNvSpPr>
          <p:nvPr>
            <p:ph type="title"/>
          </p:nvPr>
        </p:nvSpPr>
        <p:spPr>
          <a:xfrm>
            <a:off x="398463" y="0"/>
            <a:ext cx="8745537" cy="836613"/>
          </a:xfrm>
        </p:spPr>
        <p:txBody>
          <a:bodyPr/>
          <a:lstStyle/>
          <a:p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110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年實證醫學中心業務推廣重點</a:t>
            </a:r>
            <a:endParaRPr lang="zh-TW" altLang="en-US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193331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794" y="0"/>
            <a:ext cx="9251399" cy="798898"/>
          </a:xfrm>
        </p:spPr>
        <p:txBody>
          <a:bodyPr/>
          <a:lstStyle/>
          <a:p>
            <a:r>
              <a:rPr lang="zh-TW" altLang="en-US" sz="3600" b="1" dirty="0" smtClean="0">
                <a:solidFill>
                  <a:srgbClr val="003399"/>
                </a:solidFill>
                <a:latin typeface="微軟正黑體" pitchFamily="34" charset="-120"/>
                <a:ea typeface="微軟正黑體" pitchFamily="34" charset="-120"/>
                <a:sym typeface="Wingdings 2" pitchFamily="18" charset="2"/>
              </a:rPr>
              <a:t>四、鼓勵單位自辦</a:t>
            </a:r>
            <a:r>
              <a:rPr lang="en-US" altLang="zh-TW" sz="3600" b="1" dirty="0" smtClean="0">
                <a:solidFill>
                  <a:srgbClr val="003399"/>
                </a:solidFill>
                <a:latin typeface="微軟正黑體" pitchFamily="34" charset="-120"/>
                <a:ea typeface="微軟正黑體" pitchFamily="34" charset="-120"/>
                <a:sym typeface="Wingdings 2" pitchFamily="18" charset="2"/>
              </a:rPr>
              <a:t>EBM </a:t>
            </a:r>
            <a:r>
              <a:rPr lang="en-US" altLang="zh-TW" sz="3600" b="1" dirty="0">
                <a:solidFill>
                  <a:srgbClr val="003399"/>
                </a:solidFill>
                <a:latin typeface="微軟正黑體" pitchFamily="34" charset="-120"/>
                <a:ea typeface="微軟正黑體" pitchFamily="34" charset="-120"/>
                <a:sym typeface="Wingdings 2" pitchFamily="18" charset="2"/>
              </a:rPr>
              <a:t>PK</a:t>
            </a:r>
            <a:r>
              <a:rPr lang="zh-TW" altLang="en-US" sz="3600" b="1" dirty="0">
                <a:solidFill>
                  <a:srgbClr val="003399"/>
                </a:solidFill>
                <a:latin typeface="微軟正黑體" pitchFamily="34" charset="-120"/>
                <a:ea typeface="微軟正黑體" pitchFamily="34" charset="-120"/>
                <a:sym typeface="Wingdings 2" pitchFamily="18" charset="2"/>
              </a:rPr>
              <a:t>賽 規劃與預算</a:t>
            </a:r>
            <a:endParaRPr lang="zh-TW" altLang="en-US" sz="3600" dirty="0"/>
          </a:p>
        </p:txBody>
      </p:sp>
      <p:sp>
        <p:nvSpPr>
          <p:cNvPr id="5" name="矩形 4"/>
          <p:cNvSpPr/>
          <p:nvPr/>
        </p:nvSpPr>
        <p:spPr>
          <a:xfrm>
            <a:off x="206989" y="984823"/>
            <a:ext cx="8937011" cy="5773786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u"/>
              <a:defRPr/>
            </a:pPr>
            <a:r>
              <a:rPr lang="zh-TW" altLang="en-US" sz="1600" b="1" dirty="0" smtClean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目的</a:t>
            </a:r>
            <a:endParaRPr lang="en-US" altLang="zh-TW" sz="1600" b="1" dirty="0" smtClean="0">
              <a:solidFill>
                <a:srgbClr val="008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47675">
              <a:spcAft>
                <a:spcPts val="1800"/>
              </a:spcAft>
              <a:defRPr/>
            </a:pPr>
            <a:r>
              <a:rPr lang="zh-TW" altLang="en-US" sz="1600" kern="100" dirty="0" smtClean="0">
                <a:solidFill>
                  <a:srgbClr val="1F497D">
                    <a:lumMod val="75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為</a:t>
            </a:r>
            <a:r>
              <a:rPr lang="zh-TW" altLang="en-US" sz="1600" kern="100" dirty="0">
                <a:solidFill>
                  <a:srgbClr val="1F497D">
                    <a:lumMod val="75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鼓勵本院同仁提升實證醫學之應用，並落實實證醫學之精神。</a:t>
            </a:r>
          </a:p>
          <a:p>
            <a:pPr marL="285750" indent="-285750">
              <a:buFont typeface="Wingdings" panose="05000000000000000000" pitchFamily="2" charset="2"/>
              <a:buChar char="u"/>
              <a:defRPr/>
            </a:pPr>
            <a:r>
              <a:rPr lang="zh-TW" altLang="en-US" sz="1600" b="1" dirty="0" smtClean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方式</a:t>
            </a:r>
            <a:r>
              <a:rPr lang="en-US" altLang="zh-TW" sz="1600" b="1" dirty="0" smtClean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sz="1600" b="1" dirty="0">
              <a:solidFill>
                <a:srgbClr val="008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單位自辦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</a:p>
          <a:p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申請流程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各</a:t>
            </a:r>
            <a:r>
              <a:rPr lang="zh-TW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單位提競賽活動申請至教學部實證醫學中心辦理</a:t>
            </a:r>
            <a:r>
              <a:rPr lang="zh-TW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，申請表</a:t>
            </a:r>
            <a:r>
              <a:rPr lang="zh-TW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，並依本院實證</a:t>
            </a:r>
            <a:r>
              <a:rPr lang="zh-TW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醫學</a:t>
            </a:r>
            <a:endParaRPr lang="en-US" altLang="zh-TW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</a:t>
            </a:r>
            <a:r>
              <a:rPr lang="zh-TW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中心製定競賽</a:t>
            </a:r>
            <a:r>
              <a:rPr lang="zh-TW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格式進行比賽。</a:t>
            </a:r>
          </a:p>
          <a:p>
            <a:endParaRPr lang="zh-TW" altLang="zh-TW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/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審核流程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單位主管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 </a:t>
            </a:r>
            <a:r>
              <a:rPr lang="zh-TW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教學部</a:t>
            </a:r>
            <a:r>
              <a:rPr lang="zh-TW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實證醫學中心主任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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教學部主任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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副院長</a:t>
            </a:r>
            <a:r>
              <a:rPr lang="zh-TW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/>
            <a:endParaRPr lang="en-US" altLang="zh-TW" sz="1600" b="1" dirty="0">
              <a:solidFill>
                <a:srgbClr val="008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lvl="0" indent="-285750">
              <a:buFont typeface="Wingdings" panose="05000000000000000000" pitchFamily="2" charset="2"/>
              <a:buChar char="u"/>
            </a:pPr>
            <a:r>
              <a:rPr lang="zh-TW" altLang="en-US" sz="1600" b="1" dirty="0" smtClean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獎勵</a:t>
            </a:r>
            <a:endParaRPr lang="en-US" altLang="zh-TW" sz="1600" b="1" dirty="0" smtClean="0">
              <a:solidFill>
                <a:srgbClr val="008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1).</a:t>
            </a:r>
            <a:r>
              <a:rPr lang="zh-TW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講師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endParaRPr lang="zh-TW" altLang="zh-TW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</a:t>
            </a:r>
            <a:r>
              <a:rPr lang="zh-TW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出題及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1~2</a:t>
            </a:r>
            <a:r>
              <a:rPr lang="zh-TW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小時之講解課程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2,000</a:t>
            </a:r>
            <a:r>
              <a:rPr lang="zh-TW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元，若於星期二全院演講時段發表者，增加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1,000</a:t>
            </a:r>
            <a:r>
              <a:rPr lang="zh-TW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元。 </a:t>
            </a:r>
          </a:p>
          <a:p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</a:t>
            </a:r>
            <a:r>
              <a:rPr lang="zh-TW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稿件審查及回饋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</a:p>
          <a:p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</a:t>
            </a:r>
            <a:endParaRPr lang="en-US" altLang="zh-TW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       </a:t>
            </a:r>
            <a:endParaRPr lang="en-US" altLang="zh-TW" sz="1600" dirty="0" smtClean="0">
              <a:latin typeface="微軟正黑體" panose="020B0604030504040204" pitchFamily="34" charset="-120"/>
              <a:ea typeface="微軟正黑體" panose="020B0604030504040204" pitchFamily="34" charset="-120"/>
              <a:sym typeface="Wingdings 2" panose="05020102010507070707" pitchFamily="18" charset="2"/>
            </a:endParaRPr>
          </a:p>
          <a:p>
            <a:endParaRPr lang="en-US" altLang="zh-TW" sz="1600" dirty="0">
              <a:latin typeface="微軟正黑體" panose="020B0604030504040204" pitchFamily="34" charset="-120"/>
              <a:ea typeface="微軟正黑體" panose="020B0604030504040204" pitchFamily="34" charset="-120"/>
              <a:sym typeface="Wingdings 2" panose="05020102010507070707" pitchFamily="18" charset="2"/>
            </a:endParaRPr>
          </a:p>
          <a:p>
            <a:endParaRPr lang="en-US" altLang="zh-TW" sz="1600" dirty="0" smtClean="0">
              <a:latin typeface="微軟正黑體" panose="020B0604030504040204" pitchFamily="34" charset="-120"/>
              <a:ea typeface="微軟正黑體" panose="020B0604030504040204" pitchFamily="34" charset="-120"/>
              <a:sym typeface="Wingdings 2" panose="05020102010507070707" pitchFamily="18" charset="2"/>
            </a:endParaRPr>
          </a:p>
          <a:p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 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      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</a:t>
            </a:r>
            <a:r>
              <a:rPr lang="zh-TW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出題教師由投稿者中選取前三名優良答案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可從缺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，各可獲得獎金。</a:t>
            </a:r>
          </a:p>
          <a:p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endParaRPr lang="en-US" altLang="zh-TW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(2).</a:t>
            </a:r>
            <a:r>
              <a:rPr lang="zh-TW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參賽獎金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第一名：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3000</a:t>
            </a:r>
            <a:r>
              <a:rPr lang="zh-TW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元、第二名：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2000</a:t>
            </a:r>
            <a:r>
              <a:rPr lang="zh-TW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元、第三名：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1000</a:t>
            </a:r>
            <a:r>
              <a:rPr lang="zh-TW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等及獎狀乙只</a:t>
            </a:r>
            <a:r>
              <a:rPr lang="zh-TW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zh-TW" altLang="en-US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/>
          </p:nvPr>
        </p:nvGraphicFramePr>
        <p:xfrm>
          <a:off x="735703" y="4458252"/>
          <a:ext cx="785853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8806"/>
                <a:gridCol w="1314519"/>
                <a:gridCol w="1357385"/>
                <a:gridCol w="1285943"/>
                <a:gridCol w="1285943"/>
                <a:gridCol w="128594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件數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費用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件數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費用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件數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費用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6~10</a:t>
                      </a:r>
                      <a:r>
                        <a:rPr lang="zh-TW" altLang="en-US" sz="16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件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1,000</a:t>
                      </a:r>
                      <a:r>
                        <a:rPr lang="zh-TW" altLang="en-US" sz="16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21~30</a:t>
                      </a:r>
                      <a:r>
                        <a:rPr lang="zh-TW" altLang="en-US" sz="16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件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3,000</a:t>
                      </a:r>
                      <a:r>
                        <a:rPr lang="zh-TW" altLang="en-US" sz="16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sz="16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40~50</a:t>
                      </a:r>
                      <a:r>
                        <a:rPr lang="zh-TW" altLang="en-US" sz="16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件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sz="16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5,000</a:t>
                      </a:r>
                      <a:r>
                        <a:rPr lang="zh-TW" altLang="en-US" sz="16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11~20</a:t>
                      </a:r>
                      <a:r>
                        <a:rPr lang="zh-TW" altLang="en-US" sz="16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件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2,000</a:t>
                      </a:r>
                      <a:r>
                        <a:rPr lang="zh-TW" altLang="en-US" sz="16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31~40</a:t>
                      </a:r>
                      <a:r>
                        <a:rPr lang="zh-TW" altLang="en-US" sz="16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件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4,000</a:t>
                      </a:r>
                      <a:r>
                        <a:rPr lang="zh-TW" altLang="en-US" sz="16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618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07158" y="4577404"/>
            <a:ext cx="8444272" cy="5653273"/>
          </a:xfrm>
          <a:prstGeom prst="rect">
            <a:avLst/>
          </a:prstGeom>
        </p:spPr>
        <p:txBody>
          <a:bodyPr/>
          <a:lstStyle/>
          <a:p>
            <a:pPr marL="447585" indent="-447585">
              <a:buFont typeface="Wingdings" panose="05000000000000000000" pitchFamily="2" charset="2"/>
              <a:buChar char="u"/>
              <a:defRPr/>
            </a:pPr>
            <a:endParaRPr lang="en-US" altLang="zh-TW" sz="2400" b="1" kern="100" dirty="0">
              <a:solidFill>
                <a:srgbClr val="008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/>
          </p:nvPr>
        </p:nvGraphicFramePr>
        <p:xfrm>
          <a:off x="1399029" y="3291342"/>
          <a:ext cx="6989597" cy="3043199"/>
        </p:xfrm>
        <a:graphic>
          <a:graphicData uri="http://schemas.openxmlformats.org/drawingml/2006/table">
            <a:tbl>
              <a:tblPr firstRow="1" firstCol="1" bandRow="1"/>
              <a:tblGrid>
                <a:gridCol w="1723947"/>
                <a:gridCol w="3184263"/>
                <a:gridCol w="2081387"/>
              </a:tblGrid>
              <a:tr h="5069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項 目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費 用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小 計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069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PK</a:t>
                      </a: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賽獎金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6000</a:t>
                      </a:r>
                      <a:r>
                        <a:rPr 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元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 *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次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24,000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69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講解課程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2000</a:t>
                      </a:r>
                      <a:r>
                        <a:rPr 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元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 *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次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8,000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69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全院演講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1000</a:t>
                      </a:r>
                      <a:r>
                        <a:rPr 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元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 *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2,000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69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稿件審查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2000</a:t>
                      </a:r>
                      <a:r>
                        <a:rPr 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元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 *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次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8,000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84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合計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42,000</a:t>
                      </a:r>
                      <a:r>
                        <a:rPr lang="zh-TW" sz="1800" b="1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元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-42970" y="0"/>
            <a:ext cx="9251399" cy="798898"/>
          </a:xfrm>
        </p:spPr>
        <p:txBody>
          <a:bodyPr/>
          <a:lstStyle/>
          <a:p>
            <a:r>
              <a:rPr lang="zh-TW" altLang="en-US" sz="3600" b="1" dirty="0" smtClean="0">
                <a:solidFill>
                  <a:srgbClr val="003399"/>
                </a:solidFill>
                <a:latin typeface="微軟正黑體" pitchFamily="34" charset="-120"/>
                <a:ea typeface="微軟正黑體" pitchFamily="34" charset="-120"/>
                <a:sym typeface="Wingdings 2" pitchFamily="18" charset="2"/>
              </a:rPr>
              <a:t>四、鼓勵單位自辦</a:t>
            </a:r>
            <a:r>
              <a:rPr lang="en-US" altLang="zh-TW" sz="3600" b="1" dirty="0" smtClean="0">
                <a:solidFill>
                  <a:srgbClr val="003399"/>
                </a:solidFill>
                <a:latin typeface="微軟正黑體" pitchFamily="34" charset="-120"/>
                <a:ea typeface="微軟正黑體" pitchFamily="34" charset="-120"/>
                <a:sym typeface="Wingdings 2" pitchFamily="18" charset="2"/>
              </a:rPr>
              <a:t>EBM </a:t>
            </a:r>
            <a:r>
              <a:rPr lang="en-US" altLang="zh-TW" sz="3600" b="1" dirty="0">
                <a:solidFill>
                  <a:srgbClr val="003399"/>
                </a:solidFill>
                <a:latin typeface="微軟正黑體" pitchFamily="34" charset="-120"/>
                <a:ea typeface="微軟正黑體" pitchFamily="34" charset="-120"/>
                <a:sym typeface="Wingdings 2" pitchFamily="18" charset="2"/>
              </a:rPr>
              <a:t>PK</a:t>
            </a:r>
            <a:r>
              <a:rPr lang="zh-TW" altLang="en-US" sz="3600" b="1" dirty="0">
                <a:solidFill>
                  <a:srgbClr val="003399"/>
                </a:solidFill>
                <a:latin typeface="微軟正黑體" pitchFamily="34" charset="-120"/>
                <a:ea typeface="微軟正黑體" pitchFamily="34" charset="-120"/>
                <a:sym typeface="Wingdings 2" pitchFamily="18" charset="2"/>
              </a:rPr>
              <a:t>賽 規劃與</a:t>
            </a:r>
            <a:r>
              <a:rPr lang="zh-TW" altLang="en-US" sz="3600" b="1" dirty="0" smtClean="0">
                <a:solidFill>
                  <a:srgbClr val="003399"/>
                </a:solidFill>
                <a:latin typeface="微軟正黑體" pitchFamily="34" charset="-120"/>
                <a:ea typeface="微軟正黑體" pitchFamily="34" charset="-120"/>
                <a:sym typeface="Wingdings 2" pitchFamily="18" charset="2"/>
              </a:rPr>
              <a:t>預算</a:t>
            </a:r>
            <a:r>
              <a:rPr lang="en-US" altLang="zh-TW" sz="3600" b="1" dirty="0" smtClean="0">
                <a:solidFill>
                  <a:srgbClr val="003399"/>
                </a:solidFill>
                <a:latin typeface="微軟正黑體" pitchFamily="34" charset="-120"/>
                <a:ea typeface="微軟正黑體" pitchFamily="34" charset="-120"/>
                <a:sym typeface="Wingdings 2" pitchFamily="18" charset="2"/>
              </a:rPr>
              <a:t>(</a:t>
            </a:r>
            <a:r>
              <a:rPr lang="zh-TW" altLang="en-US" sz="3600" b="1" dirty="0" smtClean="0">
                <a:solidFill>
                  <a:srgbClr val="003399"/>
                </a:solidFill>
                <a:latin typeface="微軟正黑體" pitchFamily="34" charset="-120"/>
                <a:ea typeface="微軟正黑體" pitchFamily="34" charset="-120"/>
                <a:sym typeface="Wingdings 2" pitchFamily="18" charset="2"/>
              </a:rPr>
              <a:t>續</a:t>
            </a:r>
            <a:r>
              <a:rPr lang="en-US" altLang="zh-TW" sz="3600" b="1" dirty="0" smtClean="0">
                <a:solidFill>
                  <a:srgbClr val="003399"/>
                </a:solidFill>
                <a:latin typeface="微軟正黑體" pitchFamily="34" charset="-120"/>
                <a:ea typeface="微軟正黑體" pitchFamily="34" charset="-120"/>
                <a:sym typeface="Wingdings 2" pitchFamily="18" charset="2"/>
              </a:rPr>
              <a:t>)</a:t>
            </a:r>
            <a:endParaRPr lang="zh-TW" altLang="en-US" sz="3600" dirty="0"/>
          </a:p>
        </p:txBody>
      </p:sp>
      <p:sp>
        <p:nvSpPr>
          <p:cNvPr id="7" name="矩形 6"/>
          <p:cNvSpPr/>
          <p:nvPr/>
        </p:nvSpPr>
        <p:spPr>
          <a:xfrm>
            <a:off x="507158" y="1017228"/>
            <a:ext cx="8000738" cy="2139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585" indent="-447585">
              <a:spcAft>
                <a:spcPts val="600"/>
              </a:spcAft>
              <a:buFont typeface="Wingdings" panose="05000000000000000000" pitchFamily="2" charset="2"/>
              <a:buChar char="u"/>
              <a:defRPr/>
            </a:pPr>
            <a:r>
              <a:rPr lang="zh-TW" altLang="en-US" b="1" dirty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預算總表</a:t>
            </a:r>
            <a:r>
              <a:rPr lang="zh-TW" altLang="en-US" b="1" dirty="0" smtClean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 </a:t>
            </a:r>
            <a:r>
              <a:rPr lang="en-US" altLang="zh-TW" b="1" dirty="0" smtClean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 smtClean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預算</a:t>
            </a:r>
            <a:r>
              <a:rPr lang="zh-TW" altLang="en-US" b="1" dirty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總金額共計</a:t>
            </a:r>
            <a:r>
              <a:rPr lang="en-US" altLang="zh-TW" b="1" dirty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42,000</a:t>
            </a:r>
            <a:r>
              <a:rPr lang="zh-TW" altLang="en-US" b="1" dirty="0" smtClean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r>
              <a:rPr lang="en-US" altLang="zh-TW" b="1" dirty="0" smtClean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b="1" dirty="0">
              <a:solidFill>
                <a:srgbClr val="008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09625" lvl="2" indent="-350838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zh-TW" altLang="en-US" kern="100" dirty="0">
                <a:solidFill>
                  <a:srgbClr val="1F497D">
                    <a:lumMod val="75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課程頻率</a:t>
            </a:r>
            <a:r>
              <a:rPr lang="en-US" altLang="zh-TW" kern="100" dirty="0">
                <a:solidFill>
                  <a:srgbClr val="1F497D">
                    <a:lumMod val="75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kern="100" dirty="0">
                <a:solidFill>
                  <a:srgbClr val="1F497D">
                    <a:lumMod val="75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季一次。</a:t>
            </a:r>
          </a:p>
          <a:p>
            <a:pPr marL="809625" lvl="2" indent="-350838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TW" kern="100" dirty="0">
                <a:solidFill>
                  <a:srgbClr val="1F497D">
                    <a:lumMod val="75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PK</a:t>
            </a:r>
            <a:r>
              <a:rPr lang="zh-TW" altLang="en-US" kern="100" dirty="0">
                <a:solidFill>
                  <a:srgbClr val="1F497D">
                    <a:lumMod val="75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賽獎金</a:t>
            </a:r>
            <a:r>
              <a:rPr lang="en-US" altLang="zh-TW" kern="100" dirty="0">
                <a:solidFill>
                  <a:srgbClr val="1F497D">
                    <a:lumMod val="75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kern="100" dirty="0">
                <a:solidFill>
                  <a:srgbClr val="1F497D">
                    <a:lumMod val="75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前三名獎金合計</a:t>
            </a:r>
            <a:r>
              <a:rPr lang="en-US" altLang="zh-TW" kern="100" dirty="0">
                <a:solidFill>
                  <a:srgbClr val="1F497D">
                    <a:lumMod val="75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6000</a:t>
            </a:r>
            <a:r>
              <a:rPr lang="zh-TW" altLang="en-US" kern="100" dirty="0">
                <a:solidFill>
                  <a:srgbClr val="1F497D">
                    <a:lumMod val="75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元。</a:t>
            </a:r>
          </a:p>
          <a:p>
            <a:pPr marL="809625" lvl="2" indent="-350838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zh-TW" altLang="en-US" kern="100" dirty="0">
                <a:solidFill>
                  <a:srgbClr val="1F497D">
                    <a:lumMod val="75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講解課程</a:t>
            </a:r>
            <a:r>
              <a:rPr lang="en-US" altLang="zh-TW" kern="100" dirty="0">
                <a:solidFill>
                  <a:srgbClr val="1F497D">
                    <a:lumMod val="75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kern="100" dirty="0">
                <a:solidFill>
                  <a:srgbClr val="1F497D">
                    <a:lumMod val="75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出題及講解課程</a:t>
            </a:r>
            <a:r>
              <a:rPr lang="en-US" altLang="zh-TW" kern="100" dirty="0">
                <a:solidFill>
                  <a:srgbClr val="1F497D">
                    <a:lumMod val="75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2000</a:t>
            </a:r>
            <a:r>
              <a:rPr lang="zh-TW" altLang="en-US" kern="100" dirty="0" smtClean="0">
                <a:solidFill>
                  <a:srgbClr val="1F497D">
                    <a:lumMod val="75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元。</a:t>
            </a:r>
            <a:endParaRPr lang="zh-TW" altLang="en-US" kern="100" dirty="0">
              <a:solidFill>
                <a:srgbClr val="1F497D">
                  <a:lumMod val="75000"/>
                </a:srgb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09625" lvl="2" indent="-350838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zh-TW" altLang="en-US" kern="100" dirty="0">
                <a:solidFill>
                  <a:srgbClr val="1F497D">
                    <a:lumMod val="75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全院演講</a:t>
            </a:r>
            <a:r>
              <a:rPr lang="en-US" altLang="zh-TW" kern="100" dirty="0">
                <a:solidFill>
                  <a:srgbClr val="1F497D">
                    <a:lumMod val="75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kern="100" dirty="0">
                <a:solidFill>
                  <a:srgbClr val="1F497D">
                    <a:lumMod val="75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預計一年至多</a:t>
            </a:r>
            <a:r>
              <a:rPr lang="en-US" altLang="zh-TW" kern="100" dirty="0">
                <a:solidFill>
                  <a:srgbClr val="1F497D">
                    <a:lumMod val="75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kern="100" dirty="0">
                <a:solidFill>
                  <a:srgbClr val="1F497D">
                    <a:lumMod val="75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次。</a:t>
            </a:r>
          </a:p>
          <a:p>
            <a:pPr marL="809625" lvl="2" indent="-350838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zh-TW" altLang="en-US" kern="100" dirty="0">
                <a:solidFill>
                  <a:srgbClr val="1F497D">
                    <a:lumMod val="75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稿件審查</a:t>
            </a:r>
            <a:r>
              <a:rPr lang="en-US" altLang="zh-TW" kern="100" dirty="0">
                <a:solidFill>
                  <a:srgbClr val="1F497D">
                    <a:lumMod val="75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kern="100" dirty="0">
                <a:solidFill>
                  <a:srgbClr val="1F497D">
                    <a:lumMod val="75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預估</a:t>
            </a:r>
            <a:r>
              <a:rPr lang="en-US" altLang="zh-TW" kern="100" dirty="0">
                <a:solidFill>
                  <a:srgbClr val="1F497D">
                    <a:lumMod val="75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2000</a:t>
            </a:r>
            <a:r>
              <a:rPr lang="zh-TW" altLang="en-US" kern="100" dirty="0" smtClean="0">
                <a:solidFill>
                  <a:srgbClr val="1F497D">
                    <a:lumMod val="75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元。</a:t>
            </a:r>
            <a:endParaRPr lang="en-US" altLang="zh-TW" b="1" kern="100" dirty="0">
              <a:solidFill>
                <a:srgbClr val="008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2561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40710 教學部聯合會議_醫師養成中心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標楷體"/>
        <a:cs typeface=""/>
      </a:majorFont>
      <a:minorFont>
        <a:latin typeface="Verdan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69900" marR="0" indent="-469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None/>
          <a:tabLst/>
          <a:defRPr kumimoji="1" lang="zh-TW" alt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標楷體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69900" marR="0" indent="-469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None/>
          <a:tabLst/>
          <a:defRPr kumimoji="1" lang="zh-TW" alt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標楷體" pitchFamily="65" charset="-12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37260</TotalTime>
  <Words>971</Words>
  <Application>Microsoft Office PowerPoint</Application>
  <PresentationFormat>如螢幕大小 (4:3)</PresentationFormat>
  <Paragraphs>315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20" baseType="lpstr">
      <vt:lpstr>微軟正黑體</vt:lpstr>
      <vt:lpstr>新細明體</vt:lpstr>
      <vt:lpstr>標楷體</vt:lpstr>
      <vt:lpstr>Calibri</vt:lpstr>
      <vt:lpstr>Times New Roman</vt:lpstr>
      <vt:lpstr>Verdana</vt:lpstr>
      <vt:lpstr>Wingdings</vt:lpstr>
      <vt:lpstr>Wingdings 2</vt:lpstr>
      <vt:lpstr>1040710 教學部聯合會議_醫師養成中心</vt:lpstr>
      <vt:lpstr>實證醫學中心</vt:lpstr>
      <vt:lpstr>PowerPoint 簡報</vt:lpstr>
      <vt:lpstr>內  容</vt:lpstr>
      <vt:lpstr>一、110年EBM中心-目標規劃</vt:lpstr>
      <vt:lpstr>二、110年度活動計劃及預算總表</vt:lpstr>
      <vt:lpstr>PowerPoint 簡報</vt:lpstr>
      <vt:lpstr>110年實證醫學中心業務推廣重點</vt:lpstr>
      <vt:lpstr>四、鼓勵單位自辦EBM PK賽 規劃與預算</vt:lpstr>
      <vt:lpstr>四、鼓勵單位自辦EBM PK賽 規劃與預算(續)</vt:lpstr>
      <vt:lpstr>五、鼓勵發表相關EBM學會說明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教學部聯合會議</dc:title>
  <dc:creator>06618(洪吉伶)</dc:creator>
  <cp:lastModifiedBy>教研行政中心-高碧連 組長</cp:lastModifiedBy>
  <cp:revision>450</cp:revision>
  <dcterms:created xsi:type="dcterms:W3CDTF">2018-05-09T07:05:51Z</dcterms:created>
  <dcterms:modified xsi:type="dcterms:W3CDTF">2021-02-24T06:59:16Z</dcterms:modified>
</cp:coreProperties>
</file>