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  <p:sldMasterId id="2147483705" r:id="rId4"/>
    <p:sldMasterId id="2147483720" r:id="rId5"/>
    <p:sldMasterId id="2147483735" r:id="rId6"/>
    <p:sldMasterId id="2147483750" r:id="rId7"/>
    <p:sldMasterId id="2147504851" r:id="rId8"/>
    <p:sldMasterId id="2147514109" r:id="rId9"/>
  </p:sldMasterIdLst>
  <p:notesMasterIdLst>
    <p:notesMasterId r:id="rId23"/>
  </p:notesMasterIdLst>
  <p:handoutMasterIdLst>
    <p:handoutMasterId r:id="rId24"/>
  </p:handoutMasterIdLst>
  <p:sldIdLst>
    <p:sldId id="437" r:id="rId10"/>
    <p:sldId id="441" r:id="rId11"/>
    <p:sldId id="474" r:id="rId12"/>
    <p:sldId id="485" r:id="rId13"/>
    <p:sldId id="475" r:id="rId14"/>
    <p:sldId id="488" r:id="rId15"/>
    <p:sldId id="497" r:id="rId16"/>
    <p:sldId id="498" r:id="rId17"/>
    <p:sldId id="493" r:id="rId18"/>
    <p:sldId id="499" r:id="rId19"/>
    <p:sldId id="501" r:id="rId20"/>
    <p:sldId id="503" r:id="rId21"/>
    <p:sldId id="275" r:id="rId22"/>
  </p:sldIdLst>
  <p:sldSz cx="12192000" cy="6858000"/>
  <p:notesSz cx="9939338" cy="68072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FFFFCC"/>
    <a:srgbClr val="3333FF"/>
    <a:srgbClr val="FFCC99"/>
    <a:srgbClr val="99CCFF"/>
    <a:srgbClr val="CCFF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6936" autoAdjust="0"/>
  </p:normalViewPr>
  <p:slideViewPr>
    <p:cSldViewPr snapToGrid="0">
      <p:cViewPr varScale="1">
        <p:scale>
          <a:sx n="60" d="100"/>
          <a:sy n="60" d="100"/>
        </p:scale>
        <p:origin x="898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9725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5627688" y="0"/>
            <a:ext cx="4310062" cy="339725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0F6490-CEEB-4D60-ADB8-F77CEE73F38F}" type="datetimeFigureOut">
              <a:rPr lang="zh-TW" altLang="en-US"/>
              <a:pPr>
                <a:defRPr/>
              </a:pPr>
              <a:t>2023/6/9</a:t>
            </a:fld>
            <a:endParaRPr lang="zh-TW" altLang="en-US"/>
          </a:p>
        </p:txBody>
      </p:sp>
      <p:sp>
        <p:nvSpPr>
          <p:cNvPr id="4" name="頁尾版面配置區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67475"/>
            <a:ext cx="4308475" cy="339725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5627688" y="6467475"/>
            <a:ext cx="4310062" cy="339725"/>
          </a:xfrm>
          <a:prstGeom prst="rect">
            <a:avLst/>
          </a:prstGeom>
        </p:spPr>
        <p:txBody>
          <a:bodyPr vert="horz" wrap="square" lIns="91840" tIns="45920" rIns="91840" bIns="459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E41123-E928-431D-9EDE-FDF43E45416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6814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5627688" y="0"/>
            <a:ext cx="4310062" cy="341313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8C36B8B-7365-4588-AEBA-5BFE56B14A16}" type="datetimeFigureOut">
              <a:rPr lang="zh-TW" altLang="en-US"/>
              <a:pPr>
                <a:defRPr/>
              </a:pPr>
              <a:t>2023/6/9</a:t>
            </a:fld>
            <a:endParaRPr lang="zh-TW" altLang="en-US"/>
          </a:p>
        </p:txBody>
      </p:sp>
      <p:sp>
        <p:nvSpPr>
          <p:cNvPr id="4" name="投影片圖像版面配置區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8146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0" tIns="45920" rIns="91840" bIns="459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993775" y="3275013"/>
            <a:ext cx="7951788" cy="2681287"/>
          </a:xfrm>
          <a:prstGeom prst="rect">
            <a:avLst/>
          </a:prstGeom>
        </p:spPr>
        <p:txBody>
          <a:bodyPr vert="horz" lIns="91840" tIns="45920" rIns="91840" bIns="459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65888"/>
            <a:ext cx="4308475" cy="341312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5627688" y="6465888"/>
            <a:ext cx="4310062" cy="341312"/>
          </a:xfrm>
          <a:prstGeom prst="rect">
            <a:avLst/>
          </a:prstGeom>
        </p:spPr>
        <p:txBody>
          <a:bodyPr vert="horz" wrap="square" lIns="91840" tIns="45920" rIns="91840" bIns="459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892032-32D4-4F30-BBF1-7DA83CA97E8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1813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9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1363" indent="-284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14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986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58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DBEC760-01AD-4FBB-B6B6-F6FE00A15ACF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kumimoji="0" lang="en-US" altLang="zh-TW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9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892032-32D4-4F30-BBF1-7DA83CA97E8E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3384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E3E4AE-BBB1-4D4A-BF7B-F992ABF42FF0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274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>
            <a:extLst/>
          </p:cNvPr>
          <p:cNvSpPr>
            <a:spLocks noChangeArrowheads="1"/>
          </p:cNvSpPr>
          <p:nvPr userDrawn="1"/>
        </p:nvSpPr>
        <p:spPr bwMode="gray">
          <a:xfrm>
            <a:off x="0" y="1341438"/>
            <a:ext cx="12177713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b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4275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58313" y="64770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9DDDB-C9D8-42CC-B663-69A7289932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517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24988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4A767-A82D-4010-B00F-6E12074D07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156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>
            <a:extLst/>
          </p:cNvPr>
          <p:cNvSpPr>
            <a:spLocks noChangeArrowheads="1"/>
          </p:cNvSpPr>
          <p:nvPr userDrawn="1"/>
        </p:nvSpPr>
        <p:spPr bwMode="gray">
          <a:xfrm>
            <a:off x="0" y="1341438"/>
            <a:ext cx="12177713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9DD9"/>
              </a:buClr>
              <a:buFont typeface="Wingdings" panose="05000000000000000000" pitchFamily="2" charset="2"/>
              <a:buNone/>
              <a:defRPr/>
            </a:pPr>
            <a:endParaRPr lang="zh-TW" altLang="en-US" sz="3599" b="0">
              <a:solidFill>
                <a:prstClr val="black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4275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3999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1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799"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FBFAAA-42E9-4A3D-B5E6-599A516770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18682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9C2A176-9FC4-4218-A851-EE93E5BB4E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17722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9" indent="0">
              <a:buNone/>
              <a:defRPr sz="1800"/>
            </a:lvl2pPr>
            <a:lvl3pPr marL="914217" indent="0">
              <a:buNone/>
              <a:defRPr sz="1600"/>
            </a:lvl3pPr>
            <a:lvl4pPr marL="1371326" indent="0">
              <a:buNone/>
              <a:defRPr sz="1400"/>
            </a:lvl4pPr>
            <a:lvl5pPr marL="1828434" indent="0">
              <a:buNone/>
              <a:defRPr sz="1400"/>
            </a:lvl5pPr>
            <a:lvl6pPr marL="2285543" indent="0">
              <a:buNone/>
              <a:defRPr sz="1400"/>
            </a:lvl6pPr>
            <a:lvl7pPr marL="2742651" indent="0">
              <a:buNone/>
              <a:defRPr sz="1400"/>
            </a:lvl7pPr>
            <a:lvl8pPr marL="3199760" indent="0">
              <a:buNone/>
              <a:defRPr sz="1400"/>
            </a:lvl8pPr>
            <a:lvl9pPr marL="3656868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6D67E4-B708-443E-A493-3BDEC1EB00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94230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33BADB5-E9D5-4553-B891-E5A76D8F18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85544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0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377940-FDF8-4ACB-8DC7-6AE02B6161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21190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FF14CEC-7E60-48F1-BC05-2B7F1B5587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3777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A1F434-9A0A-4E67-909A-38C861BA79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75999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8CB71A-DD82-4D8A-B903-9C986F4FC0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88491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0F40A3-779C-45D2-9CA1-BF7E085922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61058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9887AE-D925-4640-8758-43639ABAC4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737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01D56-CE63-419E-A1D9-3966E1D1F1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31124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4" y="0"/>
            <a:ext cx="2675467" cy="61658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7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13C290-7314-4B65-BC55-42F330BA5D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69671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2"/>
            <a:ext cx="10668000" cy="83661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95F836-B6ED-4303-97A4-FA1550CA70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830927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2"/>
            <a:ext cx="10668000" cy="83661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13591C-74A4-4FFC-BA80-6D776158FF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5160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>
            <a:extLst/>
          </p:cNvPr>
          <p:cNvSpPr>
            <a:spLocks noChangeArrowheads="1"/>
          </p:cNvSpPr>
          <p:nvPr userDrawn="1"/>
        </p:nvSpPr>
        <p:spPr bwMode="gray">
          <a:xfrm>
            <a:off x="0" y="1341438"/>
            <a:ext cx="12177713" cy="1295400"/>
          </a:xfrm>
          <a:prstGeom prst="rect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b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4275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90100" y="6629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9EFAC-7009-4D0D-B741-B88348D961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43560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9D1A2-7498-4B18-995C-2B0241CDDB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18139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17063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A20B6-8648-452C-AB13-888CF3DAD4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5926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0388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013E3-394F-48AF-9231-DB68574491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63472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52780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2AA18-66D3-43E6-9F13-62C6F9FB35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09376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C0B01-455E-4FC3-830D-84248B3AE0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25135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62738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FD47B-BC72-424F-9391-7A9A0BEA34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2349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55267" y="1052514"/>
            <a:ext cx="5232400" cy="5113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AEE0F-3294-4E32-B995-148F3509B8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58048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38B1D-CA13-44EB-A0E7-0673CD6970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0472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6A732-DC3E-4B1C-9A5F-6476226951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08126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0D991-1BAF-421C-AA96-5012A2F68E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12464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37688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B0603-AC87-4334-BB32-64C12C5318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225084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24988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86B4C-3481-40C7-9B9D-8F48CDE373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93142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D128F-2F74-4A15-A817-6B8CDE6178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7753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67261-F6AC-4E56-AE64-FA3EAAB3EF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3755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5699125"/>
            <a:ext cx="23082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1383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47558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4">
            <a:extLst/>
          </p:cNvPr>
          <p:cNvSpPr txBox="1">
            <a:spLocks/>
          </p:cNvSpPr>
          <p:nvPr userDrawn="1"/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D8BA82D-F63A-4DE1-882C-990EBA7F8C5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4" name="矩形 3">
            <a:extLst/>
          </p:cNvPr>
          <p:cNvSpPr/>
          <p:nvPr userDrawn="1"/>
        </p:nvSpPr>
        <p:spPr>
          <a:xfrm>
            <a:off x="0" y="6705600"/>
            <a:ext cx="5135563" cy="1793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矩形 4">
            <a:extLst/>
          </p:cNvPr>
          <p:cNvSpPr/>
          <p:nvPr userDrawn="1"/>
        </p:nvSpPr>
        <p:spPr>
          <a:xfrm>
            <a:off x="3551238" y="6705600"/>
            <a:ext cx="5137150" cy="17938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>
            <a:extLst/>
          </p:cNvPr>
          <p:cNvSpPr/>
          <p:nvPr userDrawn="1"/>
        </p:nvSpPr>
        <p:spPr>
          <a:xfrm>
            <a:off x="8496300" y="6705600"/>
            <a:ext cx="1439863" cy="17938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>
            <a:extLst/>
          </p:cNvPr>
          <p:cNvSpPr/>
          <p:nvPr userDrawn="1"/>
        </p:nvSpPr>
        <p:spPr>
          <a:xfrm>
            <a:off x="9840913" y="6705600"/>
            <a:ext cx="2400300" cy="1793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橢圓 7">
            <a:extLst/>
          </p:cNvPr>
          <p:cNvSpPr/>
          <p:nvPr userDrawn="1"/>
        </p:nvSpPr>
        <p:spPr>
          <a:xfrm>
            <a:off x="431371" y="6284705"/>
            <a:ext cx="576000" cy="385600"/>
          </a:xfrm>
          <a:prstGeom prst="ellipse">
            <a:avLst/>
          </a:prstGeom>
          <a:solidFill>
            <a:srgbClr val="FF99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橢圓 8">
            <a:extLst/>
          </p:cNvPr>
          <p:cNvSpPr/>
          <p:nvPr userDrawn="1"/>
        </p:nvSpPr>
        <p:spPr>
          <a:xfrm>
            <a:off x="815413" y="6252551"/>
            <a:ext cx="576000" cy="321332"/>
          </a:xfrm>
          <a:prstGeom prst="ellipse">
            <a:avLst/>
          </a:prstGeom>
          <a:solidFill>
            <a:srgbClr val="92D05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橢圓 9">
            <a:extLst/>
          </p:cNvPr>
          <p:cNvSpPr/>
          <p:nvPr userDrawn="1"/>
        </p:nvSpPr>
        <p:spPr>
          <a:xfrm>
            <a:off x="1199456" y="6381064"/>
            <a:ext cx="576064" cy="321369"/>
          </a:xfrm>
          <a:prstGeom prst="ellipse">
            <a:avLst/>
          </a:prstGeom>
          <a:solidFill>
            <a:srgbClr val="FF6699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文字方塊 10">
            <a:extLst/>
          </p:cNvPr>
          <p:cNvSpPr txBox="1">
            <a:spLocks noChangeArrowheads="1"/>
          </p:cNvSpPr>
          <p:nvPr userDrawn="1"/>
        </p:nvSpPr>
        <p:spPr bwMode="auto">
          <a:xfrm>
            <a:off x="63500" y="6303963"/>
            <a:ext cx="1755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 傳道 教研 關懷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677888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>
            <a:extLst/>
          </p:cNvPr>
          <p:cNvSpPr>
            <a:spLocks noChangeArrowheads="1"/>
          </p:cNvSpPr>
          <p:nvPr userDrawn="1"/>
        </p:nvSpPr>
        <p:spPr bwMode="gray">
          <a:xfrm>
            <a:off x="0" y="1341438"/>
            <a:ext cx="12177713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b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4275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30445-D7CE-4D78-8E6B-720E33ADD9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835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3A66E-D2F0-42A2-BCCC-708C2D50F7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6076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0388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AD441-242A-4A05-88F7-85904DEAA6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050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65F17-AA9F-48CE-A3CB-8C771E6B21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8399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54739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D0251-60DC-4B81-BE3D-EE9952904C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7500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37688" y="652780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5B37B-FF51-4CBB-B8E3-CDD5839BB5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1621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620E7-2330-4A60-A76D-68EE4B6BAC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523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680B4-7D7B-4B19-A454-E68D544E79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8781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84583-985D-4471-8346-5458AC8CC5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2791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15463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556AA-F79A-4A46-8DFE-21AF5595BF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9108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15463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11650-45ED-4202-8D3A-1BD93F837E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9710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88389" y="0"/>
            <a:ext cx="2675467" cy="61658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488113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13C6E-AB78-4A18-8A65-785F736D67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4096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48335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06E04-ACAB-49BF-947D-3D9D47A5AA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3327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FB47A-9170-490A-AEE8-B943F375E4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636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A8AF5-DAD6-4ED0-AA36-F8CB41A260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9865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5699125"/>
            <a:ext cx="23082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321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>
            <a:extLst/>
          </p:cNvPr>
          <p:cNvSpPr>
            <a:spLocks noChangeArrowheads="1"/>
          </p:cNvSpPr>
          <p:nvPr userDrawn="1"/>
        </p:nvSpPr>
        <p:spPr bwMode="gray">
          <a:xfrm>
            <a:off x="0" y="1341438"/>
            <a:ext cx="12177713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b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4275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B2076-9187-491A-BB81-B44F50955C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0376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CAC65-2B1D-48CB-ADDE-8642E3BA73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7368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60AF3-69F9-4D20-964D-FD381A61BB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8887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B40E8-14ED-4DE6-9FAF-33C5C123FC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17786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6FD05-97D4-48E1-BD61-AA25C07C98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2107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BF4F2-4E7C-4914-9E7A-C75FA41180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00753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5F91-9CDD-4733-9661-0C4208900A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07797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D0E16-9D3C-457C-BEEC-C87199AFFF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00503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21892-1CCC-4A9A-8ABC-7453FFD0D5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986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0388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82240-D327-4C54-90B9-32C61A8580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29159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BCE79-7417-45E6-8A90-BA8568E2D1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80529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15463" y="648335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923F2-E97C-4176-9E60-55E7317384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9877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44050" y="6475413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C5B8E-A6CF-4C5F-82BE-351E643702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87660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67838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1B381-4784-44CA-9751-66A45A5099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95578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>
            <a:extLst/>
          </p:cNvPr>
          <p:cNvSpPr>
            <a:spLocks noChangeArrowheads="1"/>
          </p:cNvSpPr>
          <p:nvPr userDrawn="1"/>
        </p:nvSpPr>
        <p:spPr bwMode="gray">
          <a:xfrm>
            <a:off x="0" y="1341438"/>
            <a:ext cx="12177713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b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4275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52000" y="6629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0E950-2CDE-4C68-9BDD-5E0E60C68C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8790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5E9C9-A365-429F-8A4B-A559F276E3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55913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48335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41C27-B627-42CF-8B15-D63A8F8C2E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60556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0388" y="648335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FD474-166F-44E4-981A-5B16B642B3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62039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24988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EB6E3-7773-4940-B9DE-3900EA1926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72687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4611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4AE7A-7339-435D-BD4E-6351BFC4F3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764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4825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59130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7E85D-03FF-45A8-A468-3AEB567DC5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70278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0388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2721D-33E9-4933-B565-04F9E2B1CA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5773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44050" y="648335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3DFF0-790D-47A0-8CF4-A4B301B652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57245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F4FD5-C398-4693-8F98-781243EF78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30437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4405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AD3A4-7738-49D3-B5EC-5C95096E9A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73596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0388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FCD71-4713-4C98-8FD4-B702E12FB1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54266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02763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AC11B-FAD3-4199-8468-E1F81610FA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76383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F8ED2-D2B9-4400-A90C-A9363B6989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01489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>
            <a:extLst/>
          </p:cNvPr>
          <p:cNvSpPr>
            <a:spLocks noChangeArrowheads="1"/>
          </p:cNvSpPr>
          <p:nvPr userDrawn="1"/>
        </p:nvSpPr>
        <p:spPr bwMode="gray">
          <a:xfrm>
            <a:off x="0" y="1341438"/>
            <a:ext cx="12177713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b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4275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90100" y="6629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22E49-B4AD-48C8-8753-80ED2218AE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64605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15463" y="648335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C55FF-E46F-4278-8E20-090B50B2D4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8725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48335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01264-EF8E-4140-AB4D-E8B29DBCD6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8528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9E8E0-E52B-4DF5-AA8D-4306E178B1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92844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24988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2B26E-671E-4394-A88E-4DD034DAA0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47423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0388" y="652780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ED2FD-F68B-4721-A9C2-AAE825E349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28136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5CC03-B6E9-4EF5-A100-ACF855AF05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61381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48335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2ECB0-A558-4D21-8F4E-CA54B15D7E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14431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02763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B4F3F-F39B-4E2B-8878-1F558FDE22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60534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500813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72F1D-7845-476B-ADD7-D1A3E311A6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42146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48335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EBC73-8AD9-4F9E-90E9-D179244BC3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73264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1FBB6-E097-4F44-BF48-0341FB27AE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92768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48335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9C97-3F5B-496C-9EBC-38A429BD0B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46249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4405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24C04-65E2-46E1-8745-8890A4BB34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979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2D343-7DD4-4476-A6CE-9B2944C60C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35380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>
            <a:extLst/>
          </p:cNvPr>
          <p:cNvSpPr>
            <a:spLocks noChangeArrowheads="1"/>
          </p:cNvSpPr>
          <p:nvPr userDrawn="1"/>
        </p:nvSpPr>
        <p:spPr bwMode="gray">
          <a:xfrm>
            <a:off x="0" y="1341438"/>
            <a:ext cx="12177713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b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4275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90100" y="6629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7BBE8-793F-463E-9AA4-4D83F81CFA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00227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15E94-B096-463D-89CA-47F5561903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32137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17063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47EAE-A4E5-4D3D-A8EE-D9BCEFD5E8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63387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0388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F04A5-AD14-4BA1-BDC2-8CDFB34DA5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35663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52780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5AC98-8713-4D52-BD94-A4A52FACB5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22796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41291-290C-4609-93FA-79D496695B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45848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62738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6D41B-9E22-413E-A600-F927A53FB5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45328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69880-FD23-496C-AA7C-06B1FDFEE8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66840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ED613-9A8E-4D99-8F67-5E956E052C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8573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FF5E-5CE0-47AD-9AF0-739D105678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331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59222-62D2-46B5-A848-3EE116359D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92315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37688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5E576-9742-4C81-816C-E6E4B396CF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74622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24988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35210-4D32-46E6-B10E-350A4CF0FD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7015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19E4B-F7D5-4E12-BCFA-AF8E305257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41854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>
            <a:extLst/>
          </p:cNvPr>
          <p:cNvSpPr>
            <a:spLocks noChangeArrowheads="1"/>
          </p:cNvSpPr>
          <p:nvPr userDrawn="1"/>
        </p:nvSpPr>
        <p:spPr bwMode="gray">
          <a:xfrm>
            <a:off x="0" y="1341438"/>
            <a:ext cx="12177713" cy="1295400"/>
          </a:xfrm>
          <a:prstGeom prst="rect">
            <a:avLst/>
          </a:prstGeom>
          <a:pattFill prst="ltHorz">
            <a:fgClr>
              <a:srgbClr val="C0C0C0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zh-TW" altLang="en-US" sz="3599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2688"/>
            <a:ext cx="12192000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3969"/>
            <a:ext cx="10363200" cy="1020526"/>
          </a:xfrm>
        </p:spPr>
        <p:txBody>
          <a:bodyPr/>
          <a:lstStyle>
            <a:lvl1pPr>
              <a:defRPr sz="3999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8206"/>
            <a:ext cx="9347200" cy="159983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799"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52000" y="6629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A1658-3504-4EBC-AD04-33A76593A9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61029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4688" y="914526"/>
            <a:ext cx="10668000" cy="5113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0F4F-5719-49AA-85F4-E09DAD4DE5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90265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5880"/>
            <a:ext cx="10363200" cy="1361760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040"/>
            <a:ext cx="10363200" cy="14998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9" indent="0">
              <a:buNone/>
              <a:defRPr sz="1800"/>
            </a:lvl2pPr>
            <a:lvl3pPr marL="914217" indent="0">
              <a:buNone/>
              <a:defRPr sz="1600"/>
            </a:lvl3pPr>
            <a:lvl4pPr marL="1371326" indent="0">
              <a:buNone/>
              <a:defRPr sz="1400"/>
            </a:lvl4pPr>
            <a:lvl5pPr marL="1828434" indent="0">
              <a:buNone/>
              <a:defRPr sz="1400"/>
            </a:lvl5pPr>
            <a:lvl6pPr marL="2285543" indent="0">
              <a:buNone/>
              <a:defRPr sz="1400"/>
            </a:lvl6pPr>
            <a:lvl7pPr marL="2742651" indent="0">
              <a:buNone/>
              <a:defRPr sz="1400"/>
            </a:lvl7pPr>
            <a:lvl8pPr marL="3199760" indent="0">
              <a:buNone/>
              <a:defRPr sz="1400"/>
            </a:lvl8pPr>
            <a:lvl9pPr marL="3656868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AC576-BDAD-4FB2-A3B6-570D3E2D85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9189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270"/>
            <a:ext cx="5232400" cy="511215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270"/>
            <a:ext cx="5232400" cy="511215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145B9-705B-4E20-8F84-AEF8F63BED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45142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577"/>
            <a:ext cx="10972800" cy="114273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4758"/>
            <a:ext cx="5386917" cy="6396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374"/>
            <a:ext cx="5386917" cy="39503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4758"/>
            <a:ext cx="5389033" cy="6396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374"/>
            <a:ext cx="5389033" cy="39503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526213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996CE-1A93-4D04-BC91-35FE96A992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97974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1FB62-41B8-45CC-93CA-60F14C906D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490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7E239-6F8E-4F6C-B117-A4E3C3BB61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035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1491C-DAA3-4C4E-AE17-14F5D7F3A8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22736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2989"/>
            <a:ext cx="4011084" cy="116178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2987"/>
            <a:ext cx="6815667" cy="5851758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4770"/>
            <a:ext cx="4011084" cy="4689977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E7CFC-4AB0-4D1A-8166-AA8DDC8D9A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34707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799491"/>
            <a:ext cx="7315200" cy="56660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635"/>
            <a:ext cx="7315200" cy="4113847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6095"/>
            <a:ext cx="7315200" cy="804676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DAFE7-ECE0-462C-AA2D-B5622DAAFD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72585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93941-3256-4133-97C2-6B55C7E691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216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2"/>
            <a:ext cx="2675467" cy="616442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2"/>
            <a:ext cx="7825317" cy="616442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B3A70-1483-4FFC-B981-7153B655A22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20825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4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270"/>
            <a:ext cx="5232400" cy="511215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270"/>
            <a:ext cx="5232400" cy="511215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596063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F4B77-7E3A-4DC9-985D-23CF039E25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78609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2"/>
            <a:ext cx="10668000" cy="114114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436358"/>
            <a:ext cx="10668000" cy="6978621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81B75-2FA7-4C9F-9AD5-64C90C6DDC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76720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719667" y="0"/>
            <a:ext cx="10703984" cy="616601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FADDC-CC5C-4943-BFC3-EE5A415878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3347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988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C4251-F356-41A3-9651-55934CAD08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13630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4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272"/>
            <a:ext cx="5232400" cy="51137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1251" y="1052269"/>
            <a:ext cx="5232400" cy="24806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1251" y="3685324"/>
            <a:ext cx="5232400" cy="248068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4AE1C-BF30-47D9-8B5F-1E92A0E296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55227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104"/>
            <a:ext cx="9144000" cy="2388634"/>
          </a:xfrm>
        </p:spPr>
        <p:txBody>
          <a:bodyPr/>
          <a:lstStyle>
            <a:lvl1pPr algn="ctr">
              <a:defRPr sz="5999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791"/>
            <a:ext cx="9144000" cy="165538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0388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91996-CD56-41C9-9B46-841DA84240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804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052513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1270" name="Rectangle 6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288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388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F5C33F5-0607-46A7-8C3B-8BB27905A9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12" descr="CYCH-logo橫式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9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>
            <a:extLst/>
          </p:cNvPr>
          <p:cNvSpPr>
            <a:spLocks noChangeArrowheads="1"/>
          </p:cNvSpPr>
          <p:nvPr/>
        </p:nvSpPr>
        <p:spPr bwMode="gray">
          <a:xfrm>
            <a:off x="0" y="0"/>
            <a:ext cx="12192000" cy="981075"/>
          </a:xfrm>
          <a:prstGeom prst="rect">
            <a:avLst/>
          </a:prstGeom>
          <a:blipFill dpi="0" rotWithShape="0">
            <a:blip r:embed="rId19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b="0">
              <a:solidFill>
                <a:srgbClr val="000000"/>
              </a:solidFill>
            </a:endParaRPr>
          </a:p>
        </p:txBody>
      </p:sp>
      <p:sp>
        <p:nvSpPr>
          <p:cNvPr id="1033" name="Line 14"/>
          <p:cNvSpPr>
            <a:spLocks noChangeShapeType="1"/>
          </p:cNvSpPr>
          <p:nvPr/>
        </p:nvSpPr>
        <p:spPr bwMode="gray">
          <a:xfrm>
            <a:off x="0" y="6597650"/>
            <a:ext cx="9247188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6143" r:id="rId1"/>
    <p:sldLayoutId id="2147536144" r:id="rId2"/>
    <p:sldLayoutId id="2147536145" r:id="rId3"/>
    <p:sldLayoutId id="2147536146" r:id="rId4"/>
    <p:sldLayoutId id="2147536147" r:id="rId5"/>
    <p:sldLayoutId id="2147536148" r:id="rId6"/>
    <p:sldLayoutId id="2147536149" r:id="rId7"/>
    <p:sldLayoutId id="2147536150" r:id="rId8"/>
    <p:sldLayoutId id="2147536151" r:id="rId9"/>
    <p:sldLayoutId id="2147536152" r:id="rId10"/>
    <p:sldLayoutId id="2147536153" r:id="rId11"/>
    <p:sldLayoutId id="2147536154" r:id="rId12"/>
    <p:sldLayoutId id="2147536155" r:id="rId13"/>
    <p:sldLayoutId id="2147536156" r:id="rId14"/>
    <p:sldLayoutId id="2147536266" r:id="rId15"/>
    <p:sldLayoutId id="2147536267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052513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1270" name="Rectangle 6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288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388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00948F3-0496-4C02-B804-ED3BEE847B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055" name="Picture 12" descr="CYCH-logo橫式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9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>
            <a:extLst/>
          </p:cNvPr>
          <p:cNvSpPr>
            <a:spLocks noChangeArrowheads="1"/>
          </p:cNvSpPr>
          <p:nvPr/>
        </p:nvSpPr>
        <p:spPr bwMode="gray">
          <a:xfrm>
            <a:off x="0" y="0"/>
            <a:ext cx="12192000" cy="981075"/>
          </a:xfrm>
          <a:prstGeom prst="rect">
            <a:avLst/>
          </a:prstGeom>
          <a:blipFill dpi="0" rotWithShape="0">
            <a:blip r:embed="rId17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b="0">
              <a:solidFill>
                <a:srgbClr val="000000"/>
              </a:solidFill>
            </a:endParaRPr>
          </a:p>
        </p:txBody>
      </p:sp>
      <p:sp>
        <p:nvSpPr>
          <p:cNvPr id="2057" name="Line 14"/>
          <p:cNvSpPr>
            <a:spLocks noChangeShapeType="1"/>
          </p:cNvSpPr>
          <p:nvPr/>
        </p:nvSpPr>
        <p:spPr bwMode="gray">
          <a:xfrm>
            <a:off x="0" y="6597650"/>
            <a:ext cx="9247188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6157" r:id="rId1"/>
    <p:sldLayoutId id="2147536158" r:id="rId2"/>
    <p:sldLayoutId id="2147536159" r:id="rId3"/>
    <p:sldLayoutId id="2147536160" r:id="rId4"/>
    <p:sldLayoutId id="2147536161" r:id="rId5"/>
    <p:sldLayoutId id="2147536162" r:id="rId6"/>
    <p:sldLayoutId id="2147536163" r:id="rId7"/>
    <p:sldLayoutId id="2147536164" r:id="rId8"/>
    <p:sldLayoutId id="2147536165" r:id="rId9"/>
    <p:sldLayoutId id="2147536166" r:id="rId10"/>
    <p:sldLayoutId id="2147536167" r:id="rId11"/>
    <p:sldLayoutId id="2147536168" r:id="rId12"/>
    <p:sldLayoutId id="2147536169" r:id="rId13"/>
    <p:sldLayoutId id="2147536170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052513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1270" name="Rectangle 6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288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388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775B49B-02C5-4AE4-9084-CE5BA3AA7F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3079" name="Picture 12" descr="CYCH-logo橫式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9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>
            <a:extLst/>
          </p:cNvPr>
          <p:cNvSpPr>
            <a:spLocks noChangeArrowheads="1"/>
          </p:cNvSpPr>
          <p:nvPr/>
        </p:nvSpPr>
        <p:spPr bwMode="gray">
          <a:xfrm>
            <a:off x="0" y="0"/>
            <a:ext cx="12192000" cy="981075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b="0">
              <a:solidFill>
                <a:srgbClr val="000000"/>
              </a:solidFill>
            </a:endParaRPr>
          </a:p>
        </p:txBody>
      </p:sp>
      <p:sp>
        <p:nvSpPr>
          <p:cNvPr id="3081" name="Line 14"/>
          <p:cNvSpPr>
            <a:spLocks noChangeShapeType="1"/>
          </p:cNvSpPr>
          <p:nvPr/>
        </p:nvSpPr>
        <p:spPr bwMode="gray">
          <a:xfrm>
            <a:off x="0" y="6597650"/>
            <a:ext cx="9247188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6171" r:id="rId1"/>
    <p:sldLayoutId id="2147536172" r:id="rId2"/>
    <p:sldLayoutId id="2147536173" r:id="rId3"/>
    <p:sldLayoutId id="2147536174" r:id="rId4"/>
    <p:sldLayoutId id="2147536175" r:id="rId5"/>
    <p:sldLayoutId id="2147536176" r:id="rId6"/>
    <p:sldLayoutId id="2147536177" r:id="rId7"/>
    <p:sldLayoutId id="2147536178" r:id="rId8"/>
    <p:sldLayoutId id="2147536179" r:id="rId9"/>
    <p:sldLayoutId id="2147536180" r:id="rId10"/>
    <p:sldLayoutId id="2147536181" r:id="rId11"/>
    <p:sldLayoutId id="2147536182" r:id="rId12"/>
    <p:sldLayoutId id="214753618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052513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1270" name="Rectangle 6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288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59900" y="6508750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BCCCB98-B21A-4FA1-887C-C12CD3DCD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4103" name="Picture 12" descr="CYCH-logo橫式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9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>
            <a:extLst/>
          </p:cNvPr>
          <p:cNvSpPr>
            <a:spLocks noChangeArrowheads="1"/>
          </p:cNvSpPr>
          <p:nvPr/>
        </p:nvSpPr>
        <p:spPr bwMode="gray">
          <a:xfrm>
            <a:off x="0" y="0"/>
            <a:ext cx="12192000" cy="981075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b="0">
              <a:solidFill>
                <a:srgbClr val="000000"/>
              </a:solidFill>
            </a:endParaRPr>
          </a:p>
        </p:txBody>
      </p:sp>
      <p:sp>
        <p:nvSpPr>
          <p:cNvPr id="4105" name="Line 14"/>
          <p:cNvSpPr>
            <a:spLocks noChangeShapeType="1"/>
          </p:cNvSpPr>
          <p:nvPr/>
        </p:nvSpPr>
        <p:spPr bwMode="gray">
          <a:xfrm>
            <a:off x="0" y="6597650"/>
            <a:ext cx="9247188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6184" r:id="rId1"/>
    <p:sldLayoutId id="2147536185" r:id="rId2"/>
    <p:sldLayoutId id="2147536186" r:id="rId3"/>
    <p:sldLayoutId id="2147536187" r:id="rId4"/>
    <p:sldLayoutId id="2147536188" r:id="rId5"/>
    <p:sldLayoutId id="2147536189" r:id="rId6"/>
    <p:sldLayoutId id="2147536190" r:id="rId7"/>
    <p:sldLayoutId id="2147536191" r:id="rId8"/>
    <p:sldLayoutId id="2147536192" r:id="rId9"/>
    <p:sldLayoutId id="2147536193" r:id="rId10"/>
    <p:sldLayoutId id="2147536194" r:id="rId11"/>
    <p:sldLayoutId id="2147536195" r:id="rId12"/>
    <p:sldLayoutId id="214753619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052513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1270" name="Rectangle 6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288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0400" y="6521450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47CAAD1-4DD8-47B5-B7F4-927ECD1580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5127" name="Picture 12" descr="CYCH-logo橫式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9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>
            <a:extLst/>
          </p:cNvPr>
          <p:cNvSpPr>
            <a:spLocks noChangeArrowheads="1"/>
          </p:cNvSpPr>
          <p:nvPr/>
        </p:nvSpPr>
        <p:spPr bwMode="gray">
          <a:xfrm>
            <a:off x="0" y="0"/>
            <a:ext cx="12192000" cy="981075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b="0">
              <a:solidFill>
                <a:srgbClr val="000000"/>
              </a:solidFill>
            </a:endParaRPr>
          </a:p>
        </p:txBody>
      </p:sp>
      <p:sp>
        <p:nvSpPr>
          <p:cNvPr id="5129" name="Line 14"/>
          <p:cNvSpPr>
            <a:spLocks noChangeShapeType="1"/>
          </p:cNvSpPr>
          <p:nvPr/>
        </p:nvSpPr>
        <p:spPr bwMode="gray">
          <a:xfrm>
            <a:off x="0" y="6597650"/>
            <a:ext cx="9247188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6197" r:id="rId1"/>
    <p:sldLayoutId id="2147536198" r:id="rId2"/>
    <p:sldLayoutId id="2147536199" r:id="rId3"/>
    <p:sldLayoutId id="2147536200" r:id="rId4"/>
    <p:sldLayoutId id="2147536201" r:id="rId5"/>
    <p:sldLayoutId id="2147536202" r:id="rId6"/>
    <p:sldLayoutId id="2147536203" r:id="rId7"/>
    <p:sldLayoutId id="2147536204" r:id="rId8"/>
    <p:sldLayoutId id="2147536205" r:id="rId9"/>
    <p:sldLayoutId id="2147536206" r:id="rId10"/>
    <p:sldLayoutId id="2147536207" r:id="rId11"/>
    <p:sldLayoutId id="2147536208" r:id="rId12"/>
    <p:sldLayoutId id="214753620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006475"/>
            <a:ext cx="106680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1270" name="Rectangle 6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288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0400" y="6496050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F1E4CB4-6ED4-4A3E-AD77-05AD34E236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6151" name="Picture 12" descr="CYCH-logo橫式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9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>
            <a:extLst/>
          </p:cNvPr>
          <p:cNvSpPr>
            <a:spLocks noChangeArrowheads="1"/>
          </p:cNvSpPr>
          <p:nvPr/>
        </p:nvSpPr>
        <p:spPr bwMode="gray">
          <a:xfrm>
            <a:off x="0" y="0"/>
            <a:ext cx="12192000" cy="981075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b="0">
              <a:solidFill>
                <a:srgbClr val="000000"/>
              </a:solidFill>
            </a:endParaRPr>
          </a:p>
        </p:txBody>
      </p:sp>
      <p:sp>
        <p:nvSpPr>
          <p:cNvPr id="6153" name="Line 14"/>
          <p:cNvSpPr>
            <a:spLocks noChangeShapeType="1"/>
          </p:cNvSpPr>
          <p:nvPr/>
        </p:nvSpPr>
        <p:spPr bwMode="gray">
          <a:xfrm>
            <a:off x="0" y="6597650"/>
            <a:ext cx="9247188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6210" r:id="rId1"/>
    <p:sldLayoutId id="2147536211" r:id="rId2"/>
    <p:sldLayoutId id="2147536212" r:id="rId3"/>
    <p:sldLayoutId id="2147536213" r:id="rId4"/>
    <p:sldLayoutId id="2147536214" r:id="rId5"/>
    <p:sldLayoutId id="2147536215" r:id="rId6"/>
    <p:sldLayoutId id="2147536216" r:id="rId7"/>
    <p:sldLayoutId id="2147536217" r:id="rId8"/>
    <p:sldLayoutId id="2147536218" r:id="rId9"/>
    <p:sldLayoutId id="2147536219" r:id="rId10"/>
    <p:sldLayoutId id="2147536220" r:id="rId11"/>
    <p:sldLayoutId id="2147536221" r:id="rId12"/>
    <p:sldLayoutId id="214753622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052513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1270" name="Rectangle 6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288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0400" y="6538913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8215DA3-FD12-4188-BA61-7D379DCAF8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2" name="Rectangle 13" descr="淺色水平線">
            <a:extLst/>
          </p:cNvPr>
          <p:cNvSpPr>
            <a:spLocks noChangeArrowheads="1"/>
          </p:cNvSpPr>
          <p:nvPr/>
        </p:nvSpPr>
        <p:spPr bwMode="gray">
          <a:xfrm>
            <a:off x="0" y="0"/>
            <a:ext cx="12192000" cy="981075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zh-TW" altLang="en-US" sz="3599">
              <a:solidFill>
                <a:srgbClr val="000000"/>
              </a:solidFill>
            </a:endParaRPr>
          </a:p>
        </p:txBody>
      </p:sp>
      <p:sp>
        <p:nvSpPr>
          <p:cNvPr id="2" name="Line 14">
            <a:extLst/>
          </p:cNvPr>
          <p:cNvSpPr>
            <a:spLocks noChangeShapeType="1"/>
          </p:cNvSpPr>
          <p:nvPr/>
        </p:nvSpPr>
        <p:spPr bwMode="gray">
          <a:xfrm>
            <a:off x="0" y="6597650"/>
            <a:ext cx="9247188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zh-TW" altLang="en-US" sz="3599">
              <a:solidFill>
                <a:srgbClr val="000000"/>
              </a:solidFill>
              <a:latin typeface="+mn-lt"/>
              <a:ea typeface="+mn-ea"/>
            </a:endParaRPr>
          </a:p>
        </p:txBody>
      </p:sp>
      <p:pic>
        <p:nvPicPr>
          <p:cNvPr id="7177" name="Picture 14" descr="院徽全銜(新版1)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6407150"/>
            <a:ext cx="24003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36223" r:id="rId1"/>
    <p:sldLayoutId id="2147536224" r:id="rId2"/>
    <p:sldLayoutId id="2147536225" r:id="rId3"/>
    <p:sldLayoutId id="2147536226" r:id="rId4"/>
    <p:sldLayoutId id="2147536227" r:id="rId5"/>
    <p:sldLayoutId id="2147536228" r:id="rId6"/>
    <p:sldLayoutId id="2147536229" r:id="rId7"/>
    <p:sldLayoutId id="2147536230" r:id="rId8"/>
    <p:sldLayoutId id="2147536231" r:id="rId9"/>
    <p:sldLayoutId id="2147536232" r:id="rId10"/>
    <p:sldLayoutId id="2147536233" r:id="rId11"/>
    <p:sldLayoutId id="2147536234" r:id="rId12"/>
    <p:sldLayoutId id="2147536235" r:id="rId13"/>
    <p:sldLayoutId id="2147536236" r:id="rId14"/>
    <p:sldLayoutId id="2147536237" r:id="rId15"/>
    <p:sldLayoutId id="2147536238" r:id="rId16"/>
    <p:sldLayoutId id="2147536239" r:id="rId1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kumimoji="1" sz="3799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217" algn="l" rtl="0" eaLnBrk="1" fontAlgn="base" hangingPunct="1">
        <a:spcBef>
          <a:spcPct val="0"/>
        </a:spcBef>
        <a:spcAft>
          <a:spcPct val="0"/>
        </a:spcAft>
        <a:defRPr kumimoji="1" sz="3799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kumimoji="1" sz="3799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434" algn="l" rtl="0" eaLnBrk="1" fontAlgn="base" hangingPunct="1">
        <a:spcBef>
          <a:spcPct val="0"/>
        </a:spcBef>
        <a:spcAft>
          <a:spcPct val="0"/>
        </a:spcAft>
        <a:defRPr kumimoji="1" sz="3799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8313" indent="-468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906463" indent="-4349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500">
          <a:solidFill>
            <a:schemeClr val="tx1"/>
          </a:solidFill>
          <a:latin typeface="+mn-lt"/>
          <a:ea typeface="+mn-ea"/>
        </a:defRPr>
      </a:lvl2pPr>
      <a:lvl3pPr marL="1303338" indent="-3937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2275" indent="-3857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2325" indent="-396875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0603" indent="-39838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7711" indent="-39838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4820" indent="-39838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1928" indent="-39838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052513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1270" name="Rectangle 6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prstClr val="black"/>
                </a:solidFill>
                <a:latin typeface="Verdan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288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prstClr val="black"/>
                </a:solidFill>
                <a:latin typeface="Verdan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388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prstClr val="black"/>
                </a:solidFill>
                <a:latin typeface="Verdana" pitchFamily="34" charset="0"/>
                <a:ea typeface="新細明體" charset="-120"/>
              </a:defRPr>
            </a:lvl1pPr>
          </a:lstStyle>
          <a:p>
            <a:pPr>
              <a:defRPr/>
            </a:pPr>
            <a:fld id="{712466E1-4954-455D-8CE1-29D742EC95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8199" name="Picture 12" descr="CYCH-logo橫式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9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>
            <a:extLst/>
          </p:cNvPr>
          <p:cNvSpPr>
            <a:spLocks noChangeArrowheads="1"/>
          </p:cNvSpPr>
          <p:nvPr/>
        </p:nvSpPr>
        <p:spPr bwMode="gray">
          <a:xfrm>
            <a:off x="0" y="0"/>
            <a:ext cx="12192000" cy="981075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9DD9"/>
              </a:buClr>
              <a:buFont typeface="Wingdings" panose="05000000000000000000" pitchFamily="2" charset="2"/>
              <a:buNone/>
              <a:defRPr/>
            </a:pPr>
            <a:endParaRPr lang="zh-TW" altLang="en-US" sz="3599" b="0">
              <a:solidFill>
                <a:prstClr val="black"/>
              </a:solidFill>
            </a:endParaRPr>
          </a:p>
        </p:txBody>
      </p:sp>
      <p:sp>
        <p:nvSpPr>
          <p:cNvPr id="8201" name="Line 14"/>
          <p:cNvSpPr>
            <a:spLocks noChangeShapeType="1"/>
          </p:cNvSpPr>
          <p:nvPr/>
        </p:nvSpPr>
        <p:spPr bwMode="gray">
          <a:xfrm>
            <a:off x="0" y="6597650"/>
            <a:ext cx="9247188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6240" r:id="rId1"/>
    <p:sldLayoutId id="2147536241" r:id="rId2"/>
    <p:sldLayoutId id="2147536242" r:id="rId3"/>
    <p:sldLayoutId id="2147536243" r:id="rId4"/>
    <p:sldLayoutId id="2147536244" r:id="rId5"/>
    <p:sldLayoutId id="2147536245" r:id="rId6"/>
    <p:sldLayoutId id="2147536246" r:id="rId7"/>
    <p:sldLayoutId id="2147536247" r:id="rId8"/>
    <p:sldLayoutId id="2147536248" r:id="rId9"/>
    <p:sldLayoutId id="2147536249" r:id="rId10"/>
    <p:sldLayoutId id="2147536250" r:id="rId11"/>
    <p:sldLayoutId id="2147536251" r:id="rId12"/>
    <p:sldLayoutId id="214753625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kumimoji="1" sz="3799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217" algn="l" rtl="0" eaLnBrk="1" fontAlgn="base" hangingPunct="1">
        <a:spcBef>
          <a:spcPct val="0"/>
        </a:spcBef>
        <a:spcAft>
          <a:spcPct val="0"/>
        </a:spcAft>
        <a:defRPr kumimoji="1" sz="3799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kumimoji="1" sz="3799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434" algn="l" rtl="0" eaLnBrk="1" fontAlgn="base" hangingPunct="1">
        <a:spcBef>
          <a:spcPct val="0"/>
        </a:spcBef>
        <a:spcAft>
          <a:spcPct val="0"/>
        </a:spcAft>
        <a:defRPr kumimoji="1" sz="3799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8313" indent="-468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906463" indent="-4349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500">
          <a:solidFill>
            <a:schemeClr val="tx1"/>
          </a:solidFill>
          <a:latin typeface="+mn-lt"/>
          <a:ea typeface="+mn-ea"/>
        </a:defRPr>
      </a:lvl2pPr>
      <a:lvl3pPr marL="1303338" indent="-3937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2275" indent="-3857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2325" indent="-396875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0603" indent="-39838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7711" indent="-39838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4820" indent="-39838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1928" indent="-39838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006475"/>
            <a:ext cx="106680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1270" name="Rectangle 6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288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0400" y="6496050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3363F99-204B-47F0-AC7A-CF5C827031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9223" name="Picture 12" descr="CYCH-logo橫式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9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>
            <a:extLst/>
          </p:cNvPr>
          <p:cNvSpPr>
            <a:spLocks noChangeArrowheads="1"/>
          </p:cNvSpPr>
          <p:nvPr/>
        </p:nvSpPr>
        <p:spPr bwMode="gray">
          <a:xfrm>
            <a:off x="0" y="0"/>
            <a:ext cx="12192000" cy="981075"/>
          </a:xfrm>
          <a:prstGeom prst="rect">
            <a:avLst/>
          </a:prstGeom>
          <a:blipFill dpi="0" rotWithShape="0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b="0">
              <a:solidFill>
                <a:srgbClr val="000000"/>
              </a:solidFill>
            </a:endParaRPr>
          </a:p>
        </p:txBody>
      </p:sp>
      <p:sp>
        <p:nvSpPr>
          <p:cNvPr id="9225" name="Line 14"/>
          <p:cNvSpPr>
            <a:spLocks noChangeShapeType="1"/>
          </p:cNvSpPr>
          <p:nvPr/>
        </p:nvSpPr>
        <p:spPr bwMode="gray">
          <a:xfrm>
            <a:off x="0" y="6597650"/>
            <a:ext cx="9247188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6253" r:id="rId1"/>
    <p:sldLayoutId id="2147536254" r:id="rId2"/>
    <p:sldLayoutId id="2147536255" r:id="rId3"/>
    <p:sldLayoutId id="2147536256" r:id="rId4"/>
    <p:sldLayoutId id="2147536257" r:id="rId5"/>
    <p:sldLayoutId id="2147536258" r:id="rId6"/>
    <p:sldLayoutId id="2147536259" r:id="rId7"/>
    <p:sldLayoutId id="2147536260" r:id="rId8"/>
    <p:sldLayoutId id="2147536261" r:id="rId9"/>
    <p:sldLayoutId id="2147536262" r:id="rId10"/>
    <p:sldLayoutId id="2147536263" r:id="rId11"/>
    <p:sldLayoutId id="2147536264" r:id="rId12"/>
    <p:sldLayoutId id="214753626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4">
            <a:extLst/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1365250"/>
            <a:ext cx="9144000" cy="1208088"/>
          </a:xfrm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實證醫學中心業務報告</a:t>
            </a:r>
            <a:endParaRPr lang="zh-CN" altLang="en-US" sz="3600" b="1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pic>
        <p:nvPicPr>
          <p:cNvPr id="138243" name="Picture 9" descr="CYCH-logo橫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500"/>
            <a:ext cx="1917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4" name="Rectangle 10"/>
          <p:cNvSpPr>
            <a:spLocks noChangeArrowheads="1"/>
          </p:cNvSpPr>
          <p:nvPr/>
        </p:nvSpPr>
        <p:spPr bwMode="auto">
          <a:xfrm>
            <a:off x="7067550" y="3213100"/>
            <a:ext cx="19986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zh-TW" altLang="en-US" sz="3600">
              <a:solidFill>
                <a:srgbClr val="000000"/>
              </a:solidFill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138245" name="Rectangle 12"/>
          <p:cNvSpPr>
            <a:spLocks noChangeArrowheads="1"/>
          </p:cNvSpPr>
          <p:nvPr/>
        </p:nvSpPr>
        <p:spPr bwMode="auto">
          <a:xfrm>
            <a:off x="7986713" y="3213100"/>
            <a:ext cx="53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zh-TW" altLang="en-US" sz="3600">
              <a:solidFill>
                <a:srgbClr val="000000"/>
              </a:solidFill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138246" name="Rectangle 17"/>
          <p:cNvSpPr>
            <a:spLocks noChangeArrowheads="1"/>
          </p:cNvSpPr>
          <p:nvPr/>
        </p:nvSpPr>
        <p:spPr bwMode="auto">
          <a:xfrm>
            <a:off x="3289300" y="3435350"/>
            <a:ext cx="57769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50000"/>
              </a:lnSpc>
            </a:pP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陳嘉宏 副部主任</a:t>
            </a: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2023.06.12</a:t>
            </a:r>
          </a:p>
        </p:txBody>
      </p:sp>
      <p:sp>
        <p:nvSpPr>
          <p:cNvPr id="13824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7060C59-1A25-4AEC-8493-ED6466C71EAF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1</a:t>
            </a:fld>
            <a:endParaRPr kumimoji="0" lang="en-US" altLang="zh-TW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>
            <a:extLst>
              <a:ext uri="{FF2B5EF4-FFF2-40B4-BE49-F238E27FC236}"/>
            </a:extLst>
          </p:cNvPr>
          <p:cNvSpPr txBox="1"/>
          <p:nvPr/>
        </p:nvSpPr>
        <p:spPr>
          <a:xfrm>
            <a:off x="3165475" y="88900"/>
            <a:ext cx="666721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6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112</a:t>
            </a:r>
            <a:r>
              <a:rPr lang="zh-TW" altLang="en-US" sz="36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年 上半年工作計畫執行狀</a:t>
            </a:r>
            <a:r>
              <a:rPr lang="zh-TW" altLang="en-US" sz="36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況</a:t>
            </a:r>
          </a:p>
        </p:txBody>
      </p:sp>
      <p:graphicFrame>
        <p:nvGraphicFramePr>
          <p:cNvPr id="5" name="表格 4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693016"/>
              </p:ext>
            </p:extLst>
          </p:nvPr>
        </p:nvGraphicFramePr>
        <p:xfrm>
          <a:off x="334556" y="735231"/>
          <a:ext cx="11544301" cy="585352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36882">
                  <a:extLst>
                    <a:ext uri="{9D8B030D-6E8A-4147-A177-3AD203B41FA5}"/>
                  </a:extLst>
                </a:gridCol>
                <a:gridCol w="1759062">
                  <a:extLst>
                    <a:ext uri="{9D8B030D-6E8A-4147-A177-3AD203B41FA5}"/>
                  </a:extLst>
                </a:gridCol>
                <a:gridCol w="2959100">
                  <a:extLst>
                    <a:ext uri="{9D8B030D-6E8A-4147-A177-3AD203B41FA5}"/>
                  </a:extLst>
                </a:gridCol>
                <a:gridCol w="1206500">
                  <a:extLst>
                    <a:ext uri="{9D8B030D-6E8A-4147-A177-3AD203B41FA5}"/>
                  </a:extLst>
                </a:gridCol>
                <a:gridCol w="2222500">
                  <a:extLst>
                    <a:ext uri="{9D8B030D-6E8A-4147-A177-3AD203B41FA5}"/>
                  </a:extLst>
                </a:gridCol>
                <a:gridCol w="2760257"/>
              </a:tblGrid>
              <a:tr h="396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8801" marR="58801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部門目標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8801" marR="58801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衡量指標</a:t>
                      </a: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KPI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8801" marR="58801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上半年度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目標值</a:t>
                      </a:r>
                      <a:endParaRPr lang="zh-TW" sz="18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8801" marR="58801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達成狀況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8801" marR="58801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達成內容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8801" marR="58801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1320800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8801" marR="58801" marT="0" marB="0"/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師資培育與繼續教育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8801" marR="58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場</a:t>
                      </a: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8801" marR="588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1800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場</a:t>
                      </a:r>
                      <a:endParaRPr lang="zh-TW" sz="18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8801" marR="58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場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8801" marR="58801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3/29</a:t>
                      </a:r>
                      <a:r>
                        <a:rPr lang="zh-TW" altLang="zh-TW" sz="18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實證研究的搜尋技巧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認證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en-US" altLang="zh-TW" sz="1800" b="1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4/06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資料庫文獻搜尋技巧與方法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認證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4/20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實證醫學工作坊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4/24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PICO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模式問問題</a:t>
                      </a:r>
                      <a:endParaRPr lang="zh-TW" altLang="zh-TW" sz="1800" b="1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4832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後測答對率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&gt;=80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8801" marR="588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&gt;=80</a:t>
                      </a:r>
                      <a:r>
                        <a:rPr lang="zh-TW" sz="1800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sz="18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8801" marR="58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平均後測成績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95.3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8801" marR="58801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3/29 91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</a:t>
                      </a: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4/06 95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</a:t>
                      </a: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4/24 100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8801" marR="58801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4023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課程滿意度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&gt;=4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8801" marR="588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&gt;=4.2</a:t>
                      </a:r>
                      <a:r>
                        <a:rPr lang="zh-TW" sz="1800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sz="18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8801" marR="58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滿意度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4.8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</a:t>
                      </a:r>
                      <a:endParaRPr lang="zh-TW" altLang="zh-TW" sz="1800" b="1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8801" marR="58801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7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4/20</a:t>
                      </a:r>
                      <a:r>
                        <a:rPr lang="zh-TW" altLang="en-US" sz="17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7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4.8</a:t>
                      </a:r>
                      <a:r>
                        <a:rPr lang="zh-TW" altLang="en-US" sz="17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分；</a:t>
                      </a:r>
                      <a:r>
                        <a:rPr lang="en-US" altLang="zh-TW" sz="17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5/27</a:t>
                      </a:r>
                      <a:r>
                        <a:rPr lang="zh-TW" altLang="en-US" sz="17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7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4.8</a:t>
                      </a:r>
                      <a:r>
                        <a:rPr lang="zh-TW" altLang="en-US" sz="17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17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8801" marR="58801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8054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取得初階、進階師資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  <a:endParaRPr lang="en-US" altLang="zh-TW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初階：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位，進階：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位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8801" marR="588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初階：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1800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位</a:t>
                      </a:r>
                      <a:endParaRPr lang="en-US" altLang="zh-TW" sz="18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進階：</a:t>
                      </a: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1800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位</a:t>
                      </a:r>
                      <a:endParaRPr lang="zh-TW" sz="18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8801" marR="58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初階：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位</a:t>
                      </a:r>
                    </a:p>
                    <a:p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進階：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位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8801" marR="58801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初階：護理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位； </a:t>
                      </a:r>
                    </a:p>
                    <a:p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進階：呼吸治療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位、</a:t>
                      </a:r>
                    </a:p>
                    <a:p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物理治療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位、護理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位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8801" marR="58801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9859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EBM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師資進階課程與繼續教育訓練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&gt;=15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人次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8801" marR="588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1800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人次</a:t>
                      </a:r>
                      <a:endParaRPr lang="zh-TW" sz="18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8801" marR="58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外訓人次：</a:t>
                      </a: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人次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季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8801" marR="58801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R: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黃品叡、江政穎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;</a:t>
                      </a:r>
                      <a:endParaRPr lang="zh-TW" altLang="zh-TW" sz="1800" b="1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藥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事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：洪瑄佑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;</a:t>
                      </a:r>
                    </a:p>
                    <a:p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醫事檢驗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張義杰、</a:t>
                      </a:r>
                      <a:r>
                        <a:rPr lang="zh-TW" altLang="zh-TW" sz="1800" b="1" kern="1200" spc="-3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李姵諭</a:t>
                      </a:r>
                      <a:endParaRPr lang="zh-TW" sz="1800" b="1" kern="100" spc="-3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8801" marR="58801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8046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台灣實證醫學會健康照護教師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8801" marR="588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1800" kern="1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位</a:t>
                      </a:r>
                      <a:endParaRPr lang="zh-TW" sz="18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8801" marR="58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台灣實證醫學會健康照護教師認證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8801" marR="58801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位取得台灣實證醫學會健康照護教師認證 </a:t>
                      </a:r>
                    </a:p>
                    <a:p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醫事檢驗：張義杰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8801" marR="58801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296738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>
            <a:extLst/>
          </p:cNvPr>
          <p:cNvSpPr txBox="1"/>
          <p:nvPr/>
        </p:nvSpPr>
        <p:spPr>
          <a:xfrm>
            <a:off x="647700" y="122238"/>
            <a:ext cx="923361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下半年活動規劃</a:t>
            </a:r>
            <a:r>
              <a:rPr lang="en-US" altLang="zh-TW" sz="40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_</a:t>
            </a:r>
            <a:r>
              <a:rPr lang="zh-TW" altLang="en-US" sz="40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輔導職類</a:t>
            </a:r>
            <a:r>
              <a:rPr lang="en-US" altLang="zh-TW" sz="40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EBM</a:t>
            </a:r>
            <a:r>
              <a:rPr lang="zh-TW" altLang="en-US" sz="40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論文寫作</a:t>
            </a:r>
            <a:endParaRPr lang="zh-TW" altLang="en-US" sz="4000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graphicFrame>
        <p:nvGraphicFramePr>
          <p:cNvPr id="5" name="表格 4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548500"/>
              </p:ext>
            </p:extLst>
          </p:nvPr>
        </p:nvGraphicFramePr>
        <p:xfrm>
          <a:off x="457200" y="928437"/>
          <a:ext cx="11239500" cy="3866322"/>
        </p:xfrm>
        <a:graphic>
          <a:graphicData uri="http://schemas.openxmlformats.org/drawingml/2006/table">
            <a:tbl>
              <a:tblPr firstRow="1" bandRow="1"/>
              <a:tblGrid>
                <a:gridCol w="3594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5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089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1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課程名稱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4286" marR="114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授課對象</a:t>
                      </a:r>
                    </a:p>
                  </a:txBody>
                  <a:tcPr marL="91419" marR="91419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授課內容</a:t>
                      </a:r>
                    </a:p>
                  </a:txBody>
                  <a:tcPr marL="91419" marR="91419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95226">
                <a:tc>
                  <a:txBody>
                    <a:bodyPr/>
                    <a:lstStyle/>
                    <a:p>
                      <a:r>
                        <a:rPr lang="zh-TW" altLang="en-US" sz="2000" b="1" i="0" kern="12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實證醫學論文</a:t>
                      </a:r>
                      <a:r>
                        <a:rPr lang="zh-TW" altLang="en-US" sz="2000" b="1" i="0" kern="120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寫作工作</a:t>
                      </a:r>
                      <a:r>
                        <a:rPr lang="zh-TW" altLang="en-US" sz="2000" b="1" i="0" kern="12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坊</a:t>
                      </a:r>
                      <a:r>
                        <a:rPr lang="en-US" altLang="zh-TW" sz="2000" b="1" i="0" kern="12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000" b="1" i="0" kern="12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上</a:t>
                      </a:r>
                      <a:r>
                        <a:rPr lang="en-US" altLang="zh-TW" sz="2000" b="1" i="0" kern="12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2000" b="1" i="0" u="none" strike="noStrike" kern="1200" baseline="0" dirty="0">
                        <a:solidFill>
                          <a:srgbClr val="00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19" marR="91419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住院醫師</a:t>
                      </a: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PGY</a:t>
                      </a: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醫師</a:t>
                      </a: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醫事人員</a:t>
                      </a: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有實證基礎之臨床工作人員</a:t>
                      </a:r>
                    </a:p>
                  </a:txBody>
                  <a:tcPr marL="91419" marR="91419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TW" sz="20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en-US" sz="20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寫作架構</a:t>
                      </a:r>
                      <a:r>
                        <a:rPr lang="en-US" altLang="zh-TW" sz="20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&amp;</a:t>
                      </a:r>
                      <a:r>
                        <a:rPr lang="zh-TW" altLang="en-US" sz="20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模板介紹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20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en-US" sz="20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選題策略</a:t>
                      </a:r>
                      <a:r>
                        <a:rPr lang="en-US" altLang="zh-TW" sz="20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&amp;</a:t>
                      </a:r>
                      <a:r>
                        <a:rPr lang="zh-TW" altLang="en-US" sz="20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推薦題目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20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3.ENDNOTE</a:t>
                      </a:r>
                      <a:r>
                        <a:rPr lang="zh-TW" altLang="en-US" sz="20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操作介紹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20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4.RevMan</a:t>
                      </a:r>
                      <a:r>
                        <a:rPr lang="zh-TW" altLang="en-US" sz="20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操作</a:t>
                      </a:r>
                      <a:r>
                        <a:rPr lang="zh-TW" alt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介紹</a:t>
                      </a: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19" marR="91419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599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kern="12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實證醫學論文</a:t>
                      </a:r>
                      <a:r>
                        <a:rPr lang="zh-TW" altLang="en-US" sz="2000" b="1" i="0" kern="120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寫作工作</a:t>
                      </a:r>
                      <a:r>
                        <a:rPr lang="zh-TW" altLang="en-US" sz="2000" b="1" i="0" kern="12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坊</a:t>
                      </a:r>
                      <a:r>
                        <a:rPr lang="en-US" altLang="zh-TW" sz="2000" b="1" i="0" kern="12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000" b="1" i="0" kern="12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下</a:t>
                      </a:r>
                      <a:r>
                        <a:rPr lang="en-US" altLang="zh-TW" sz="2000" b="1" i="0" kern="12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2000" b="1" i="0" u="none" strike="noStrike" kern="1200" baseline="0" dirty="0">
                        <a:solidFill>
                          <a:srgbClr val="00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19" marR="91419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住院醫師</a:t>
                      </a: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PGY</a:t>
                      </a: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醫師</a:t>
                      </a: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醫事人員</a:t>
                      </a: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研究發表需求之臨床人員</a:t>
                      </a: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19" marR="91419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26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TW" sz="20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en-US" sz="20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製圖策略：</a:t>
                      </a:r>
                      <a:r>
                        <a:rPr lang="en-US" altLang="zh-TW" sz="20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Table1&amp;</a:t>
                      </a:r>
                      <a:r>
                        <a:rPr lang="zh-TW" altLang="en-US" sz="20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森林圖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20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2.RoB 2.0</a:t>
                      </a:r>
                      <a:r>
                        <a:rPr lang="zh-TW" altLang="en-US" sz="20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評讀與操作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20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3.GRADE</a:t>
                      </a:r>
                      <a:r>
                        <a:rPr lang="zh-TW" altLang="en-US" sz="20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評讀與操作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20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4.</a:t>
                      </a:r>
                      <a:r>
                        <a:rPr lang="zh-TW" altLang="en-US" sz="20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分組討論</a:t>
                      </a:r>
                      <a:r>
                        <a:rPr lang="en-US" altLang="zh-TW" sz="20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&amp;</a:t>
                      </a:r>
                      <a:r>
                        <a:rPr lang="zh-TW" altLang="en-US" sz="20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實作</a:t>
                      </a:r>
                      <a:r>
                        <a:rPr lang="zh-TW" alt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時間</a:t>
                      </a: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19" marR="91419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3873" name="投影片編號版面配置區 17"/>
          <p:cNvSpPr txBox="1">
            <a:spLocks/>
          </p:cNvSpPr>
          <p:nvPr/>
        </p:nvSpPr>
        <p:spPr bwMode="auto">
          <a:xfrm>
            <a:off x="9480550" y="6518275"/>
            <a:ext cx="2641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1200" dirty="0" smtClean="0">
                <a:solidFill>
                  <a:srgbClr val="000000"/>
                </a:solidFill>
                <a:ea typeface="新細明體" panose="02020500000000000000" pitchFamily="18" charset="-120"/>
              </a:rPr>
              <a:t>11</a:t>
            </a:r>
            <a:endParaRPr kumimoji="0" lang="en-US" altLang="zh-TW" sz="1200" dirty="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57200" y="4953000"/>
            <a:ext cx="1087120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 typeface="Wingdings" panose="05000000000000000000" pitchFamily="2" charset="2"/>
              <a:buChar char="u"/>
            </a:pPr>
            <a:r>
              <a:rPr lang="zh-TW" altLang="en-US" sz="24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進階教師</a:t>
            </a:r>
            <a:r>
              <a:rPr lang="zh-TW" altLang="en-US" sz="2400" b="1" kern="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en-US" altLang="zh-TW" sz="2400" b="1" kern="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lang="zh-TW" altLang="en-US" sz="2400" b="1" kern="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研究發表：</a:t>
            </a:r>
            <a:endParaRPr lang="en-US" altLang="zh-TW" sz="2400" b="1" kern="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500"/>
              </a:lnSpc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已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投稿篇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數：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護理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500"/>
              </a:lnSpc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撰寫中篇數：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西醫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泌尿科、放射腫瘤科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呼吸治療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6760962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>
            <a:extLst/>
          </p:cNvPr>
          <p:cNvSpPr txBox="1"/>
          <p:nvPr/>
        </p:nvSpPr>
        <p:spPr>
          <a:xfrm>
            <a:off x="647700" y="122238"/>
            <a:ext cx="70823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下半年活動規劃</a:t>
            </a:r>
            <a:r>
              <a:rPr lang="en-US" altLang="zh-TW" sz="40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_</a:t>
            </a:r>
            <a:r>
              <a:rPr lang="zh-TW" altLang="en-US" sz="40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文獻</a:t>
            </a:r>
            <a:r>
              <a:rPr lang="zh-TW" altLang="en-US" sz="40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查證競賽</a:t>
            </a:r>
          </a:p>
        </p:txBody>
      </p:sp>
      <p:graphicFrame>
        <p:nvGraphicFramePr>
          <p:cNvPr id="5" name="表格 4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379490"/>
              </p:ext>
            </p:extLst>
          </p:nvPr>
        </p:nvGraphicFramePr>
        <p:xfrm>
          <a:off x="266372" y="1136163"/>
          <a:ext cx="11392780" cy="5186518"/>
        </p:xfrm>
        <a:graphic>
          <a:graphicData uri="http://schemas.openxmlformats.org/drawingml/2006/table">
            <a:tbl>
              <a:tblPr firstRow="1" bandRow="1"/>
              <a:tblGrid>
                <a:gridCol w="17402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78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79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947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29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時</a:t>
                      </a: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程</a:t>
                      </a:r>
                      <a:endParaRPr lang="zh-TW" altLang="zh-TW" sz="2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4286" marR="114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課程名稱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4286" marR="114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對象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19" marR="91419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進行方式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19" marR="91419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21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預計</a:t>
                      </a:r>
                      <a:r>
                        <a:rPr lang="en-US" altLang="zh-TW" sz="2000" b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2000" b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en-US" altLang="zh-TW" sz="20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19" marR="91419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i="0" kern="12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EBM</a:t>
                      </a:r>
                      <a:r>
                        <a:rPr lang="zh-TW" altLang="en-US" sz="2000" b="1" i="0" kern="12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競賽衝刺課程</a:t>
                      </a:r>
                      <a:endParaRPr lang="en-US" altLang="zh-TW" sz="2000" b="1" i="0" kern="1200" dirty="0">
                        <a:solidFill>
                          <a:srgbClr val="0000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en-US" altLang="zh-TW" sz="2000" b="1" i="0" kern="1200" dirty="0">
                        <a:solidFill>
                          <a:srgbClr val="0000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19" marR="91419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醫策會</a:t>
                      </a:r>
                      <a:r>
                        <a:rPr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EBM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競賽培訓</a:t>
                      </a:r>
                      <a:r>
                        <a:rPr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團隊</a:t>
                      </a:r>
                      <a:endParaRPr lang="en-US" altLang="zh-TW" sz="1800" b="0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住院醫師</a:t>
                      </a:r>
                      <a:endParaRPr lang="en-US" altLang="zh-TW" sz="18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PGY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醫師</a:t>
                      </a:r>
                      <a:endParaRPr lang="en-US" altLang="zh-TW" sz="18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醫事人員</a:t>
                      </a:r>
                      <a:endParaRPr lang="en-US" altLang="zh-TW" sz="18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19" marR="91419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比賽流程講解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2.PICO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設定技巧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文獻搜尋技巧</a:t>
                      </a:r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以終為始</a:t>
                      </a:r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4.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文獻評讀技巧</a:t>
                      </a:r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(CASP)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5.SDM/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臨床效益製作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6.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簡報</a:t>
                      </a:r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口頭報告呈現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19" marR="91419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21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預計</a:t>
                      </a:r>
                      <a:r>
                        <a:rPr lang="en-US" altLang="zh-TW" sz="2000" b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12/15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TW" sz="20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19" marR="91419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kern="10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院內實證醫學文獻查證競賽</a:t>
                      </a:r>
                      <a:endParaRPr lang="zh-TW" altLang="zh-TW" sz="2000" b="1" kern="100" dirty="0" smtClean="0">
                        <a:solidFill>
                          <a:srgbClr val="0000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2000" b="1" i="0" kern="1200" dirty="0">
                        <a:solidFill>
                          <a:srgbClr val="0000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19" marR="91419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組隊方式：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每組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需含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名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PGY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醫師、住院醫師或專師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且須跨兩種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含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以上醫事類別</a:t>
                      </a:r>
                      <a:endParaRPr lang="en-US" altLang="zh-TW" sz="18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19" marR="91419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由本院實證醫學中心公佈臨床案例情境，參賽團隊提出至少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個問題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(PICO)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，並</a:t>
                      </a:r>
                    </a:p>
                    <a:p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自行選定一個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PICO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進行線上搜尋與文獻評讀，製作簡報檔及現場發表。</a:t>
                      </a:r>
                    </a:p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邀請院內實證醫學相關專家學者擔任評審委員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預計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位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，參考國家醫療品質獎</a:t>
                      </a:r>
                    </a:p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HQIC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實證醫學類競賽進行評分。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19" marR="91419" marT="45716" marB="457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3873" name="投影片編號版面配置區 17"/>
          <p:cNvSpPr txBox="1">
            <a:spLocks/>
          </p:cNvSpPr>
          <p:nvPr/>
        </p:nvSpPr>
        <p:spPr bwMode="auto">
          <a:xfrm>
            <a:off x="9480550" y="6518275"/>
            <a:ext cx="2641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TW" sz="1200" dirty="0" smtClean="0">
                <a:solidFill>
                  <a:srgbClr val="000000"/>
                </a:solidFill>
                <a:ea typeface="新細明體" panose="02020500000000000000" pitchFamily="18" charset="-120"/>
              </a:rPr>
              <a:t>12</a:t>
            </a:r>
            <a:endParaRPr kumimoji="0" lang="en-US" altLang="zh-TW" sz="1200" dirty="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398896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投影片編號版面配置區 17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CBAA1F4-0B52-4E5E-93A7-2B5241101DCA}" type="slidenum">
              <a:rPr kumimoji="0" lang="zh-TW" altLang="en-US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13</a:t>
            </a:fld>
            <a:endParaRPr kumimoji="0" lang="en-US" altLang="zh-TW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文字方塊 3">
            <a:extLst/>
          </p:cNvPr>
          <p:cNvSpPr txBox="1">
            <a:spLocks noChangeArrowheads="1"/>
          </p:cNvSpPr>
          <p:nvPr/>
        </p:nvSpPr>
        <p:spPr bwMode="auto">
          <a:xfrm>
            <a:off x="2611438" y="2154238"/>
            <a:ext cx="7218362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r>
              <a:rPr lang="en-US" altLang="zh-TW" sz="66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Thank you for </a:t>
            </a:r>
          </a:p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r>
              <a:rPr lang="en-US" altLang="zh-TW" sz="66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        your attention</a:t>
            </a:r>
            <a:r>
              <a:rPr lang="zh-TW" altLang="en-US" sz="4000" b="1" i="1" dirty="0">
                <a:solidFill>
                  <a:srgbClr val="006600"/>
                </a:solidFill>
                <a:latin typeface="標楷體" pitchFamily="65" charset="-120"/>
                <a:ea typeface="+mn-ea"/>
              </a:rPr>
              <a:t>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B505F11-BE6D-440A-BE51-655097121787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2</a:t>
            </a:fld>
            <a:endParaRPr kumimoji="0" lang="en-US" altLang="zh-TW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0291" name="矩形 4"/>
          <p:cNvSpPr>
            <a:spLocks noChangeArrowheads="1"/>
          </p:cNvSpPr>
          <p:nvPr/>
        </p:nvSpPr>
        <p:spPr bwMode="auto">
          <a:xfrm>
            <a:off x="5192713" y="171450"/>
            <a:ext cx="145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6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   綱</a:t>
            </a:r>
          </a:p>
        </p:txBody>
      </p:sp>
      <p:sp>
        <p:nvSpPr>
          <p:cNvPr id="149508" name="矩形 1">
            <a:extLst/>
          </p:cNvPr>
          <p:cNvSpPr>
            <a:spLocks noChangeArrowheads="1"/>
          </p:cNvSpPr>
          <p:nvPr/>
        </p:nvSpPr>
        <p:spPr bwMode="auto">
          <a:xfrm>
            <a:off x="1350963" y="1862138"/>
            <a:ext cx="968216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一、資料庫加強班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堂，對象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西醫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PGY)</a:t>
            </a:r>
          </a:p>
          <a:p>
            <a:pPr>
              <a:lnSpc>
                <a:spcPct val="150000"/>
              </a:lnSpc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年實證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醫學學術研討會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112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年上半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年工作計畫執行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狀況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四、下半年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活動規劃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_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輔導職類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EBM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論文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寫作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五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、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下半年活動規劃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_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文獻查證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競賽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38C2FCA-61FF-4BA2-A56E-7840342C5D9E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3</a:t>
            </a:fld>
            <a:endParaRPr kumimoji="0" lang="en-US" altLang="zh-TW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54627" name="矩形 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TW" altLang="en-US" sz="3600"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6" name="框架 5">
            <a:extLst/>
          </p:cNvPr>
          <p:cNvSpPr/>
          <p:nvPr/>
        </p:nvSpPr>
        <p:spPr bwMode="auto">
          <a:xfrm>
            <a:off x="1524000" y="0"/>
            <a:ext cx="9144000" cy="6858000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extLst/>
        </p:spPr>
        <p:txBody>
          <a:bodyPr/>
          <a:lstStyle/>
          <a:p>
            <a:pPr marL="469900" indent="-469900" algn="ct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endParaRPr lang="zh-TW" altLang="en-US" sz="3600">
              <a:latin typeface="Verdana" pitchFamily="34" charset="0"/>
              <a:ea typeface="標楷體" pitchFamily="65" charset="-120"/>
            </a:endParaRPr>
          </a:p>
        </p:txBody>
      </p:sp>
      <p:sp>
        <p:nvSpPr>
          <p:cNvPr id="154629" name="矩形 6"/>
          <p:cNvSpPr>
            <a:spLocks noChangeArrowheads="1"/>
          </p:cNvSpPr>
          <p:nvPr/>
        </p:nvSpPr>
        <p:spPr bwMode="auto">
          <a:xfrm>
            <a:off x="2386013" y="2878138"/>
            <a:ext cx="74041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32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一、資料庫加強班</a:t>
            </a:r>
            <a:endParaRPr lang="en-US" altLang="zh-TW" sz="3200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2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zh-TW" altLang="en-US" sz="32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堂，對象</a:t>
            </a:r>
            <a:r>
              <a:rPr lang="en-US" altLang="zh-TW" sz="32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2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西醫</a:t>
            </a:r>
            <a:r>
              <a:rPr lang="en-US" altLang="zh-TW" sz="32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zh-TW" altLang="en-US" sz="32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2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PGY)</a:t>
            </a:r>
            <a:endParaRPr kumimoji="0" lang="en-US" altLang="zh-TW" sz="3200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48952" y="144967"/>
            <a:ext cx="8595360" cy="680225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資料庫加強班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堂，對象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西醫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PGY)</a:t>
            </a:r>
          </a:p>
        </p:txBody>
      </p:sp>
      <p:sp>
        <p:nvSpPr>
          <p:cNvPr id="6" name="投影片編號版面配置區 17"/>
          <p:cNvSpPr txBox="1">
            <a:spLocks/>
          </p:cNvSpPr>
          <p:nvPr/>
        </p:nvSpPr>
        <p:spPr>
          <a:xfrm>
            <a:off x="9480751" y="6518359"/>
            <a:ext cx="2641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r"/>
            <a:r>
              <a:rPr kumimoji="0" lang="en-US" altLang="zh-TW" sz="1200" dirty="0">
                <a:solidFill>
                  <a:srgbClr val="000000"/>
                </a:solidFill>
                <a:latin typeface="Verdana" panose="020B0604030504040204" pitchFamily="34" charset="0"/>
              </a:rPr>
              <a:t>4</a:t>
            </a:r>
            <a:endParaRPr kumimoji="0" lang="en-US" altLang="zh-TW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7" name="表格 6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87850"/>
              </p:ext>
            </p:extLst>
          </p:nvPr>
        </p:nvGraphicFramePr>
        <p:xfrm>
          <a:off x="215900" y="1549881"/>
          <a:ext cx="11976100" cy="5308119"/>
        </p:xfrm>
        <a:graphic>
          <a:graphicData uri="http://schemas.openxmlformats.org/drawingml/2006/table">
            <a:tbl>
              <a:tblPr firstRow="1" bandRow="1"/>
              <a:tblGrid>
                <a:gridCol w="18296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78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09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95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38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44951"/>
              </a:tblGrid>
              <a:tr h="4897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日期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4284" marR="114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人次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4284" marR="114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授課對象</a:t>
                      </a:r>
                    </a:p>
                  </a:txBody>
                  <a:tcPr marL="91417" marR="91417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授課內容</a:t>
                      </a:r>
                    </a:p>
                  </a:txBody>
                  <a:tcPr marL="91417" marR="91417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講師</a:t>
                      </a:r>
                    </a:p>
                  </a:txBody>
                  <a:tcPr marL="91417" marR="91417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17" marR="91417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77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5/10(</a:t>
                      </a:r>
                      <a:r>
                        <a:rPr lang="zh-TW" altLang="en-US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ctr"/>
                      <a:r>
                        <a:rPr lang="en-US" altLang="zh-TW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15:00-17:00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17" marR="91417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r>
                        <a:rPr lang="zh-TW" altLang="en-US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位</a:t>
                      </a:r>
                    </a:p>
                  </a:txBody>
                  <a:tcPr marL="91417" marR="91417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zh-TW" altLang="en-US" sz="19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住院醫師</a:t>
                      </a:r>
                      <a:endParaRPr lang="en-US" altLang="zh-TW" sz="19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17" marR="91417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9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採實作演練方式，由每位醫師上機操作</a:t>
                      </a:r>
                      <a:endParaRPr lang="en-US" altLang="zh-TW" sz="19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9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並且完成實證醫學 學習紀錄單</a:t>
                      </a:r>
                      <a:endParaRPr lang="en-US" altLang="zh-TW" sz="19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9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學習目標：</a:t>
                      </a:r>
                      <a:endParaRPr lang="en-US" altLang="zh-TW" sz="19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標楷體"/>
                          <a:cs typeface="+mn-cs"/>
                        </a:rPr>
                        <a:t>臨床問題敘述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標楷體"/>
                          <a:cs typeface="+mn-cs"/>
                        </a:rPr>
                        <a:t>(PICO)</a:t>
                      </a:r>
                      <a:endParaRPr lang="en-US" altLang="zh-TW" sz="19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標楷體"/>
                          <a:cs typeface="+mn-cs"/>
                        </a:rPr>
                        <a:t>關鍵字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標楷體"/>
                          <a:cs typeface="+mn-cs"/>
                        </a:rPr>
                        <a:t>(Keyword)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標楷體"/>
                          <a:cs typeface="+mn-cs"/>
                        </a:rPr>
                        <a:t>資料庫搜尋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標楷體"/>
                          <a:cs typeface="+mn-cs"/>
                        </a:rPr>
                        <a:t>(Search)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標楷體"/>
                          <a:cs typeface="+mn-cs"/>
                        </a:rPr>
                        <a:t> 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標楷體"/>
                        <a:cs typeface="+mn-cs"/>
                      </a:endParaRPr>
                    </a:p>
                  </a:txBody>
                  <a:tcPr marL="91417" marR="91417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腎臟內科</a:t>
                      </a:r>
                      <a:endParaRPr lang="en-US" altLang="zh-TW" sz="1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江培群醫師</a:t>
                      </a:r>
                    </a:p>
                  </a:txBody>
                  <a:tcPr marL="91417" marR="91417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尚未完成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課程</a:t>
                      </a:r>
                      <a:r>
                        <a:rPr lang="zh-TW" altLang="zh-TW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名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單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內科：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位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(1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位外訓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牙科：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位</a:t>
                      </a:r>
                      <a:endParaRPr lang="en-US" altLang="zh-TW" sz="1800" b="1" kern="1200" dirty="0" smtClean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兒科：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位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(2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位外訓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急診：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位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(1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位外訓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家醫科：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位</a:t>
                      </a:r>
                      <a:endParaRPr lang="en-US" altLang="zh-TW" sz="1800" b="1" kern="1200" dirty="0" smtClean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神外科：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位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外訓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骨科部：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位</a:t>
                      </a:r>
                      <a:endParaRPr lang="en-US" altLang="zh-TW" sz="1800" b="1" kern="1200" dirty="0" smtClean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麻醉部：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位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17" marR="91417" marT="45709" marB="457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1802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6/05(</a:t>
                      </a:r>
                      <a:r>
                        <a:rPr lang="zh-TW" altLang="en-US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ctr"/>
                      <a:r>
                        <a:rPr lang="en-US" altLang="zh-TW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15:00-17:00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17" marR="91417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altLang="en-US" sz="1900" b="1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位</a:t>
                      </a:r>
                      <a:endParaRPr lang="zh-TW" altLang="en-US" sz="19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17" marR="91417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TW" sz="19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17" marR="91417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TW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7" marR="91417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17" marR="91417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70804097"/>
                  </a:ext>
                </a:extLst>
              </a:tr>
              <a:tr h="16011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6/27(</a:t>
                      </a:r>
                      <a:r>
                        <a:rPr lang="zh-TW" altLang="en-US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15:30-17:30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17" marR="91417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報名中</a:t>
                      </a:r>
                    </a:p>
                  </a:txBody>
                  <a:tcPr marL="91417" marR="91417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19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PGY</a:t>
                      </a:r>
                      <a:r>
                        <a:rPr lang="zh-TW" altLang="en-US" sz="19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醫師</a:t>
                      </a:r>
                      <a:endParaRPr lang="en-US" altLang="zh-TW" sz="19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17" marR="91417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實證醫學基礎課程</a:t>
                      </a:r>
                      <a:r>
                        <a:rPr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：</a:t>
                      </a:r>
                      <a:endParaRPr lang="en-US" altLang="zh-TW" sz="1800" b="0" i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</a:t>
                      </a:r>
                      <a:r>
                        <a:rPr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PICO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與關鍵字設定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資料庫搜尋技巧</a:t>
                      </a:r>
                      <a:r>
                        <a:rPr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：    </a:t>
                      </a:r>
                      <a:endParaRPr lang="en-US" altLang="zh-TW" sz="1800" b="0" i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Cochrane+JCR</a:t>
                      </a:r>
                      <a:r>
                        <a:rPr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/PubMed</a:t>
                      </a:r>
                      <a:endParaRPr lang="en-US" altLang="zh-TW" sz="1800" b="0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en-US" altLang="zh-TW" sz="18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r>
                        <a:rPr lang="zh-TW" altLang="en-US" sz="18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課後實作演練</a:t>
                      </a:r>
                    </a:p>
                  </a:txBody>
                  <a:tcPr marL="91417" marR="91417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急診部</a:t>
                      </a:r>
                      <a:endParaRPr lang="en-US" altLang="zh-TW" sz="1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江政穎醫師</a:t>
                      </a:r>
                    </a:p>
                  </a:txBody>
                  <a:tcPr marL="91417" marR="91417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9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17" marR="91417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文字方塊 1"/>
          <p:cNvSpPr txBox="1">
            <a:spLocks noChangeArrowheads="1"/>
          </p:cNvSpPr>
          <p:nvPr/>
        </p:nvSpPr>
        <p:spPr bwMode="auto">
          <a:xfrm>
            <a:off x="58582" y="825192"/>
            <a:ext cx="109027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因應教學醫院評鑑條文</a:t>
            </a:r>
            <a:r>
              <a:rPr lang="en-US" altLang="zh-TW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1.2.2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適當</a:t>
            </a:r>
            <a:r>
              <a:rPr lang="zh-TW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之文獻檢索與圖書利用</a:t>
            </a:r>
            <a:r>
              <a:rPr lang="zh-TW" altLang="zh-TW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機制</a:t>
            </a:r>
            <a:endParaRPr lang="en-US" altLang="zh-TW" sz="24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預計</a:t>
            </a:r>
            <a:r>
              <a:rPr lang="en-US" altLang="zh-TW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月初舉辦第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場資料庫加強班</a:t>
            </a:r>
            <a:endParaRPr lang="zh-TW" altLang="en-US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819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3916AEE-353E-498D-826A-24C530F5F727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5</a:t>
            </a:fld>
            <a:endParaRPr kumimoji="0" lang="en-US" altLang="zh-TW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56675" name="矩形 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TW" altLang="en-US" sz="3600"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6" name="框架 5">
            <a:extLst/>
          </p:cNvPr>
          <p:cNvSpPr/>
          <p:nvPr/>
        </p:nvSpPr>
        <p:spPr bwMode="auto">
          <a:xfrm>
            <a:off x="1524000" y="0"/>
            <a:ext cx="9144000" cy="6858000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extLst/>
        </p:spPr>
        <p:txBody>
          <a:bodyPr/>
          <a:lstStyle/>
          <a:p>
            <a:pPr marL="469900" indent="-469900" algn="ct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endParaRPr lang="zh-TW" altLang="en-US" sz="3600">
              <a:latin typeface="Verdana" pitchFamily="34" charset="0"/>
              <a:ea typeface="標楷體" pitchFamily="65" charset="-120"/>
            </a:endParaRPr>
          </a:p>
        </p:txBody>
      </p:sp>
      <p:sp>
        <p:nvSpPr>
          <p:cNvPr id="156677" name="矩形 6"/>
          <p:cNvSpPr>
            <a:spLocks noChangeArrowheads="1"/>
          </p:cNvSpPr>
          <p:nvPr/>
        </p:nvSpPr>
        <p:spPr bwMode="auto">
          <a:xfrm>
            <a:off x="2386013" y="2878138"/>
            <a:ext cx="7404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32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en-US" altLang="zh-TW" sz="32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2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 </a:t>
            </a:r>
            <a:r>
              <a:rPr lang="zh-TW" altLang="en-US" sz="32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實證醫學學術研討會</a:t>
            </a:r>
            <a:endParaRPr kumimoji="0" lang="en-US" altLang="zh-TW" sz="3200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矩形 5"/>
          <p:cNvSpPr>
            <a:spLocks noChangeArrowheads="1"/>
          </p:cNvSpPr>
          <p:nvPr/>
        </p:nvSpPr>
        <p:spPr bwMode="auto">
          <a:xfrm>
            <a:off x="3422751" y="217488"/>
            <a:ext cx="60195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36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2023</a:t>
            </a:r>
            <a:r>
              <a:rPr lang="zh-TW" altLang="en-US" sz="36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 實證醫學學術研討會</a:t>
            </a:r>
            <a:endParaRPr lang="en-US" altLang="zh-TW" sz="3600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5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076926"/>
              </p:ext>
            </p:extLst>
          </p:nvPr>
        </p:nvGraphicFramePr>
        <p:xfrm>
          <a:off x="907915" y="2208013"/>
          <a:ext cx="10008849" cy="3220492"/>
        </p:xfrm>
        <a:graphic>
          <a:graphicData uri="http://schemas.openxmlformats.org/drawingml/2006/table">
            <a:tbl>
              <a:tblPr firstRow="1" bandRow="1"/>
              <a:tblGrid>
                <a:gridCol w="9979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63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66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083287">
                  <a:extLst>
                    <a:ext uri="{9D8B030D-6E8A-4147-A177-3AD203B41FA5}">
                      <a16:colId xmlns="" xmlns:a16="http://schemas.microsoft.com/office/drawing/2014/main" val="1370459249"/>
                    </a:ext>
                  </a:extLst>
                </a:gridCol>
                <a:gridCol w="7985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660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992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zh-TW" altLang="en-US" sz="2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zh-TW" altLang="en-US" sz="2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zh-TW" altLang="en-US" sz="2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論文主題</a:t>
                      </a: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排名</a:t>
                      </a: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獎項</a:t>
                      </a: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6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1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P01</a:t>
                      </a:r>
                      <a:endParaRPr lang="en-US" altLang="zh-TW" sz="2200" b="1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傷口照護中心</a:t>
                      </a:r>
                      <a:endParaRPr kumimoji="0" lang="en-US" altLang="zh-TW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林</a:t>
                      </a:r>
                      <a:r>
                        <a:rPr kumimoji="0" lang="en-US" altLang="zh-TW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O</a:t>
                      </a:r>
                      <a:r>
                        <a:rPr kumimoji="0" lang="zh-TW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青</a:t>
                      </a:r>
                      <a:endParaRPr kumimoji="0" lang="en-US" altLang="zh-TW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介入身體活動對下肢靜脈性潰瘍之傷口癒合成效：系統性文獻回顧</a:t>
                      </a:r>
                      <a:endParaRPr kumimoji="0" lang="en-US" altLang="zh-TW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2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特優獎</a:t>
                      </a: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6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P09</a:t>
                      </a:r>
                      <a:endParaRPr kumimoji="0" lang="en-US" altLang="zh-TW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綜合科</a:t>
                      </a:r>
                      <a:endParaRPr kumimoji="0" lang="en-US" altLang="zh-TW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加護病房</a:t>
                      </a:r>
                      <a:endParaRPr kumimoji="0" lang="en-US" altLang="zh-TW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郭</a:t>
                      </a:r>
                      <a:r>
                        <a:rPr kumimoji="0" lang="en-US" altLang="zh-TW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O</a:t>
                      </a:r>
                      <a:r>
                        <a:rPr kumimoji="0" lang="zh-TW" alt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竹</a:t>
                      </a:r>
                      <a:endParaRPr kumimoji="0" lang="en-US" altLang="zh-TW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探討</a:t>
                      </a:r>
                      <a:r>
                        <a:rPr kumimoji="0" lang="en-US" altLang="zh-TW" sz="2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Cerebrolysin</a:t>
                      </a:r>
                      <a:r>
                        <a:rPr kumimoji="0" lang="zh-TW" alt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對重症病人腦神經康復之成效</a:t>
                      </a:r>
                      <a:endParaRPr kumimoji="0" lang="en-US" altLang="zh-TW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2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優秀獎</a:t>
                      </a: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6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P10</a:t>
                      </a:r>
                      <a:endParaRPr kumimoji="0" lang="en-US" altLang="zh-TW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綜合科</a:t>
                      </a:r>
                      <a:endParaRPr kumimoji="0" lang="en-US" altLang="zh-TW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加護病房</a:t>
                      </a:r>
                      <a:endParaRPr kumimoji="0" lang="en-US" altLang="zh-TW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柯</a:t>
                      </a:r>
                      <a:r>
                        <a:rPr kumimoji="0" lang="en-US" altLang="zh-TW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O</a:t>
                      </a:r>
                      <a:r>
                        <a:rPr kumimoji="0" lang="zh-TW" alt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汝</a:t>
                      </a:r>
                      <a:endParaRPr kumimoji="0" lang="en-US" altLang="zh-TW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探討加護病房病人使用矽質敷料是否能預防壓力性損傷</a:t>
                      </a:r>
                      <a:endParaRPr kumimoji="0" lang="en-US" altLang="zh-TW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2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佳作獎</a:t>
                      </a: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1853" name="文字方塊 1"/>
          <p:cNvSpPr txBox="1">
            <a:spLocks noChangeArrowheads="1"/>
          </p:cNvSpPr>
          <p:nvPr/>
        </p:nvSpPr>
        <p:spPr bwMode="auto">
          <a:xfrm>
            <a:off x="1100138" y="938213"/>
            <a:ext cx="10913522" cy="121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zh-TW" altLang="en-US" sz="2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海報競賽共錄取</a:t>
            </a:r>
            <a:r>
              <a:rPr lang="en-US" altLang="zh-TW" sz="2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endParaRPr lang="en-US" altLang="zh-TW" sz="2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評分參考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:PICO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的質與量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文獻搜尋的方法與分析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嚴格的文獻評讀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證據之臨床應用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結構的完整性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現場問題回覆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113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矩形 5"/>
          <p:cNvSpPr>
            <a:spLocks noChangeArrowheads="1"/>
          </p:cNvSpPr>
          <p:nvPr/>
        </p:nvSpPr>
        <p:spPr bwMode="auto">
          <a:xfrm>
            <a:off x="3422751" y="217488"/>
            <a:ext cx="60195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36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2023</a:t>
            </a:r>
            <a:r>
              <a:rPr lang="zh-TW" altLang="en-US" sz="36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 實證醫學學術研討會</a:t>
            </a:r>
            <a:endParaRPr lang="zh-TW" altLang="en-US" sz="36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5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911853"/>
              </p:ext>
            </p:extLst>
          </p:nvPr>
        </p:nvGraphicFramePr>
        <p:xfrm>
          <a:off x="1521330" y="1368425"/>
          <a:ext cx="9153296" cy="4972644"/>
        </p:xfrm>
        <a:graphic>
          <a:graphicData uri="http://schemas.openxmlformats.org/drawingml/2006/table">
            <a:tbl>
              <a:tblPr firstRow="1" bandRow="1"/>
              <a:tblGrid>
                <a:gridCol w="10054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60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784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202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212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46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zh-TW" altLang="en-US" sz="2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組別</a:t>
                      </a: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zh-TW" altLang="en-US" sz="2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參賽機構</a:t>
                      </a: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zh-TW" altLang="en-US" sz="22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參賽者</a:t>
                      </a: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排名</a:t>
                      </a: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獎項</a:t>
                      </a: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31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TW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algn="l" fontAlgn="ctr"/>
                      <a:r>
                        <a:rPr lang="zh-TW" alt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長庚醫院</a:t>
                      </a:r>
                      <a:endParaRPr lang="en-US" altLang="zh-TW" sz="2200" b="1" i="0" u="none" strike="noStrike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200" b="1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梁</a:t>
                      </a:r>
                      <a:r>
                        <a:rPr lang="en-US" altLang="zh-TW" sz="2200" b="1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r>
                        <a:rPr lang="zh-TW" altLang="zh-TW" sz="2200" b="1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陽</a:t>
                      </a:r>
                      <a:r>
                        <a:rPr lang="en-US" altLang="zh-TW" sz="2200" b="1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200" b="1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嘉義長庚</a:t>
                      </a:r>
                      <a:r>
                        <a:rPr lang="en-US" altLang="zh-TW" sz="2200" b="1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r>
                        <a:rPr lang="zh-TW" altLang="zh-TW" sz="2200" b="1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陳</a:t>
                      </a:r>
                      <a:r>
                        <a:rPr lang="en-US" altLang="zh-TW" sz="2200" b="1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r>
                        <a:rPr lang="zh-TW" altLang="zh-TW" sz="2200" b="1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溪</a:t>
                      </a:r>
                      <a:r>
                        <a:rPr lang="en-US" altLang="zh-TW" sz="2200" b="1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200" b="1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高雄長庚</a:t>
                      </a:r>
                      <a:r>
                        <a:rPr lang="en-US" altLang="zh-TW" sz="2200" b="1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2200" b="1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zh-TW" sz="2200" b="1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林</a:t>
                      </a:r>
                      <a:r>
                        <a:rPr lang="en-US" altLang="zh-TW" sz="2200" b="1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r>
                        <a:rPr lang="zh-TW" altLang="zh-TW" sz="2200" b="1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</a:t>
                      </a:r>
                      <a:r>
                        <a:rPr lang="en-US" altLang="zh-TW" sz="2200" b="1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200" b="1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林口長庚</a:t>
                      </a:r>
                      <a:r>
                        <a:rPr lang="en-US" altLang="zh-TW" sz="2200" b="1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2200" b="1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zh-TW" sz="2200" b="1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葉</a:t>
                      </a:r>
                      <a:r>
                        <a:rPr lang="en-US" altLang="zh-TW" sz="2200" b="1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r>
                        <a:rPr lang="zh-TW" altLang="zh-TW" sz="2200" b="1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</a:t>
                      </a:r>
                      <a:r>
                        <a:rPr lang="en-US" altLang="zh-TW" sz="2200" b="1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200" b="1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高雄長庚</a:t>
                      </a:r>
                      <a:r>
                        <a:rPr lang="en-US" altLang="zh-TW" sz="2200" b="1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2200" b="1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zh-TW" sz="2200" b="1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劉</a:t>
                      </a:r>
                      <a:r>
                        <a:rPr lang="en-US" altLang="zh-TW" sz="2200" b="1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r>
                        <a:rPr lang="zh-TW" altLang="zh-TW" sz="2200" b="1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廷</a:t>
                      </a:r>
                      <a:r>
                        <a:rPr lang="en-US" altLang="zh-TW" sz="2200" b="1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200" b="1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高雄長庚</a:t>
                      </a:r>
                      <a:r>
                        <a:rPr lang="en-US" altLang="zh-TW" sz="2200" b="1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2200" b="1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0" marR="91430" marT="45727" marB="457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2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特優獎</a:t>
                      </a: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05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TW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algn="l" rtl="0" fontAlgn="ctr"/>
                      <a:r>
                        <a:rPr lang="zh-TW" alt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高雄醫學大學</a:t>
                      </a: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</a:t>
                      </a:r>
                      <a:r>
                        <a:rPr lang="en-US" altLang="zh-TW" sz="2200" b="1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r>
                        <a:rPr lang="zh-TW" altLang="en-US" sz="2200" b="1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韋</a:t>
                      </a:r>
                      <a:endParaRPr lang="en-US" altLang="zh-TW" sz="2200" b="1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0" marR="91430" marT="45727" marB="457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2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優秀獎</a:t>
                      </a: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6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endParaRPr lang="zh-TW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嘉義基督教醫院</a:t>
                      </a:r>
                      <a:endParaRPr kumimoji="0" lang="zh-TW" alt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b="1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</a:t>
                      </a:r>
                      <a:r>
                        <a:rPr lang="en-US" altLang="zh-TW" sz="2200" b="1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r>
                        <a:rPr lang="zh-TW" altLang="en-US" sz="2200" b="1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蓉</a:t>
                      </a:r>
                      <a:endParaRPr lang="en-US" altLang="zh-TW" sz="2200" b="1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0" marR="91430" marT="45727" marB="457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2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佳作獎</a:t>
                      </a: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6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</a:t>
                      </a:r>
                      <a:endParaRPr lang="zh-TW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嘉義基督教醫院</a:t>
                      </a:r>
                      <a:endParaRPr kumimoji="0" lang="zh-TW" alt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</a:t>
                      </a:r>
                      <a:r>
                        <a:rPr lang="en-US" altLang="zh-TW" sz="2200" b="1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r>
                        <a:rPr lang="zh-TW" altLang="en-US" sz="2200" b="1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萍</a:t>
                      </a:r>
                    </a:p>
                  </a:txBody>
                  <a:tcPr marL="91430" marR="91430" marT="45727" marB="457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22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佳作獎</a:t>
                      </a: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6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</a:t>
                      </a:r>
                      <a:endParaRPr lang="zh-TW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嘉義基督教醫院</a:t>
                      </a: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</a:t>
                      </a:r>
                      <a:r>
                        <a:rPr lang="en-US" altLang="zh-TW" sz="2200" b="1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r>
                        <a:rPr lang="zh-TW" altLang="en-US" sz="2200" b="1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珍</a:t>
                      </a:r>
                    </a:p>
                  </a:txBody>
                  <a:tcPr marL="91430" marR="91430" marT="45727" marB="457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22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2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19" marR="91419" marT="45717" marB="457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5469" name="文字方塊 1"/>
          <p:cNvSpPr txBox="1">
            <a:spLocks noChangeArrowheads="1"/>
          </p:cNvSpPr>
          <p:nvPr/>
        </p:nvSpPr>
        <p:spPr bwMode="auto">
          <a:xfrm>
            <a:off x="1100138" y="938213"/>
            <a:ext cx="38941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zh-TW" altLang="en-US" sz="2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口報競賽共</a:t>
            </a:r>
            <a:r>
              <a:rPr lang="en-US" altLang="zh-TW" sz="2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(A~E</a:t>
            </a:r>
            <a:r>
              <a:rPr lang="zh-TW" altLang="en-US" sz="2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5303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矩形 5"/>
          <p:cNvSpPr>
            <a:spLocks noChangeArrowheads="1"/>
          </p:cNvSpPr>
          <p:nvPr/>
        </p:nvSpPr>
        <p:spPr bwMode="auto">
          <a:xfrm>
            <a:off x="2994750" y="217488"/>
            <a:ext cx="687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36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 </a:t>
            </a:r>
            <a:r>
              <a:rPr lang="zh-TW" altLang="en-US" sz="36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實證醫學學術研討會   </a:t>
            </a:r>
            <a:r>
              <a:rPr lang="en-US" altLang="zh-TW" sz="36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36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241893"/>
              </p:ext>
            </p:extLst>
          </p:nvPr>
        </p:nvGraphicFramePr>
        <p:xfrm>
          <a:off x="303212" y="1093420"/>
          <a:ext cx="11585575" cy="1410449"/>
        </p:xfrm>
        <a:graphic>
          <a:graphicData uri="http://schemas.openxmlformats.org/drawingml/2006/table">
            <a:tbl>
              <a:tblPr/>
              <a:tblGrid>
                <a:gridCol w="8821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612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686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405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26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902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857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algn="ctr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1" marR="68581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algn="ctr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執行內容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algn="ctr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預期成效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algn="ctr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地點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algn="ctr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algn="ctr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滿意度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24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algn="l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5/27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</a:t>
                      </a:r>
                      <a:r>
                        <a:rPr lang="zh-TW" altLang="zh-TW" sz="1800" b="1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zh-TW" altLang="zh-TW" sz="1800" b="1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實證醫學</a:t>
                      </a:r>
                      <a:r>
                        <a:rPr lang="zh-TW" altLang="en-US" sz="1800" b="1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學術研討會</a:t>
                      </a:r>
                      <a:endParaRPr lang="zh-TW" altLang="en-US" sz="18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推廣實證醫學臨床醫療照護與檢查上之應用，促進院際醫療相關單位與職類重視實證醫學的實踐，提升「醫療品質改善活動」之水準。</a:t>
                      </a:r>
                      <a:endParaRPr lang="zh-TW" altLang="zh-TW" sz="18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1" marR="68581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2300" algn="l"/>
                        </a:tabLst>
                        <a:defRPr/>
                      </a:pP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9B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禮拜堂</a:t>
                      </a:r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2300" algn="l"/>
                        </a:tabLst>
                        <a:defRPr/>
                      </a:pP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8:30-12:40</a:t>
                      </a:r>
                      <a:endParaRPr lang="zh-TW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algn="l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34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</a:defRPr>
                      </a:lvl9pPr>
                    </a:lstStyle>
                    <a:p>
                      <a:pPr algn="l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4.8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6013279" y="2733471"/>
          <a:ext cx="5875508" cy="391364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1011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743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617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您收穫最多的內容主題為何？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49" marR="6349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整體而言，對於研討會的感想或建議？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49" marR="6349" marT="6350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1145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口頭報告競賽</a:t>
                      </a:r>
                    </a:p>
                  </a:txBody>
                  <a:tcPr marL="6349" marR="6349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很棒</a:t>
                      </a:r>
                    </a:p>
                  </a:txBody>
                  <a:tcPr marL="6349" marR="6349" marT="6350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1145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口頭報告競賽</a:t>
                      </a:r>
                    </a:p>
                  </a:txBody>
                  <a:tcPr marL="6349" marR="6349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收獲良多</a:t>
                      </a:r>
                    </a:p>
                  </a:txBody>
                  <a:tcPr marL="6349" marR="6349" marT="6350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9458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口頭報告競賽</a:t>
                      </a:r>
                    </a:p>
                  </a:txBody>
                  <a:tcPr marL="6349" marR="6349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謝謝嘉基安排的競賽活動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獲益良多</a:t>
                      </a:r>
                    </a:p>
                  </a:txBody>
                  <a:tcPr marL="6349" marR="6349" marT="6350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1145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實證醫學主題專題演講</a:t>
                      </a:r>
                    </a:p>
                  </a:txBody>
                  <a:tcPr marL="6349" marR="6349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賽後有評審講評相當精彩</a:t>
                      </a:r>
                    </a:p>
                  </a:txBody>
                  <a:tcPr marL="6349" marR="6349" marT="6350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9458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海報論文參展</a:t>
                      </a:r>
                    </a:p>
                  </a:txBody>
                  <a:tcPr marL="6349" marR="6349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有實證醫學臨床應用實例，收穫良多</a:t>
                      </a:r>
                    </a:p>
                  </a:txBody>
                  <a:tcPr marL="6349" marR="6349" marT="6350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626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實證醫學主題專題演講</a:t>
                      </a:r>
                    </a:p>
                  </a:txBody>
                  <a:tcPr marL="6349" marR="6349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希望下次能舉辦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SDM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主題活動</a:t>
                      </a:r>
                    </a:p>
                  </a:txBody>
                  <a:tcPr marL="6349" marR="6349" marT="6350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1145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海報論文參展</a:t>
                      </a:r>
                    </a:p>
                  </a:txBody>
                  <a:tcPr marL="6349" marR="6349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可以交流學習</a:t>
                      </a:r>
                    </a:p>
                  </a:txBody>
                  <a:tcPr marL="6349" marR="6349" marT="6350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617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口頭報告競賽</a:t>
                      </a:r>
                    </a:p>
                  </a:txBody>
                  <a:tcPr marL="6349" marR="6349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實證競賽真的很精采，希望未來院內能多舉辦此類活動。</a:t>
                      </a:r>
                    </a:p>
                  </a:txBody>
                  <a:tcPr marL="6349" marR="6349" marT="6350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1145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海報論文參展</a:t>
                      </a:r>
                    </a:p>
                  </a:txBody>
                  <a:tcPr marL="6349" marR="6349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可以提升論文寫作能力</a:t>
                      </a:r>
                    </a:p>
                  </a:txBody>
                  <a:tcPr marL="6349" marR="6349" marT="6350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29458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實證醫學主題專題演講</a:t>
                      </a:r>
                    </a:p>
                  </a:txBody>
                  <a:tcPr marL="6349" marR="6349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收穫良多，希望下次能參加實證評讀課程</a:t>
                      </a:r>
                    </a:p>
                  </a:txBody>
                  <a:tcPr marL="6349" marR="6349" marT="6350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5BCB4F6E-2013-4874-8EEA-FC80934C5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2" y="2733470"/>
            <a:ext cx="5635286" cy="356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矩形 5"/>
          <p:cNvSpPr>
            <a:spLocks noChangeArrowheads="1"/>
          </p:cNvSpPr>
          <p:nvPr/>
        </p:nvSpPr>
        <p:spPr bwMode="auto">
          <a:xfrm>
            <a:off x="2994750" y="217488"/>
            <a:ext cx="687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36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 </a:t>
            </a:r>
            <a:r>
              <a:rPr lang="zh-TW" altLang="en-US" sz="36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實證醫學學術研討會   </a:t>
            </a:r>
            <a:r>
              <a:rPr lang="en-US" altLang="zh-TW" sz="36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36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1FBF2E17-9DB8-41D2-BD3F-8636F64169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5"/>
          <a:stretch/>
        </p:blipFill>
        <p:spPr>
          <a:xfrm>
            <a:off x="4065103" y="1193431"/>
            <a:ext cx="7808635" cy="479556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29344F29-E45F-4A8F-A081-3A73F0835D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4"/>
          <a:stretch/>
        </p:blipFill>
        <p:spPr>
          <a:xfrm>
            <a:off x="189547" y="1193431"/>
            <a:ext cx="3756285" cy="223958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050424F9-AB5F-4758-A178-309C700E76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8"/>
          <a:stretch/>
        </p:blipFill>
        <p:spPr>
          <a:xfrm>
            <a:off x="189546" y="3537474"/>
            <a:ext cx="3756285" cy="246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41106醫事訓練中心報告-1105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104.11.09醫教會會議議程(參考版)">
  <a:themeElements>
    <a:clrScheme name="藍色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55324</TotalTime>
  <Words>1260</Words>
  <Application>Microsoft Office PowerPoint</Application>
  <PresentationFormat>寬螢幕</PresentationFormat>
  <Paragraphs>260</Paragraphs>
  <Slides>13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9</vt:i4>
      </vt:variant>
      <vt:variant>
        <vt:lpstr>投影片標題</vt:lpstr>
      </vt:variant>
      <vt:variant>
        <vt:i4>13</vt:i4>
      </vt:variant>
    </vt:vector>
  </HeadingPairs>
  <TitlesOfParts>
    <vt:vector size="30" baseType="lpstr">
      <vt:lpstr>微軟正黑體</vt:lpstr>
      <vt:lpstr>新細明體</vt:lpstr>
      <vt:lpstr>標楷體</vt:lpstr>
      <vt:lpstr>Arial</vt:lpstr>
      <vt:lpstr>Calibri</vt:lpstr>
      <vt:lpstr>Times New Roman</vt:lpstr>
      <vt:lpstr>Verdana</vt:lpstr>
      <vt:lpstr>Wingdings</vt:lpstr>
      <vt:lpstr>104.11.09醫教會會議議程(參考版)</vt:lpstr>
      <vt:lpstr>1_104.11.09醫教會會議議程(參考版)</vt:lpstr>
      <vt:lpstr>2_104.11.09醫教會會議議程(參考版)</vt:lpstr>
      <vt:lpstr>3_104.11.09醫教會會議議程(參考版)</vt:lpstr>
      <vt:lpstr>4_104.11.09醫教會會議議程(參考版)</vt:lpstr>
      <vt:lpstr>5_104.11.09醫教會會議議程(參考版)</vt:lpstr>
      <vt:lpstr>1041106醫事訓練中心報告-1105</vt:lpstr>
      <vt:lpstr>6_104.11.09醫教會會議議程(參考版)</vt:lpstr>
      <vt:lpstr>7_104.11.09醫教會會議議程(參考版)</vt:lpstr>
      <vt:lpstr>實證醫學中心業務報告</vt:lpstr>
      <vt:lpstr>PowerPoint 簡報</vt:lpstr>
      <vt:lpstr>PowerPoint 簡報</vt:lpstr>
      <vt:lpstr>資料庫加強班(2堂，對象:西醫R、PGY)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2016年第五次醫教會會議議程 </dc:title>
  <dc:creator>教研行政中心 - 陳家盈 主任</dc:creator>
  <cp:lastModifiedBy>嘉義基督教醫院圖書館</cp:lastModifiedBy>
  <cp:revision>1779</cp:revision>
  <cp:lastPrinted>2022-07-14T06:39:52Z</cp:lastPrinted>
  <dcterms:created xsi:type="dcterms:W3CDTF">2016-11-28T10:40:28Z</dcterms:created>
  <dcterms:modified xsi:type="dcterms:W3CDTF">2023-06-09T08:06:08Z</dcterms:modified>
</cp:coreProperties>
</file>