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6" r:id="rId2"/>
    <p:sldId id="323" r:id="rId3"/>
    <p:sldId id="343" r:id="rId4"/>
    <p:sldId id="341" r:id="rId5"/>
    <p:sldId id="344" r:id="rId6"/>
    <p:sldId id="346" r:id="rId7"/>
    <p:sldId id="349" r:id="rId8"/>
    <p:sldId id="347" r:id="rId9"/>
    <p:sldId id="359" r:id="rId10"/>
    <p:sldId id="350" r:id="rId11"/>
    <p:sldId id="351" r:id="rId12"/>
    <p:sldId id="352" r:id="rId13"/>
    <p:sldId id="353" r:id="rId14"/>
    <p:sldId id="354" r:id="rId15"/>
    <p:sldId id="355" r:id="rId16"/>
    <p:sldId id="360" r:id="rId17"/>
    <p:sldId id="356" r:id="rId18"/>
    <p:sldId id="296" r:id="rId19"/>
    <p:sldId id="300" r:id="rId20"/>
    <p:sldId id="301" r:id="rId21"/>
    <p:sldId id="333" r:id="rId22"/>
    <p:sldId id="313" r:id="rId23"/>
    <p:sldId id="334" r:id="rId24"/>
    <p:sldId id="315" r:id="rId25"/>
    <p:sldId id="312" r:id="rId26"/>
    <p:sldId id="310" r:id="rId27"/>
    <p:sldId id="311" r:id="rId28"/>
    <p:sldId id="325" r:id="rId29"/>
    <p:sldId id="316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E275D73-2C20-4956-949D-76C671AD9D28}">
          <p14:sldIdLst>
            <p14:sldId id="256"/>
            <p14:sldId id="323"/>
            <p14:sldId id="343"/>
            <p14:sldId id="341"/>
            <p14:sldId id="344"/>
            <p14:sldId id="346"/>
            <p14:sldId id="349"/>
            <p14:sldId id="347"/>
            <p14:sldId id="359"/>
            <p14:sldId id="350"/>
            <p14:sldId id="351"/>
            <p14:sldId id="352"/>
            <p14:sldId id="353"/>
            <p14:sldId id="354"/>
            <p14:sldId id="355"/>
            <p14:sldId id="360"/>
            <p14:sldId id="356"/>
          </p14:sldIdLst>
        </p14:section>
        <p14:section name="未命名的章節" id="{DA1F37DD-064B-4641-B260-EFF9FB0FB08B}">
          <p14:sldIdLst>
            <p14:sldId id="296"/>
            <p14:sldId id="300"/>
            <p14:sldId id="301"/>
            <p14:sldId id="333"/>
            <p14:sldId id="313"/>
            <p14:sldId id="334"/>
            <p14:sldId id="315"/>
            <p14:sldId id="312"/>
            <p14:sldId id="310"/>
            <p14:sldId id="311"/>
            <p14:sldId id="325"/>
            <p14:sldId id="31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08" autoAdjust="0"/>
  </p:normalViewPr>
  <p:slideViewPr>
    <p:cSldViewPr>
      <p:cViewPr>
        <p:scale>
          <a:sx n="100" d="100"/>
          <a:sy n="100" d="100"/>
        </p:scale>
        <p:origin x="-294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2F9262-403A-492C-B3E2-E6D02EF84F2E}" type="doc">
      <dgm:prSet loTypeId="urn:microsoft.com/office/officeart/2005/8/layout/pyramid2" loCatId="pyramid" qsTypeId="urn:microsoft.com/office/officeart/2005/8/quickstyle/3d2" qsCatId="3D" csTypeId="urn:microsoft.com/office/officeart/2005/8/colors/accent3_3" csCatId="accent3" phldr="1"/>
      <dgm:spPr/>
    </dgm:pt>
    <dgm:pt modelId="{4C26F454-6273-4D6F-948F-7C62AF4BD36A}">
      <dgm:prSet phldrT="[文字]" custT="1"/>
      <dgm:spPr/>
      <dgm:t>
        <a:bodyPr/>
        <a:lstStyle/>
        <a:p>
          <a:r>
            <a:rPr lang="en-US" altLang="zh-TW" sz="2400" dirty="0" smtClean="0">
              <a:latin typeface="Baskerville Old Face" pitchFamily="18" charset="0"/>
            </a:rPr>
            <a:t>Procedure  / operation codes</a:t>
          </a:r>
          <a:endParaRPr lang="zh-TW" altLang="en-US" sz="2400" dirty="0">
            <a:latin typeface="Baskerville Old Face" pitchFamily="18" charset="0"/>
          </a:endParaRPr>
        </a:p>
      </dgm:t>
    </dgm:pt>
    <dgm:pt modelId="{189ADBDB-4887-4CEE-9E05-5514E4A1819A}" type="parTrans" cxnId="{31DE6980-92B4-418B-ACE2-A4D799206558}">
      <dgm:prSet/>
      <dgm:spPr/>
      <dgm:t>
        <a:bodyPr/>
        <a:lstStyle/>
        <a:p>
          <a:endParaRPr lang="zh-TW" altLang="en-US" sz="2400">
            <a:latin typeface="Baskerville Old Face" pitchFamily="18" charset="0"/>
          </a:endParaRPr>
        </a:p>
      </dgm:t>
    </dgm:pt>
    <dgm:pt modelId="{80F08D82-0F78-40BC-88B1-B485A87F2C3B}" type="sibTrans" cxnId="{31DE6980-92B4-418B-ACE2-A4D799206558}">
      <dgm:prSet/>
      <dgm:spPr/>
      <dgm:t>
        <a:bodyPr/>
        <a:lstStyle/>
        <a:p>
          <a:endParaRPr lang="zh-TW" altLang="en-US" sz="2400">
            <a:latin typeface="Baskerville Old Face" pitchFamily="18" charset="0"/>
          </a:endParaRPr>
        </a:p>
      </dgm:t>
    </dgm:pt>
    <dgm:pt modelId="{69B43A6F-5612-4E0E-97E5-BAB85C0E4DFE}">
      <dgm:prSet phldrT="[文字]" custT="1"/>
      <dgm:spPr/>
      <dgm:t>
        <a:bodyPr/>
        <a:lstStyle/>
        <a:p>
          <a:r>
            <a:rPr lang="en-US" altLang="zh-TW" sz="2400" dirty="0" smtClean="0">
              <a:latin typeface="Baskerville Old Face" pitchFamily="18" charset="0"/>
            </a:rPr>
            <a:t>Discharge diagnosis </a:t>
          </a:r>
          <a:endParaRPr lang="zh-TW" altLang="en-US" sz="2400" dirty="0">
            <a:latin typeface="Baskerville Old Face" pitchFamily="18" charset="0"/>
          </a:endParaRPr>
        </a:p>
      </dgm:t>
    </dgm:pt>
    <dgm:pt modelId="{362E118A-CCF7-4230-B276-44E0FBB5596D}" type="parTrans" cxnId="{10B25614-E99E-4317-9B71-999FFACB0EED}">
      <dgm:prSet/>
      <dgm:spPr/>
      <dgm:t>
        <a:bodyPr/>
        <a:lstStyle/>
        <a:p>
          <a:endParaRPr lang="zh-TW" altLang="en-US" sz="2400">
            <a:latin typeface="Baskerville Old Face" pitchFamily="18" charset="0"/>
          </a:endParaRPr>
        </a:p>
      </dgm:t>
    </dgm:pt>
    <dgm:pt modelId="{CB6ACDB1-77C1-4018-9721-A757B3CD6A4C}" type="sibTrans" cxnId="{10B25614-E99E-4317-9B71-999FFACB0EED}">
      <dgm:prSet/>
      <dgm:spPr/>
      <dgm:t>
        <a:bodyPr/>
        <a:lstStyle/>
        <a:p>
          <a:endParaRPr lang="zh-TW" altLang="en-US" sz="2400">
            <a:latin typeface="Baskerville Old Face" pitchFamily="18" charset="0"/>
          </a:endParaRPr>
        </a:p>
      </dgm:t>
    </dgm:pt>
    <dgm:pt modelId="{85E3A902-7AB0-4DD0-9844-DC4A5E31A9B3}">
      <dgm:prSet phldrT="[文字]" custT="1"/>
      <dgm:spPr/>
      <dgm:t>
        <a:bodyPr/>
        <a:lstStyle/>
        <a:p>
          <a:r>
            <a:rPr lang="en-US" altLang="zh-TW" sz="2400" dirty="0" smtClean="0">
              <a:latin typeface="Baskerville Old Face" pitchFamily="18" charset="0"/>
            </a:rPr>
            <a:t>Ambulatory care / emergency visit diagnosis</a:t>
          </a:r>
          <a:endParaRPr lang="zh-TW" altLang="en-US" sz="2400" dirty="0">
            <a:latin typeface="Baskerville Old Face" pitchFamily="18" charset="0"/>
          </a:endParaRPr>
        </a:p>
      </dgm:t>
    </dgm:pt>
    <dgm:pt modelId="{8CD8B034-1368-421E-9559-92FF5CCFDEDF}" type="parTrans" cxnId="{9F4C5F7F-895F-413A-BD2C-55E7EEADA9B6}">
      <dgm:prSet/>
      <dgm:spPr/>
      <dgm:t>
        <a:bodyPr/>
        <a:lstStyle/>
        <a:p>
          <a:endParaRPr lang="zh-TW" altLang="en-US" sz="2400">
            <a:latin typeface="Baskerville Old Face" pitchFamily="18" charset="0"/>
          </a:endParaRPr>
        </a:p>
      </dgm:t>
    </dgm:pt>
    <dgm:pt modelId="{056EAE7D-98B6-40E5-9B41-48CE8FED2BA9}" type="sibTrans" cxnId="{9F4C5F7F-895F-413A-BD2C-55E7EEADA9B6}">
      <dgm:prSet/>
      <dgm:spPr/>
      <dgm:t>
        <a:bodyPr/>
        <a:lstStyle/>
        <a:p>
          <a:endParaRPr lang="zh-TW" altLang="en-US" sz="2400">
            <a:latin typeface="Baskerville Old Face" pitchFamily="18" charset="0"/>
          </a:endParaRPr>
        </a:p>
      </dgm:t>
    </dgm:pt>
    <dgm:pt modelId="{16E471BC-6653-44A4-B51E-E40DC73B1BC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2400" dirty="0" smtClean="0">
              <a:latin typeface="Baskerville Old Face" pitchFamily="18" charset="0"/>
            </a:rPr>
            <a:t>Catastrophic illnesses certificates</a:t>
          </a:r>
          <a:endParaRPr lang="zh-TW" altLang="en-US" sz="2400" dirty="0" smtClean="0">
            <a:latin typeface="Baskerville Old Face" pitchFamily="18" charset="0"/>
          </a:endParaRP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dirty="0"/>
        </a:p>
      </dgm:t>
    </dgm:pt>
    <dgm:pt modelId="{D95F8363-2125-44A4-8475-E73EF180D4B4}" type="parTrans" cxnId="{92B25823-7386-4537-A768-B0C0422AF675}">
      <dgm:prSet/>
      <dgm:spPr/>
      <dgm:t>
        <a:bodyPr/>
        <a:lstStyle/>
        <a:p>
          <a:endParaRPr lang="zh-TW" altLang="en-US" sz="2400"/>
        </a:p>
      </dgm:t>
    </dgm:pt>
    <dgm:pt modelId="{67FABCA6-FB10-4230-868C-49F500DE6DDF}" type="sibTrans" cxnId="{92B25823-7386-4537-A768-B0C0422AF675}">
      <dgm:prSet/>
      <dgm:spPr/>
      <dgm:t>
        <a:bodyPr/>
        <a:lstStyle/>
        <a:p>
          <a:endParaRPr lang="zh-TW" altLang="en-US" sz="2400"/>
        </a:p>
      </dgm:t>
    </dgm:pt>
    <dgm:pt modelId="{AE6DB7C8-6C83-4745-8270-D7BA6F29C89C}" type="pres">
      <dgm:prSet presAssocID="{1F2F9262-403A-492C-B3E2-E6D02EF84F2E}" presName="compositeShape" presStyleCnt="0">
        <dgm:presLayoutVars>
          <dgm:dir/>
          <dgm:resizeHandles/>
        </dgm:presLayoutVars>
      </dgm:prSet>
      <dgm:spPr/>
    </dgm:pt>
    <dgm:pt modelId="{0B2F7528-4947-404A-96BB-461014491132}" type="pres">
      <dgm:prSet presAssocID="{1F2F9262-403A-492C-B3E2-E6D02EF84F2E}" presName="pyramid" presStyleLbl="node1" presStyleIdx="0" presStyleCnt="1"/>
      <dgm:spPr>
        <a:solidFill>
          <a:schemeClr val="accent2">
            <a:lumMod val="75000"/>
          </a:schemeClr>
        </a:solidFill>
      </dgm:spPr>
    </dgm:pt>
    <dgm:pt modelId="{9A3F6908-4DCA-44F2-8093-FF6AAAA6ED0C}" type="pres">
      <dgm:prSet presAssocID="{1F2F9262-403A-492C-B3E2-E6D02EF84F2E}" presName="theList" presStyleCnt="0"/>
      <dgm:spPr/>
    </dgm:pt>
    <dgm:pt modelId="{62A08520-6522-43C0-8B5D-890C6048852B}" type="pres">
      <dgm:prSet presAssocID="{4C26F454-6273-4D6F-948F-7C62AF4BD36A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6B778B-46E2-47E8-A8AD-A6D4A19D6136}" type="pres">
      <dgm:prSet presAssocID="{4C26F454-6273-4D6F-948F-7C62AF4BD36A}" presName="aSpace" presStyleCnt="0"/>
      <dgm:spPr/>
    </dgm:pt>
    <dgm:pt modelId="{526C07F4-21D3-44F1-BA21-86ED72DADD49}" type="pres">
      <dgm:prSet presAssocID="{16E471BC-6653-44A4-B51E-E40DC73B1BC2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9630FD-1A71-413F-AC02-9107228EAB1B}" type="pres">
      <dgm:prSet presAssocID="{16E471BC-6653-44A4-B51E-E40DC73B1BC2}" presName="aSpace" presStyleCnt="0"/>
      <dgm:spPr/>
    </dgm:pt>
    <dgm:pt modelId="{A6FC7E2E-F805-4A38-BAAD-BEE7CDFB6C42}" type="pres">
      <dgm:prSet presAssocID="{69B43A6F-5612-4E0E-97E5-BAB85C0E4DFE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78854F-E3B7-49BF-8F91-FC4FD883D836}" type="pres">
      <dgm:prSet presAssocID="{69B43A6F-5612-4E0E-97E5-BAB85C0E4DFE}" presName="aSpace" presStyleCnt="0"/>
      <dgm:spPr/>
    </dgm:pt>
    <dgm:pt modelId="{46E509DE-C917-4F65-A5B7-995453ABB47E}" type="pres">
      <dgm:prSet presAssocID="{85E3A902-7AB0-4DD0-9844-DC4A5E31A9B3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E534240-F33F-426E-BE2D-B4A0F110F931}" type="pres">
      <dgm:prSet presAssocID="{85E3A902-7AB0-4DD0-9844-DC4A5E31A9B3}" presName="aSpace" presStyleCnt="0"/>
      <dgm:spPr/>
    </dgm:pt>
  </dgm:ptLst>
  <dgm:cxnLst>
    <dgm:cxn modelId="{9F4C5F7F-895F-413A-BD2C-55E7EEADA9B6}" srcId="{1F2F9262-403A-492C-B3E2-E6D02EF84F2E}" destId="{85E3A902-7AB0-4DD0-9844-DC4A5E31A9B3}" srcOrd="3" destOrd="0" parTransId="{8CD8B034-1368-421E-9559-92FF5CCFDEDF}" sibTransId="{056EAE7D-98B6-40E5-9B41-48CE8FED2BA9}"/>
    <dgm:cxn modelId="{10B25614-E99E-4317-9B71-999FFACB0EED}" srcId="{1F2F9262-403A-492C-B3E2-E6D02EF84F2E}" destId="{69B43A6F-5612-4E0E-97E5-BAB85C0E4DFE}" srcOrd="2" destOrd="0" parTransId="{362E118A-CCF7-4230-B276-44E0FBB5596D}" sibTransId="{CB6ACDB1-77C1-4018-9721-A757B3CD6A4C}"/>
    <dgm:cxn modelId="{9600D01C-FF85-4E3E-AA1B-713F537DBD0F}" type="presOf" srcId="{4C26F454-6273-4D6F-948F-7C62AF4BD36A}" destId="{62A08520-6522-43C0-8B5D-890C6048852B}" srcOrd="0" destOrd="0" presId="urn:microsoft.com/office/officeart/2005/8/layout/pyramid2"/>
    <dgm:cxn modelId="{92B25823-7386-4537-A768-B0C0422AF675}" srcId="{1F2F9262-403A-492C-B3E2-E6D02EF84F2E}" destId="{16E471BC-6653-44A4-B51E-E40DC73B1BC2}" srcOrd="1" destOrd="0" parTransId="{D95F8363-2125-44A4-8475-E73EF180D4B4}" sibTransId="{67FABCA6-FB10-4230-868C-49F500DE6DDF}"/>
    <dgm:cxn modelId="{0470574E-0D44-469C-9D6F-148F551C52A8}" type="presOf" srcId="{1F2F9262-403A-492C-B3E2-E6D02EF84F2E}" destId="{AE6DB7C8-6C83-4745-8270-D7BA6F29C89C}" srcOrd="0" destOrd="0" presId="urn:microsoft.com/office/officeart/2005/8/layout/pyramid2"/>
    <dgm:cxn modelId="{6897F386-2B62-4EB7-AE47-70DC3CE1B5B7}" type="presOf" srcId="{85E3A902-7AB0-4DD0-9844-DC4A5E31A9B3}" destId="{46E509DE-C917-4F65-A5B7-995453ABB47E}" srcOrd="0" destOrd="0" presId="urn:microsoft.com/office/officeart/2005/8/layout/pyramid2"/>
    <dgm:cxn modelId="{31DE6980-92B4-418B-ACE2-A4D799206558}" srcId="{1F2F9262-403A-492C-B3E2-E6D02EF84F2E}" destId="{4C26F454-6273-4D6F-948F-7C62AF4BD36A}" srcOrd="0" destOrd="0" parTransId="{189ADBDB-4887-4CEE-9E05-5514E4A1819A}" sibTransId="{80F08D82-0F78-40BC-88B1-B485A87F2C3B}"/>
    <dgm:cxn modelId="{6F2986FD-0C74-4BC6-8559-86724A7B1D21}" type="presOf" srcId="{16E471BC-6653-44A4-B51E-E40DC73B1BC2}" destId="{526C07F4-21D3-44F1-BA21-86ED72DADD49}" srcOrd="0" destOrd="0" presId="urn:microsoft.com/office/officeart/2005/8/layout/pyramid2"/>
    <dgm:cxn modelId="{116DABFB-D97A-491A-BFFF-F0F2EC0A03D5}" type="presOf" srcId="{69B43A6F-5612-4E0E-97E5-BAB85C0E4DFE}" destId="{A6FC7E2E-F805-4A38-BAAD-BEE7CDFB6C42}" srcOrd="0" destOrd="0" presId="urn:microsoft.com/office/officeart/2005/8/layout/pyramid2"/>
    <dgm:cxn modelId="{DE44547D-69F3-4CF2-9B05-82193D1D6C46}" type="presParOf" srcId="{AE6DB7C8-6C83-4745-8270-D7BA6F29C89C}" destId="{0B2F7528-4947-404A-96BB-461014491132}" srcOrd="0" destOrd="0" presId="urn:microsoft.com/office/officeart/2005/8/layout/pyramid2"/>
    <dgm:cxn modelId="{941097A7-E395-420D-9E29-279EEFDC23EA}" type="presParOf" srcId="{AE6DB7C8-6C83-4745-8270-D7BA6F29C89C}" destId="{9A3F6908-4DCA-44F2-8093-FF6AAAA6ED0C}" srcOrd="1" destOrd="0" presId="urn:microsoft.com/office/officeart/2005/8/layout/pyramid2"/>
    <dgm:cxn modelId="{E8ED1EA1-CBBA-44C8-9A06-6A873C579FE1}" type="presParOf" srcId="{9A3F6908-4DCA-44F2-8093-FF6AAAA6ED0C}" destId="{62A08520-6522-43C0-8B5D-890C6048852B}" srcOrd="0" destOrd="0" presId="urn:microsoft.com/office/officeart/2005/8/layout/pyramid2"/>
    <dgm:cxn modelId="{50A9D21B-A92A-400F-8957-973DAB4E1BF9}" type="presParOf" srcId="{9A3F6908-4DCA-44F2-8093-FF6AAAA6ED0C}" destId="{556B778B-46E2-47E8-A8AD-A6D4A19D6136}" srcOrd="1" destOrd="0" presId="urn:microsoft.com/office/officeart/2005/8/layout/pyramid2"/>
    <dgm:cxn modelId="{A0B07BED-7115-4245-B277-A48F29DE1EDA}" type="presParOf" srcId="{9A3F6908-4DCA-44F2-8093-FF6AAAA6ED0C}" destId="{526C07F4-21D3-44F1-BA21-86ED72DADD49}" srcOrd="2" destOrd="0" presId="urn:microsoft.com/office/officeart/2005/8/layout/pyramid2"/>
    <dgm:cxn modelId="{8D1A4CA7-15FA-4818-81FF-A5CB8D142F14}" type="presParOf" srcId="{9A3F6908-4DCA-44F2-8093-FF6AAAA6ED0C}" destId="{919630FD-1A71-413F-AC02-9107228EAB1B}" srcOrd="3" destOrd="0" presId="urn:microsoft.com/office/officeart/2005/8/layout/pyramid2"/>
    <dgm:cxn modelId="{59BA2A95-C5CB-4966-8597-D3CB6F770AD4}" type="presParOf" srcId="{9A3F6908-4DCA-44F2-8093-FF6AAAA6ED0C}" destId="{A6FC7E2E-F805-4A38-BAAD-BEE7CDFB6C42}" srcOrd="4" destOrd="0" presId="urn:microsoft.com/office/officeart/2005/8/layout/pyramid2"/>
    <dgm:cxn modelId="{ED11F04D-7462-404C-A76A-C697E5AA8F56}" type="presParOf" srcId="{9A3F6908-4DCA-44F2-8093-FF6AAAA6ED0C}" destId="{0178854F-E3B7-49BF-8F91-FC4FD883D836}" srcOrd="5" destOrd="0" presId="urn:microsoft.com/office/officeart/2005/8/layout/pyramid2"/>
    <dgm:cxn modelId="{2DC88114-35A2-4054-BB1E-CB54B5C95D7D}" type="presParOf" srcId="{9A3F6908-4DCA-44F2-8093-FF6AAAA6ED0C}" destId="{46E509DE-C917-4F65-A5B7-995453ABB47E}" srcOrd="6" destOrd="0" presId="urn:microsoft.com/office/officeart/2005/8/layout/pyramid2"/>
    <dgm:cxn modelId="{AF79836C-210B-46DF-9357-E53E46D6E680}" type="presParOf" srcId="{9A3F6908-4DCA-44F2-8093-FF6AAAA6ED0C}" destId="{1E534240-F33F-426E-BE2D-B4A0F110F93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F7528-4947-404A-96BB-461014491132}">
      <dsp:nvSpPr>
        <dsp:cNvPr id="0" name=""/>
        <dsp:cNvSpPr/>
      </dsp:nvSpPr>
      <dsp:spPr>
        <a:xfrm>
          <a:off x="0" y="0"/>
          <a:ext cx="5823255" cy="5832648"/>
        </a:xfrm>
        <a:prstGeom prst="triangl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A08520-6522-43C0-8B5D-890C6048852B}">
      <dsp:nvSpPr>
        <dsp:cNvPr id="0" name=""/>
        <dsp:cNvSpPr/>
      </dsp:nvSpPr>
      <dsp:spPr>
        <a:xfrm>
          <a:off x="2911627" y="583834"/>
          <a:ext cx="3785116" cy="10366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Baskerville Old Face" pitchFamily="18" charset="0"/>
            </a:rPr>
            <a:t>Procedure  / operation codes</a:t>
          </a:r>
          <a:endParaRPr lang="zh-TW" altLang="en-US" sz="2400" kern="1200" dirty="0">
            <a:latin typeface="Baskerville Old Face" pitchFamily="18" charset="0"/>
          </a:endParaRPr>
        </a:p>
      </dsp:txBody>
      <dsp:txXfrm>
        <a:off x="2962233" y="634440"/>
        <a:ext cx="3683904" cy="935450"/>
      </dsp:txXfrm>
    </dsp:sp>
    <dsp:sp modelId="{526C07F4-21D3-44F1-BA21-86ED72DADD49}">
      <dsp:nvSpPr>
        <dsp:cNvPr id="0" name=""/>
        <dsp:cNvSpPr/>
      </dsp:nvSpPr>
      <dsp:spPr>
        <a:xfrm>
          <a:off x="2911627" y="1750079"/>
          <a:ext cx="3785116" cy="10366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4907"/>
              <a:satOff val="-6398"/>
              <a:lumOff val="9942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2400" kern="1200" dirty="0" smtClean="0">
              <a:latin typeface="Baskerville Old Face" pitchFamily="18" charset="0"/>
            </a:rPr>
            <a:t>Catastrophic illnesses certificates</a:t>
          </a:r>
          <a:endParaRPr lang="zh-TW" altLang="en-US" sz="2400" kern="1200" dirty="0" smtClean="0">
            <a:latin typeface="Baskerville Old Face" pitchFamily="18" charset="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 dirty="0"/>
        </a:p>
      </dsp:txBody>
      <dsp:txXfrm>
        <a:off x="2962233" y="1800685"/>
        <a:ext cx="3683904" cy="935450"/>
      </dsp:txXfrm>
    </dsp:sp>
    <dsp:sp modelId="{A6FC7E2E-F805-4A38-BAAD-BEE7CDFB6C42}">
      <dsp:nvSpPr>
        <dsp:cNvPr id="0" name=""/>
        <dsp:cNvSpPr/>
      </dsp:nvSpPr>
      <dsp:spPr>
        <a:xfrm>
          <a:off x="2911627" y="2916324"/>
          <a:ext cx="3785116" cy="10366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9814"/>
              <a:satOff val="-12797"/>
              <a:lumOff val="19883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Baskerville Old Face" pitchFamily="18" charset="0"/>
            </a:rPr>
            <a:t>Discharge diagnosis </a:t>
          </a:r>
          <a:endParaRPr lang="zh-TW" altLang="en-US" sz="2400" kern="1200" dirty="0">
            <a:latin typeface="Baskerville Old Face" pitchFamily="18" charset="0"/>
          </a:endParaRPr>
        </a:p>
      </dsp:txBody>
      <dsp:txXfrm>
        <a:off x="2962233" y="2966930"/>
        <a:ext cx="3683904" cy="935450"/>
      </dsp:txXfrm>
    </dsp:sp>
    <dsp:sp modelId="{46E509DE-C917-4F65-A5B7-995453ABB47E}">
      <dsp:nvSpPr>
        <dsp:cNvPr id="0" name=""/>
        <dsp:cNvSpPr/>
      </dsp:nvSpPr>
      <dsp:spPr>
        <a:xfrm>
          <a:off x="2911627" y="4082568"/>
          <a:ext cx="3785116" cy="10366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14722"/>
              <a:satOff val="-19195"/>
              <a:lumOff val="29825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Baskerville Old Face" pitchFamily="18" charset="0"/>
            </a:rPr>
            <a:t>Ambulatory care / emergency visit diagnosis</a:t>
          </a:r>
          <a:endParaRPr lang="zh-TW" altLang="en-US" sz="2400" kern="1200" dirty="0">
            <a:latin typeface="Baskerville Old Face" pitchFamily="18" charset="0"/>
          </a:endParaRPr>
        </a:p>
      </dsp:txBody>
      <dsp:txXfrm>
        <a:off x="2962233" y="4133174"/>
        <a:ext cx="3683904" cy="935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440BD-8E7B-45CB-AD23-4E98CFD6F3C2}" type="datetimeFigureOut">
              <a:rPr lang="zh-TW" altLang="en-US" smtClean="0"/>
              <a:pPr/>
              <a:t>2015/12/28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D06C9-DCB1-42C5-9F1C-428591017C0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3005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6623993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D06C9-DCB1-42C5-9F1C-428591017C06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879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STROBE-Compliant Population-Based Study</a:t>
            </a:r>
            <a:endParaRPr lang="zh-TW" altLang="zh-TW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Chronic otitis media </a:t>
            </a:r>
            <a:r>
              <a:rPr lang="en-US" altLang="zh-TW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surgery</a:t>
            </a:r>
            <a:r>
              <a:rPr lang="en-US" altLang="zh-TW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 and re-operation risk factor analysis: A nationwide retrospective cohort study of 18 895 patients.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Yeh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CF, Wu CS, Huang CY, Tang CH,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Kuo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TY,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TY.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Acta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Otolaryngol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2015 Dec 1:1-7.</a:t>
            </a:r>
            <a:endParaRPr lang="zh-TW" altLang="zh-TW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D06C9-DCB1-42C5-9F1C-428591017C06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9024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522CE2-903C-48CE-93AB-1DC1BD1C0CA8}" type="datetimeFigureOut">
              <a:rPr lang="zh-TW" altLang="en-US" smtClean="0"/>
              <a:pPr/>
              <a:t>2015/12/28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88D9EB-F1DA-407D-B3EB-6D1C2D7C5CB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522CE2-903C-48CE-93AB-1DC1BD1C0CA8}" type="datetimeFigureOut">
              <a:rPr lang="zh-TW" altLang="en-US" smtClean="0"/>
              <a:pPr/>
              <a:t>2015/12/28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88D9EB-F1DA-407D-B3EB-6D1C2D7C5CB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522CE2-903C-48CE-93AB-1DC1BD1C0CA8}" type="datetimeFigureOut">
              <a:rPr lang="zh-TW" altLang="en-US" smtClean="0"/>
              <a:pPr/>
              <a:t>2015/12/28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88D9EB-F1DA-407D-B3EB-6D1C2D7C5CB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522CE2-903C-48CE-93AB-1DC1BD1C0CA8}" type="datetimeFigureOut">
              <a:rPr lang="zh-TW" altLang="en-US" smtClean="0"/>
              <a:pPr/>
              <a:t>2015/12/28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88D9EB-F1DA-407D-B3EB-6D1C2D7C5CB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522CE2-903C-48CE-93AB-1DC1BD1C0CA8}" type="datetimeFigureOut">
              <a:rPr lang="zh-TW" altLang="en-US" smtClean="0"/>
              <a:pPr/>
              <a:t>2015/12/28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88D9EB-F1DA-407D-B3EB-6D1C2D7C5CB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522CE2-903C-48CE-93AB-1DC1BD1C0CA8}" type="datetimeFigureOut">
              <a:rPr lang="zh-TW" altLang="en-US" smtClean="0"/>
              <a:pPr/>
              <a:t>2015/12/28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88D9EB-F1DA-407D-B3EB-6D1C2D7C5CB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522CE2-903C-48CE-93AB-1DC1BD1C0CA8}" type="datetimeFigureOut">
              <a:rPr lang="zh-TW" altLang="en-US" smtClean="0"/>
              <a:pPr/>
              <a:t>2015/12/28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88D9EB-F1DA-407D-B3EB-6D1C2D7C5CB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522CE2-903C-48CE-93AB-1DC1BD1C0CA8}" type="datetimeFigureOut">
              <a:rPr lang="zh-TW" altLang="en-US" smtClean="0"/>
              <a:pPr/>
              <a:t>2015/12/28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88D9EB-F1DA-407D-B3EB-6D1C2D7C5CB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522CE2-903C-48CE-93AB-1DC1BD1C0CA8}" type="datetimeFigureOut">
              <a:rPr lang="zh-TW" altLang="en-US" smtClean="0"/>
              <a:pPr/>
              <a:t>2015/12/28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88D9EB-F1DA-407D-B3EB-6D1C2D7C5CB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522CE2-903C-48CE-93AB-1DC1BD1C0CA8}" type="datetimeFigureOut">
              <a:rPr lang="zh-TW" altLang="en-US" smtClean="0"/>
              <a:pPr/>
              <a:t>2015/12/28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88D9EB-F1DA-407D-B3EB-6D1C2D7C5CB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522CE2-903C-48CE-93AB-1DC1BD1C0CA8}" type="datetimeFigureOut">
              <a:rPr lang="zh-TW" altLang="en-US" smtClean="0"/>
              <a:pPr/>
              <a:t>2015/12/28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88D9EB-F1DA-407D-B3EB-6D1C2D7C5CB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F522CE2-903C-48CE-93AB-1DC1BD1C0CA8}" type="datetimeFigureOut">
              <a:rPr lang="zh-TW" altLang="en-US" smtClean="0"/>
              <a:pPr/>
              <a:t>2015/12/28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888D9EB-F1DA-407D-B3EB-6D1C2D7C5CB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/>
              <a:t>臨床與基礎結合的範例及</a:t>
            </a:r>
            <a:r>
              <a:rPr lang="en-US" altLang="zh-TW" b="1" dirty="0" smtClean="0"/>
              <a:t>EndNote </a:t>
            </a:r>
            <a:r>
              <a:rPr lang="zh-TW" altLang="en-US" b="1" dirty="0" smtClean="0"/>
              <a:t>使用簡介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altLang="zh-TW" sz="2400" b="1" dirty="0" smtClean="0"/>
          </a:p>
          <a:p>
            <a:endParaRPr lang="en-US" altLang="zh-TW" sz="2400" b="1" dirty="0"/>
          </a:p>
          <a:p>
            <a:r>
              <a:rPr lang="zh-TW" altLang="en-US" sz="2400" b="1" dirty="0" smtClean="0"/>
              <a:t>時間</a:t>
            </a:r>
            <a:r>
              <a:rPr lang="en-US" altLang="zh-TW" sz="2400" b="1" dirty="0" smtClean="0"/>
              <a:t>: 2015 </a:t>
            </a:r>
            <a:r>
              <a:rPr lang="zh-TW" altLang="en-US" sz="2400" b="1" dirty="0" smtClean="0"/>
              <a:t>年</a:t>
            </a:r>
            <a:r>
              <a:rPr lang="en-US" altLang="zh-TW" sz="2400" b="1" dirty="0" smtClean="0"/>
              <a:t>12</a:t>
            </a:r>
            <a:r>
              <a:rPr lang="zh-TW" altLang="en-US" sz="2400" b="1" dirty="0" smtClean="0"/>
              <a:t>月</a:t>
            </a:r>
            <a:r>
              <a:rPr lang="en-US" altLang="zh-TW" sz="2400" b="1" dirty="0" smtClean="0"/>
              <a:t>30</a:t>
            </a:r>
            <a:r>
              <a:rPr lang="zh-TW" altLang="en-US" sz="2400" b="1" dirty="0" smtClean="0"/>
              <a:t>日</a:t>
            </a:r>
            <a:endParaRPr lang="en-US" altLang="zh-TW" sz="2400" b="1" dirty="0" smtClean="0"/>
          </a:p>
          <a:p>
            <a:r>
              <a:rPr lang="zh-TW" altLang="en-US" sz="2400" b="1" dirty="0"/>
              <a:t>講</a:t>
            </a:r>
            <a:r>
              <a:rPr lang="zh-TW" altLang="en-US" sz="2400" b="1" dirty="0" smtClean="0"/>
              <a:t>員</a:t>
            </a:r>
            <a:r>
              <a:rPr lang="en-US" altLang="zh-TW" sz="2400" b="1" dirty="0" smtClean="0"/>
              <a:t>:</a:t>
            </a:r>
            <a:r>
              <a:rPr lang="zh-TW" altLang="en-US" sz="2400" b="1" dirty="0" smtClean="0"/>
              <a:t> 轉譯醫學研究中心 許淑美 副研究員 </a:t>
            </a:r>
            <a:endParaRPr lang="zh-TW" altLang="en-US" sz="2400" b="1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81128"/>
            <a:ext cx="3086100" cy="213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876256" y="6309320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www.google.com.tw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78542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</a:pPr>
            <a:r>
              <a:rPr lang="zh-TW" altLang="en-US" sz="4400" dirty="0" smtClean="0"/>
              <a:t>臨床與基礎結合範例</a:t>
            </a:r>
            <a:endParaRPr lang="en-US" altLang="zh-TW" sz="44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0227"/>
            <a:ext cx="9129713" cy="288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</a:pPr>
            <a:r>
              <a:rPr lang="zh-TW" altLang="en-US" sz="4400" dirty="0" smtClean="0"/>
              <a:t>臨床與基礎結合範例</a:t>
            </a:r>
            <a:endParaRPr lang="en-US" altLang="zh-TW" sz="4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39"/>
          <a:stretch>
            <a:fillRect/>
          </a:stretch>
        </p:blipFill>
        <p:spPr bwMode="auto">
          <a:xfrm>
            <a:off x="1403578" y="1916833"/>
            <a:ext cx="5040630" cy="33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接點 4"/>
          <p:cNvCxnSpPr/>
          <p:nvPr/>
        </p:nvCxnSpPr>
        <p:spPr>
          <a:xfrm>
            <a:off x="3348000" y="3096000"/>
            <a:ext cx="64807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</a:pPr>
            <a:r>
              <a:rPr lang="zh-TW" altLang="en-US" sz="4400" dirty="0" smtClean="0"/>
              <a:t>臨床與基礎結合範例</a:t>
            </a:r>
            <a:endParaRPr lang="en-US" altLang="zh-TW" sz="4400" dirty="0" smtClean="0"/>
          </a:p>
        </p:txBody>
      </p:sp>
      <p:grpSp>
        <p:nvGrpSpPr>
          <p:cNvPr id="6" name="群組 5"/>
          <p:cNvGrpSpPr/>
          <p:nvPr/>
        </p:nvGrpSpPr>
        <p:grpSpPr>
          <a:xfrm>
            <a:off x="1403578" y="1340768"/>
            <a:ext cx="5040630" cy="5477292"/>
            <a:chOff x="1619672" y="1412776"/>
            <a:chExt cx="6300788" cy="684661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118"/>
            <a:stretch>
              <a:fillRect/>
            </a:stretch>
          </p:blipFill>
          <p:spPr bwMode="auto">
            <a:xfrm>
              <a:off x="1619672" y="2420888"/>
              <a:ext cx="6300788" cy="5838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006"/>
            <a:stretch>
              <a:fillRect/>
            </a:stretch>
          </p:blipFill>
          <p:spPr bwMode="auto">
            <a:xfrm>
              <a:off x="1619672" y="1412776"/>
              <a:ext cx="6300788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橢圓 1"/>
          <p:cNvSpPr/>
          <p:nvPr/>
        </p:nvSpPr>
        <p:spPr>
          <a:xfrm>
            <a:off x="3059832" y="2147258"/>
            <a:ext cx="504056" cy="257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</a:pPr>
            <a:r>
              <a:rPr lang="zh-TW" altLang="en-US" sz="4400" dirty="0" smtClean="0"/>
              <a:t>臨床與基礎結合範例</a:t>
            </a:r>
            <a:endParaRPr lang="en-US" altLang="zh-TW" sz="4400" dirty="0" smtClean="0"/>
          </a:p>
        </p:txBody>
      </p:sp>
      <p:grpSp>
        <p:nvGrpSpPr>
          <p:cNvPr id="7" name="群組 6"/>
          <p:cNvGrpSpPr/>
          <p:nvPr/>
        </p:nvGrpSpPr>
        <p:grpSpPr>
          <a:xfrm>
            <a:off x="1403999" y="1772816"/>
            <a:ext cx="5040630" cy="2376264"/>
            <a:chOff x="1403999" y="1772816"/>
            <a:chExt cx="5040630" cy="237626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999" y="2594600"/>
              <a:ext cx="4892040" cy="1554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620"/>
            <a:stretch>
              <a:fillRect/>
            </a:stretch>
          </p:blipFill>
          <p:spPr bwMode="auto">
            <a:xfrm>
              <a:off x="1403999" y="1772816"/>
              <a:ext cx="5040630" cy="837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6" name="直線接點 5"/>
          <p:cNvCxnSpPr/>
          <p:nvPr/>
        </p:nvCxnSpPr>
        <p:spPr>
          <a:xfrm>
            <a:off x="3060000" y="2808000"/>
            <a:ext cx="244827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</a:pPr>
            <a:r>
              <a:rPr lang="zh-TW" altLang="en-US" sz="4400" dirty="0" smtClean="0"/>
              <a:t>臨床與基礎結合範例</a:t>
            </a:r>
            <a:r>
              <a:rPr lang="en-US" altLang="zh-TW" sz="4400" dirty="0" smtClean="0"/>
              <a:t>-</a:t>
            </a:r>
            <a:r>
              <a:rPr lang="zh-TW" altLang="en-US" sz="4400" dirty="0" smtClean="0"/>
              <a:t>結果</a:t>
            </a:r>
            <a:endParaRPr lang="en-US" altLang="zh-TW" sz="44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85925"/>
            <a:ext cx="609219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1547664" y="2844000"/>
            <a:ext cx="468052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</a:pPr>
            <a:r>
              <a:rPr lang="zh-TW" altLang="en-US" sz="4400" dirty="0" smtClean="0"/>
              <a:t>臨床與基礎結合範例</a:t>
            </a:r>
            <a:r>
              <a:rPr lang="en-US" altLang="zh-TW" sz="4400" dirty="0" smtClean="0"/>
              <a:t>-</a:t>
            </a:r>
            <a:r>
              <a:rPr lang="zh-TW" altLang="en-US" sz="4400" dirty="0" smtClean="0"/>
              <a:t>結果</a:t>
            </a:r>
            <a:endParaRPr lang="en-US" altLang="zh-TW" sz="4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84800"/>
            <a:ext cx="6057900" cy="425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接點 4"/>
          <p:cNvCxnSpPr/>
          <p:nvPr/>
        </p:nvCxnSpPr>
        <p:spPr>
          <a:xfrm>
            <a:off x="1619672" y="2852936"/>
            <a:ext cx="468052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</a:pPr>
            <a:r>
              <a:rPr lang="zh-TW" altLang="en-US" sz="4400" dirty="0" smtClean="0"/>
              <a:t>臨床與基礎結合範例</a:t>
            </a:r>
            <a:r>
              <a:rPr lang="en-US" altLang="zh-TW" sz="4400" dirty="0" smtClean="0"/>
              <a:t>-</a:t>
            </a:r>
            <a:r>
              <a:rPr lang="zh-TW" altLang="en-US" sz="4400" dirty="0" smtClean="0"/>
              <a:t>結果</a:t>
            </a:r>
            <a:endParaRPr lang="en-US" altLang="zh-TW" sz="4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3914775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21" y="4202509"/>
            <a:ext cx="8029575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72816"/>
            <a:ext cx="2333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054736" y="133147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anti-proliferation effect: dose dependent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729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</a:pPr>
            <a:r>
              <a:rPr lang="zh-TW" altLang="en-US" sz="4400" dirty="0" smtClean="0"/>
              <a:t>臨床與基礎結合範例</a:t>
            </a:r>
            <a:r>
              <a:rPr lang="en-US" altLang="zh-TW" sz="4400" dirty="0" smtClean="0"/>
              <a:t>-</a:t>
            </a:r>
            <a:r>
              <a:rPr lang="zh-TW" altLang="en-US" sz="4400" dirty="0" smtClean="0"/>
              <a:t>結果</a:t>
            </a:r>
            <a:endParaRPr lang="en-US" altLang="zh-TW" sz="44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454" y="2393404"/>
            <a:ext cx="763905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547664" y="184482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m</a:t>
            </a:r>
            <a:r>
              <a:rPr lang="en-US" altLang="zh-TW" b="1" dirty="0" smtClean="0"/>
              <a:t>etformin and doxorubicin in mouse </a:t>
            </a:r>
            <a:r>
              <a:rPr lang="en-US" altLang="zh-TW" b="1" dirty="0" err="1" smtClean="0"/>
              <a:t>xenograft</a:t>
            </a:r>
            <a:r>
              <a:rPr lang="en-US" altLang="zh-TW" b="1" dirty="0" smtClean="0"/>
              <a:t> model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zh-TW" altLang="en-US" dirty="0" smtClean="0"/>
              <a:t>文獻收集整理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907704" y="1772816"/>
            <a:ext cx="67687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TW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0070C0"/>
                </a:solidFill>
              </a:rPr>
              <a:t>來</a:t>
            </a:r>
            <a:r>
              <a:rPr lang="zh-TW" altLang="en-US" b="1" dirty="0">
                <a:solidFill>
                  <a:srgbClr val="0070C0"/>
                </a:solidFill>
              </a:rPr>
              <a:t>源</a:t>
            </a:r>
            <a:r>
              <a:rPr lang="zh-TW" altLang="en-US" b="1" dirty="0" smtClean="0">
                <a:solidFill>
                  <a:srgbClr val="0070C0"/>
                </a:solidFill>
              </a:rPr>
              <a:t> </a:t>
            </a:r>
            <a:r>
              <a:rPr lang="en-US" altLang="zh-TW" b="1" dirty="0" smtClean="0">
                <a:solidFill>
                  <a:srgbClr val="0070C0"/>
                </a:solidFill>
              </a:rPr>
              <a:t>: </a:t>
            </a:r>
            <a:r>
              <a:rPr lang="en-US" altLang="zh-TW" b="1" dirty="0" err="1" smtClean="0">
                <a:solidFill>
                  <a:srgbClr val="0070C0"/>
                </a:solidFill>
              </a:rPr>
              <a:t>Pubmed</a:t>
            </a:r>
            <a:r>
              <a:rPr lang="en-US" altLang="zh-TW" b="1" dirty="0">
                <a:solidFill>
                  <a:srgbClr val="0070C0"/>
                </a:solidFill>
              </a:rPr>
              <a:t>, </a:t>
            </a:r>
            <a:r>
              <a:rPr lang="en-US" altLang="zh-TW" b="1" dirty="0" err="1" smtClean="0">
                <a:solidFill>
                  <a:srgbClr val="0070C0"/>
                </a:solidFill>
              </a:rPr>
              <a:t>google</a:t>
            </a:r>
            <a:r>
              <a:rPr lang="en-US" altLang="zh-TW" b="1" dirty="0" smtClean="0">
                <a:solidFill>
                  <a:srgbClr val="0070C0"/>
                </a:solidFill>
              </a:rPr>
              <a:t> scholar</a:t>
            </a: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0070C0"/>
                </a:solidFill>
              </a:rPr>
              <a:t>整理</a:t>
            </a:r>
            <a:r>
              <a:rPr lang="zh-TW" altLang="en-US" b="1" dirty="0" smtClean="0">
                <a:solidFill>
                  <a:srgbClr val="0070C0"/>
                </a:solidFill>
              </a:rPr>
              <a:t> </a:t>
            </a:r>
            <a:r>
              <a:rPr lang="en-US" altLang="zh-TW" b="1" dirty="0" smtClean="0">
                <a:solidFill>
                  <a:srgbClr val="0070C0"/>
                </a:solidFill>
              </a:rPr>
              <a:t>:</a:t>
            </a:r>
            <a:r>
              <a:rPr lang="zh-TW" altLang="en-US" b="1" dirty="0" smtClean="0">
                <a:solidFill>
                  <a:srgbClr val="0070C0"/>
                </a:solidFill>
              </a:rPr>
              <a:t> </a:t>
            </a:r>
            <a:r>
              <a:rPr lang="en-US" altLang="zh-TW" b="1" dirty="0" smtClean="0">
                <a:solidFill>
                  <a:srgbClr val="0070C0"/>
                </a:solidFill>
              </a:rPr>
              <a:t>EndNote, </a:t>
            </a:r>
            <a:r>
              <a:rPr lang="zh-TW" altLang="en-US" b="1" dirty="0" smtClean="0">
                <a:solidFill>
                  <a:srgbClr val="0070C0"/>
                </a:solidFill>
              </a:rPr>
              <a:t>檔案夾 </a:t>
            </a:r>
            <a:endParaRPr lang="en-US" altLang="zh-TW" b="1" dirty="0" smtClean="0">
              <a:solidFill>
                <a:srgbClr val="0070C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30414"/>
            <a:ext cx="2166938" cy="216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7380312" y="6104329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www.google.com.tw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9117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40" y="1376888"/>
            <a:ext cx="6705600" cy="536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zh-TW" altLang="en-US" dirty="0" smtClean="0"/>
              <a:t>搜尋文獻</a:t>
            </a:r>
            <a:endParaRPr lang="zh-TW" altLang="en-US" dirty="0"/>
          </a:p>
        </p:txBody>
      </p:sp>
      <p:sp>
        <p:nvSpPr>
          <p:cNvPr id="2" name="向左箭號 1"/>
          <p:cNvSpPr/>
          <p:nvPr/>
        </p:nvSpPr>
        <p:spPr>
          <a:xfrm flipH="1">
            <a:off x="6156176" y="3948906"/>
            <a:ext cx="144016" cy="84471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6" t="40163" r="44959" b="49559"/>
          <a:stretch/>
        </p:blipFill>
        <p:spPr bwMode="auto">
          <a:xfrm>
            <a:off x="6328788" y="3789040"/>
            <a:ext cx="638197" cy="100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95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zh-TW" altLang="en-US" b="1" dirty="0"/>
              <a:t>大綱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475656" y="1759456"/>
            <a:ext cx="7128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800" dirty="0" smtClean="0"/>
              <a:t>應用健保資料庫</a:t>
            </a:r>
            <a:endParaRPr lang="en-US" altLang="zh-TW" sz="28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800" dirty="0" smtClean="0"/>
              <a:t>臨床與基礎結合範例</a:t>
            </a:r>
            <a:endParaRPr lang="en-US" altLang="zh-TW" sz="28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800" dirty="0" smtClean="0"/>
              <a:t>文獻收集整理</a:t>
            </a:r>
            <a:endParaRPr lang="en-US" altLang="zh-TW" sz="28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TW" sz="2800" dirty="0" smtClean="0"/>
              <a:t>EndNote </a:t>
            </a:r>
            <a:r>
              <a:rPr lang="zh-TW" altLang="en-US" sz="2800" dirty="0" smtClean="0"/>
              <a:t>使用簡介</a:t>
            </a:r>
            <a:endParaRPr lang="en-US" altLang="zh-TW" sz="28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76151"/>
            <a:ext cx="24765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7092280" y="6381328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www.google.com.tw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77838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8800"/>
            <a:ext cx="6705600" cy="536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zh-TW" altLang="en-US" dirty="0" smtClean="0"/>
              <a:t>搜尋文獻</a:t>
            </a:r>
            <a:endParaRPr lang="zh-TW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29" t="53949" r="15760" b="36567"/>
          <a:stretch/>
        </p:blipFill>
        <p:spPr bwMode="auto">
          <a:xfrm>
            <a:off x="1297116" y="1639897"/>
            <a:ext cx="610883" cy="92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橢圓 21"/>
          <p:cNvSpPr/>
          <p:nvPr/>
        </p:nvSpPr>
        <p:spPr>
          <a:xfrm>
            <a:off x="4176000" y="3420000"/>
            <a:ext cx="288032" cy="144016"/>
          </a:xfrm>
          <a:prstGeom prst="ellipse">
            <a:avLst/>
          </a:prstGeom>
          <a:noFill/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971600" y="1121073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err="1">
                <a:solidFill>
                  <a:srgbClr val="0070C0"/>
                </a:solidFill>
              </a:rPr>
              <a:t>google</a:t>
            </a:r>
            <a:r>
              <a:rPr lang="en-US" altLang="zh-TW" sz="1400" b="1" dirty="0">
                <a:solidFill>
                  <a:srgbClr val="0070C0"/>
                </a:solidFill>
              </a:rPr>
              <a:t> scholar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5082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EndNote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907704" y="1772816"/>
            <a:ext cx="676875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0070C0"/>
                </a:solidFill>
              </a:rPr>
              <a:t>輸入參考文獻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0070C0"/>
                </a:solidFill>
              </a:rPr>
              <a:t>是否有重複</a:t>
            </a:r>
            <a:r>
              <a:rPr lang="zh-TW" altLang="en-US" b="1" dirty="0" smtClean="0">
                <a:solidFill>
                  <a:srgbClr val="0070C0"/>
                </a:solidFill>
              </a:rPr>
              <a:t> </a:t>
            </a:r>
            <a:r>
              <a:rPr lang="en-US" altLang="zh-TW" b="1" dirty="0" smtClean="0">
                <a:solidFill>
                  <a:srgbClr val="0070C0"/>
                </a:solidFill>
              </a:rPr>
              <a:t>: References &gt;&gt; Find Duplicates</a:t>
            </a: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0070C0"/>
                </a:solidFill>
              </a:rPr>
              <a:t>全文</a:t>
            </a:r>
            <a:r>
              <a:rPr lang="zh-TW" altLang="en-US" b="1" dirty="0" smtClean="0">
                <a:solidFill>
                  <a:srgbClr val="0070C0"/>
                </a:solidFill>
              </a:rPr>
              <a:t> </a:t>
            </a:r>
            <a:r>
              <a:rPr lang="en-US" altLang="zh-TW" b="1" dirty="0" smtClean="0">
                <a:solidFill>
                  <a:srgbClr val="0070C0"/>
                </a:solidFill>
              </a:rPr>
              <a:t>:</a:t>
            </a:r>
            <a:r>
              <a:rPr lang="zh-TW" altLang="en-US" b="1" dirty="0" smtClean="0">
                <a:solidFill>
                  <a:srgbClr val="0070C0"/>
                </a:solidFill>
              </a:rPr>
              <a:t> </a:t>
            </a:r>
            <a:r>
              <a:rPr lang="en-US" altLang="zh-TW" b="1" dirty="0">
                <a:solidFill>
                  <a:srgbClr val="0070C0"/>
                </a:solidFill>
              </a:rPr>
              <a:t>References &gt;&gt; Find </a:t>
            </a:r>
            <a:r>
              <a:rPr lang="en-US" altLang="zh-TW" b="1" dirty="0" smtClean="0">
                <a:solidFill>
                  <a:srgbClr val="0070C0"/>
                </a:solidFill>
              </a:rPr>
              <a:t>Full Text or File Attachment</a:t>
            </a:r>
            <a:endParaRPr lang="en-US" altLang="zh-TW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0070C0"/>
                </a:solidFill>
              </a:rPr>
              <a:t>撰寫 </a:t>
            </a:r>
            <a:r>
              <a:rPr lang="en-US" altLang="zh-TW" b="1" dirty="0" smtClean="0">
                <a:solidFill>
                  <a:srgbClr val="0070C0"/>
                </a:solidFill>
              </a:rPr>
              <a:t>:  (1) </a:t>
            </a:r>
            <a:r>
              <a:rPr lang="zh-TW" altLang="en-US" b="1" dirty="0" smtClean="0">
                <a:solidFill>
                  <a:srgbClr val="0070C0"/>
                </a:solidFill>
              </a:rPr>
              <a:t>格式 </a:t>
            </a:r>
            <a:r>
              <a:rPr lang="en-US" altLang="zh-TW" b="1" dirty="0" smtClean="0">
                <a:solidFill>
                  <a:srgbClr val="0070C0"/>
                </a:solidFill>
              </a:rPr>
              <a:t>: Format Bibliography </a:t>
            </a:r>
          </a:p>
          <a:p>
            <a:pPr>
              <a:lnSpc>
                <a:spcPct val="150000"/>
              </a:lnSpc>
            </a:pPr>
            <a:r>
              <a:rPr lang="en-US" altLang="zh-TW" b="1" dirty="0" smtClean="0">
                <a:solidFill>
                  <a:srgbClr val="0070C0"/>
                </a:solidFill>
              </a:rPr>
              <a:t>           (2) Insert Citation; Edit &amp; Manage Citation</a:t>
            </a:r>
          </a:p>
          <a:p>
            <a:pPr>
              <a:lnSpc>
                <a:spcPct val="150000"/>
              </a:lnSpc>
            </a:pPr>
            <a:r>
              <a:rPr lang="en-US" altLang="zh-TW" b="1" dirty="0">
                <a:solidFill>
                  <a:srgbClr val="0070C0"/>
                </a:solidFill>
              </a:rPr>
              <a:t> </a:t>
            </a:r>
            <a:r>
              <a:rPr lang="en-US" altLang="zh-TW" b="1" dirty="0" smtClean="0">
                <a:solidFill>
                  <a:srgbClr val="0070C0"/>
                </a:solidFill>
              </a:rPr>
              <a:t>          (3) Convert to Pain Text</a:t>
            </a:r>
          </a:p>
          <a:p>
            <a:pPr>
              <a:lnSpc>
                <a:spcPct val="150000"/>
              </a:lnSpc>
            </a:pPr>
            <a:r>
              <a:rPr lang="en-US" altLang="zh-TW" b="1" dirty="0">
                <a:solidFill>
                  <a:srgbClr val="0070C0"/>
                </a:solidFill>
              </a:rPr>
              <a:t> </a:t>
            </a:r>
            <a:r>
              <a:rPr lang="en-US" altLang="zh-TW" b="1" dirty="0" smtClean="0">
                <a:solidFill>
                  <a:srgbClr val="0070C0"/>
                </a:solidFill>
              </a:rPr>
              <a:t>          (4) </a:t>
            </a:r>
            <a:r>
              <a:rPr lang="zh-TW" altLang="en-US" b="1" dirty="0" smtClean="0">
                <a:solidFill>
                  <a:srgbClr val="0070C0"/>
                </a:solidFill>
              </a:rPr>
              <a:t>保留含有 </a:t>
            </a:r>
            <a:r>
              <a:rPr lang="en-US" altLang="zh-TW" b="1" dirty="0" smtClean="0">
                <a:solidFill>
                  <a:srgbClr val="0070C0"/>
                </a:solidFill>
              </a:rPr>
              <a:t>EndNote </a:t>
            </a:r>
            <a:r>
              <a:rPr lang="zh-TW" altLang="en-US" b="1" dirty="0" smtClean="0">
                <a:solidFill>
                  <a:srgbClr val="0070C0"/>
                </a:solidFill>
              </a:rPr>
              <a:t>格式的 </a:t>
            </a:r>
            <a:r>
              <a:rPr lang="en-US" altLang="zh-TW" b="1" dirty="0" smtClean="0">
                <a:solidFill>
                  <a:srgbClr val="0070C0"/>
                </a:solidFill>
              </a:rPr>
              <a:t>Word </a:t>
            </a:r>
            <a:r>
              <a:rPr lang="zh-TW" altLang="en-US" b="1" dirty="0" smtClean="0">
                <a:solidFill>
                  <a:srgbClr val="0070C0"/>
                </a:solidFill>
              </a:rPr>
              <a:t>檔</a:t>
            </a:r>
            <a:endParaRPr lang="en-US" altLang="zh-TW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3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文獻管理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899592" y="11154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EndNote</a:t>
            </a:r>
            <a:endParaRPr lang="zh-TW" alt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8800"/>
            <a:ext cx="6705600" cy="536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24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zh-TW" altLang="en-US" dirty="0" smtClean="0"/>
              <a:t>文獻</a:t>
            </a:r>
            <a:r>
              <a:rPr lang="zh-TW" altLang="en-US" dirty="0"/>
              <a:t>管理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8800"/>
            <a:ext cx="6705600" cy="536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92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文獻</a:t>
            </a:r>
            <a:r>
              <a:rPr lang="zh-TW" altLang="en-US" dirty="0"/>
              <a:t>管理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0" t="14101" r="26157" b="27238"/>
          <a:stretch/>
        </p:blipFill>
        <p:spPr bwMode="auto">
          <a:xfrm>
            <a:off x="1828800" y="1378800"/>
            <a:ext cx="6856134" cy="514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0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8800"/>
            <a:ext cx="6705600" cy="536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文獻</a:t>
            </a:r>
            <a:r>
              <a:rPr lang="zh-TW" altLang="en-US" dirty="0"/>
              <a:t>管理</a:t>
            </a:r>
          </a:p>
        </p:txBody>
      </p:sp>
      <p:sp>
        <p:nvSpPr>
          <p:cNvPr id="3" name="矩形 2"/>
          <p:cNvSpPr/>
          <p:nvPr/>
        </p:nvSpPr>
        <p:spPr>
          <a:xfrm>
            <a:off x="1907704" y="3068960"/>
            <a:ext cx="4866038" cy="27363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向上箭號 3"/>
          <p:cNvSpPr/>
          <p:nvPr/>
        </p:nvSpPr>
        <p:spPr>
          <a:xfrm>
            <a:off x="5745683" y="5876857"/>
            <a:ext cx="307977" cy="3054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041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zh-TW" altLang="en-US" dirty="0" smtClean="0"/>
              <a:t>文獻</a:t>
            </a:r>
            <a:r>
              <a:rPr lang="zh-TW" altLang="en-US" dirty="0"/>
              <a:t>管理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8800"/>
            <a:ext cx="6705600" cy="536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567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8800"/>
            <a:ext cx="6705600" cy="536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zh-TW" altLang="en-US" dirty="0" smtClean="0"/>
              <a:t>撰寫論文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4430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資料來源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1907704" y="1772816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b="1" dirty="0">
                <a:solidFill>
                  <a:srgbClr val="C00000"/>
                </a:solidFill>
              </a:rPr>
              <a:t>演講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內容</a:t>
            </a:r>
            <a:endParaRPr lang="en-US" altLang="zh-TW" sz="20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2000" b="1" dirty="0"/>
              <a:t>成大公衛</a:t>
            </a:r>
            <a:r>
              <a:rPr lang="zh-TW" altLang="en-US" sz="2000" b="1" dirty="0" smtClean="0"/>
              <a:t>所 </a:t>
            </a:r>
            <a:r>
              <a:rPr lang="en-US" altLang="zh-TW" sz="2000" b="1" dirty="0" smtClean="0"/>
              <a:t>:</a:t>
            </a:r>
            <a:r>
              <a:rPr lang="zh-TW" altLang="en-US" sz="2000" b="1" dirty="0" smtClean="0"/>
              <a:t> 李中一 教授</a:t>
            </a:r>
            <a:endParaRPr lang="en-US" altLang="zh-TW" sz="2000" b="1" dirty="0" smtClean="0"/>
          </a:p>
          <a:p>
            <a:pPr>
              <a:lnSpc>
                <a:spcPct val="150000"/>
              </a:lnSpc>
            </a:pPr>
            <a:r>
              <a:rPr lang="zh-TW" altLang="en-US" sz="2000" b="1" dirty="0"/>
              <a:t>台中</a:t>
            </a:r>
            <a:r>
              <a:rPr lang="zh-TW" altLang="en-US" sz="2000" b="1" dirty="0" smtClean="0"/>
              <a:t>榮總 </a:t>
            </a:r>
            <a:r>
              <a:rPr lang="en-US" altLang="zh-TW" sz="2000" b="1" dirty="0" smtClean="0"/>
              <a:t>:</a:t>
            </a:r>
            <a:r>
              <a:rPr lang="zh-TW" altLang="en-US" sz="2000" b="1" dirty="0" smtClean="0"/>
              <a:t> 陳甫州 教授</a:t>
            </a:r>
            <a:endParaRPr lang="en-US" altLang="zh-TW" sz="2000" b="1" dirty="0" smtClean="0"/>
          </a:p>
          <a:p>
            <a:pPr>
              <a:lnSpc>
                <a:spcPct val="150000"/>
              </a:lnSpc>
            </a:pPr>
            <a:r>
              <a:rPr lang="zh-TW" altLang="en-US" sz="2000" b="1" dirty="0"/>
              <a:t>陽明</a:t>
            </a:r>
            <a:r>
              <a:rPr lang="zh-TW" altLang="en-US" sz="2000" b="1" dirty="0" smtClean="0"/>
              <a:t>大學 </a:t>
            </a:r>
            <a:r>
              <a:rPr lang="en-US" altLang="zh-TW" sz="2000" b="1" dirty="0" smtClean="0"/>
              <a:t>:</a:t>
            </a:r>
            <a:r>
              <a:rPr lang="zh-TW" altLang="en-US" sz="2000" b="1" dirty="0" smtClean="0"/>
              <a:t> 高毓儒 教授</a:t>
            </a:r>
            <a:endParaRPr lang="en-US" altLang="zh-TW" sz="2000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5" r="15502"/>
          <a:stretch/>
        </p:blipFill>
        <p:spPr bwMode="auto">
          <a:xfrm>
            <a:off x="6762044" y="4221088"/>
            <a:ext cx="1670756" cy="243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874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謝謝聆聽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10441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>
            <a:normAutofit/>
          </a:bodyPr>
          <a:lstStyle/>
          <a:p>
            <a:r>
              <a:rPr lang="zh-TW" altLang="en-US" sz="4400" dirty="0" smtClean="0"/>
              <a:t>健保資料庫的優勢</a:t>
            </a:r>
            <a:endParaRPr lang="zh-TW" altLang="en-US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1475656" y="1759456"/>
            <a:ext cx="7128792" cy="264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800" dirty="0" smtClean="0"/>
              <a:t>樣本數大，適合稀有疾病或暴露的研究</a:t>
            </a:r>
            <a:endParaRPr lang="en-US" altLang="zh-TW" sz="28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800" dirty="0" smtClean="0"/>
              <a:t>可追蹤時間長</a:t>
            </a:r>
            <a:r>
              <a:rPr lang="en-US" altLang="zh-TW" sz="2800" dirty="0" smtClean="0"/>
              <a:t> (1996-2013)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TW" sz="2800" dirty="0" smtClean="0"/>
              <a:t>&gt; 99% </a:t>
            </a:r>
            <a:r>
              <a:rPr lang="zh-TW" altLang="en-US" sz="2800" dirty="0" smtClean="0"/>
              <a:t>的全人口納保率，選樣偏差小。</a:t>
            </a:r>
            <a:endParaRPr lang="en-US" altLang="zh-TW" sz="28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800" dirty="0" smtClean="0"/>
              <a:t>回溯性資料偏差小</a:t>
            </a:r>
            <a:endParaRPr lang="en-US" altLang="zh-TW" sz="28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76151"/>
            <a:ext cx="24765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7092280" y="6381328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www.google.com.tw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4637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475656" y="1759456"/>
            <a:ext cx="7128792" cy="5873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800" dirty="0" smtClean="0"/>
              <a:t>病人檢查資料</a:t>
            </a:r>
            <a:r>
              <a:rPr lang="en-US" altLang="zh-TW" sz="2800" dirty="0" smtClean="0"/>
              <a:t> </a:t>
            </a:r>
            <a:r>
              <a:rPr lang="zh-TW" altLang="en-US" sz="2800" dirty="0" smtClean="0"/>
              <a:t>（血壓、血糖、肺功能、腎功能、心電圖、病理報告）</a:t>
            </a:r>
            <a:endParaRPr lang="en-US" altLang="zh-TW" sz="28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800" dirty="0" smtClean="0"/>
              <a:t>病人居住地</a:t>
            </a:r>
            <a:endParaRPr lang="en-US" altLang="zh-TW" sz="28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800" dirty="0"/>
              <a:t>理學檢查</a:t>
            </a:r>
            <a:r>
              <a:rPr lang="en-US" altLang="zh-TW" sz="2800" dirty="0"/>
              <a:t> </a:t>
            </a:r>
            <a:r>
              <a:rPr lang="zh-TW" altLang="en-US" sz="2800" dirty="0"/>
              <a:t>（身高、體重、身體功能）</a:t>
            </a:r>
            <a:endParaRPr lang="en-US" altLang="zh-TW" sz="28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800" dirty="0" smtClean="0"/>
              <a:t>家人間疾病的關係</a:t>
            </a:r>
            <a:endParaRPr lang="en-US" altLang="zh-TW" sz="2800" dirty="0" smtClean="0"/>
          </a:p>
          <a:p>
            <a:pPr>
              <a:lnSpc>
                <a:spcPct val="150000"/>
              </a:lnSpc>
            </a:pPr>
            <a:endParaRPr lang="en-US" altLang="zh-TW" sz="2800" dirty="0" smtClean="0"/>
          </a:p>
          <a:p>
            <a:pPr>
              <a:lnSpc>
                <a:spcPct val="150000"/>
              </a:lnSpc>
            </a:pPr>
            <a:endParaRPr lang="en-US" altLang="zh-TW" sz="2800" dirty="0" smtClean="0"/>
          </a:p>
          <a:p>
            <a:pPr>
              <a:lnSpc>
                <a:spcPct val="150000"/>
              </a:lnSpc>
            </a:pPr>
            <a:endParaRPr lang="en-US" altLang="zh-TW" sz="28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588008" y="42672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sz="4400" dirty="0" smtClean="0"/>
              <a:t>健保資料庫的限制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78291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475656" y="1196752"/>
            <a:ext cx="7128792" cy="5873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TW" sz="28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800" dirty="0" smtClean="0"/>
              <a:t>社經指標</a:t>
            </a:r>
            <a:r>
              <a:rPr lang="en-US" altLang="zh-TW" sz="2800" dirty="0" smtClean="0"/>
              <a:t> </a:t>
            </a:r>
            <a:r>
              <a:rPr lang="zh-TW" altLang="en-US" sz="2800" dirty="0" smtClean="0"/>
              <a:t>（如教育程度、工作、收入）</a:t>
            </a:r>
            <a:endParaRPr lang="en-US" altLang="zh-TW" sz="28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800" dirty="0" smtClean="0">
                <a:latin typeface="+mn-ea"/>
              </a:rPr>
              <a:t>飲食狀況或生活習慣</a:t>
            </a:r>
            <a:r>
              <a:rPr lang="en-US" altLang="zh-TW" sz="2800" dirty="0" smtClean="0">
                <a:latin typeface="+mn-ea"/>
              </a:rPr>
              <a:t> </a:t>
            </a:r>
            <a:r>
              <a:rPr lang="zh-TW" altLang="en-US" sz="2800" dirty="0" smtClean="0">
                <a:latin typeface="+mn-ea"/>
              </a:rPr>
              <a:t>（抽煙、喝酒、嚼檳榔、睡眠時數、運動頻率）</a:t>
            </a:r>
            <a:endParaRPr lang="en-US" altLang="zh-TW" sz="2800" dirty="0" smtClean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zh-TW" sz="2800" dirty="0">
                <a:latin typeface="+mn-ea"/>
              </a:rPr>
              <a:t>病人的手術時間、手術等待時間、住院期間重返手術室</a:t>
            </a:r>
            <a:r>
              <a:rPr lang="zh-TW" altLang="zh-TW" sz="2800" dirty="0" smtClean="0">
                <a:latin typeface="+mn-ea"/>
              </a:rPr>
              <a:t>情形</a:t>
            </a:r>
            <a:endParaRPr lang="en-US" altLang="zh-TW" sz="2800" dirty="0" smtClean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zh-TW" sz="2800" dirty="0" smtClean="0">
                <a:latin typeface="+mn-ea"/>
              </a:rPr>
              <a:t>病人資料串聯健保資料</a:t>
            </a:r>
            <a:endParaRPr lang="en-US" altLang="zh-TW" sz="2800" dirty="0" smtClean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TW" sz="28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altLang="zh-TW" sz="2800" dirty="0" smtClean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588008" y="42672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sz="4400" dirty="0" smtClean="0"/>
              <a:t>健保資料庫的限制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69679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>
            <a:normAutofit/>
          </a:bodyPr>
          <a:lstStyle/>
          <a:p>
            <a:r>
              <a:rPr lang="zh-TW" altLang="en-US" sz="4400" dirty="0"/>
              <a:t>應用健保</a:t>
            </a:r>
            <a:r>
              <a:rPr lang="zh-TW" altLang="en-US" sz="4400" dirty="0" smtClean="0"/>
              <a:t>資料庫</a:t>
            </a:r>
            <a:endParaRPr lang="zh-TW" altLang="en-US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1475656" y="1196752"/>
            <a:ext cx="71287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TW" sz="28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800" dirty="0" smtClean="0">
                <a:latin typeface="+mn-ea"/>
              </a:rPr>
              <a:t>研究設計</a:t>
            </a:r>
            <a:r>
              <a:rPr lang="zh-TW" altLang="zh-TW" sz="2800" dirty="0" smtClean="0">
                <a:latin typeface="+mn-ea"/>
              </a:rPr>
              <a:t>、</a:t>
            </a:r>
            <a:r>
              <a:rPr lang="zh-TW" altLang="en-US" sz="2800" dirty="0" smtClean="0">
                <a:latin typeface="+mn-ea"/>
              </a:rPr>
              <a:t>統計分析能力  </a:t>
            </a:r>
            <a:r>
              <a:rPr lang="en-US" altLang="zh-TW" sz="2800" dirty="0" smtClean="0">
                <a:latin typeface="+mn-ea"/>
              </a:rPr>
              <a:t>(</a:t>
            </a:r>
            <a:r>
              <a:rPr lang="zh-TW" altLang="en-US" sz="2800" dirty="0" smtClean="0">
                <a:latin typeface="+mn-ea"/>
              </a:rPr>
              <a:t>偏差處理</a:t>
            </a:r>
            <a:r>
              <a:rPr lang="en-US" altLang="zh-TW" sz="2800" dirty="0" smtClean="0">
                <a:latin typeface="+mn-ea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800" dirty="0" smtClean="0">
                <a:latin typeface="+mn-ea"/>
              </a:rPr>
              <a:t>資料處理能力</a:t>
            </a:r>
            <a:endParaRPr lang="en-US" altLang="zh-TW" sz="2800" dirty="0" smtClean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800" dirty="0" smtClean="0">
                <a:latin typeface="+mn-ea"/>
              </a:rPr>
              <a:t>健保申報知識 </a:t>
            </a:r>
            <a:r>
              <a:rPr lang="en-US" altLang="zh-TW" sz="2800" dirty="0" smtClean="0">
                <a:latin typeface="+mn-ea"/>
              </a:rPr>
              <a:t>(</a:t>
            </a:r>
            <a:r>
              <a:rPr lang="zh-TW" altLang="en-US" sz="2800" dirty="0" smtClean="0">
                <a:latin typeface="+mn-ea"/>
              </a:rPr>
              <a:t>確定診斷</a:t>
            </a:r>
            <a:r>
              <a:rPr lang="en-US" altLang="zh-TW" sz="2800" dirty="0" smtClean="0">
                <a:latin typeface="+mn-ea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zh-TW" sz="28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altLang="zh-TW" sz="28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76151"/>
            <a:ext cx="24765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7092280" y="6381328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www.google.com.tw</a:t>
            </a:r>
            <a:endParaRPr lang="zh-TW" alt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444208" y="6492875"/>
            <a:ext cx="2133600" cy="365125"/>
          </a:xfrm>
        </p:spPr>
        <p:txBody>
          <a:bodyPr/>
          <a:lstStyle/>
          <a:p>
            <a:fld id="{EF6445D4-3140-4D29-AF33-BD81CF2EB5DB}" type="slidenum">
              <a:rPr lang="zh-TW" altLang="en-US" smtClean="0"/>
              <a:pPr/>
              <a:t>7</a:t>
            </a:fld>
            <a:endParaRPr lang="zh-TW" altLang="en-US"/>
          </a:p>
        </p:txBody>
      </p:sp>
      <p:graphicFrame>
        <p:nvGraphicFramePr>
          <p:cNvPr id="3" name="資料庫圖表 2"/>
          <p:cNvGraphicFramePr/>
          <p:nvPr/>
        </p:nvGraphicFramePr>
        <p:xfrm>
          <a:off x="395536" y="476672"/>
          <a:ext cx="669674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直線單箭頭接點 4"/>
          <p:cNvCxnSpPr/>
          <p:nvPr/>
        </p:nvCxnSpPr>
        <p:spPr>
          <a:xfrm flipV="1">
            <a:off x="7452320" y="404664"/>
            <a:ext cx="0" cy="59046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7596336" y="1268760"/>
            <a:ext cx="677108" cy="41463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Baskerville Old Face" pitchFamily="18" charset="0"/>
              </a:rPr>
              <a:t>Accuracy  of information</a:t>
            </a:r>
            <a:endParaRPr lang="zh-TW" altLang="en-US" sz="3200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7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研究策略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1475656" y="1196752"/>
            <a:ext cx="71287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TW" sz="28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800" dirty="0" smtClean="0">
                <a:latin typeface="+mn-ea"/>
                <a:cs typeface="Times New Roman" panose="02020603050405020304" pitchFamily="18" charset="0"/>
              </a:rPr>
              <a:t>文獻探討為基礎 </a:t>
            </a:r>
            <a:r>
              <a:rPr lang="en-US" altLang="zh-TW" sz="2800" dirty="0" smtClean="0">
                <a:latin typeface="+mn-ea"/>
                <a:cs typeface="Times New Roman" panose="02020603050405020304" pitchFamily="18" charset="0"/>
              </a:rPr>
              <a:t>(</a:t>
            </a:r>
            <a:r>
              <a:rPr lang="zh-TW" altLang="en-US" sz="2800" dirty="0" smtClean="0">
                <a:latin typeface="+mn-ea"/>
                <a:cs typeface="Times New Roman" panose="02020603050405020304" pitchFamily="18" charset="0"/>
              </a:rPr>
              <a:t>年齡</a:t>
            </a:r>
            <a:r>
              <a:rPr lang="zh-TW" altLang="zh-TW" sz="2800" dirty="0" smtClean="0">
                <a:latin typeface="+mn-ea"/>
              </a:rPr>
              <a:t>、</a:t>
            </a:r>
            <a:r>
              <a:rPr lang="zh-TW" altLang="en-US" sz="2800" dirty="0" smtClean="0">
                <a:latin typeface="+mn-ea"/>
                <a:cs typeface="Times New Roman" panose="02020603050405020304" pitchFamily="18" charset="0"/>
              </a:rPr>
              <a:t>時間</a:t>
            </a:r>
            <a:r>
              <a:rPr lang="zh-TW" altLang="zh-TW" sz="2800" dirty="0" smtClean="0">
                <a:latin typeface="+mn-ea"/>
              </a:rPr>
              <a:t>、</a:t>
            </a:r>
            <a:r>
              <a:rPr lang="zh-TW" altLang="en-US" sz="2800" dirty="0" smtClean="0">
                <a:latin typeface="+mn-ea"/>
                <a:cs typeface="Times New Roman" panose="02020603050405020304" pitchFamily="18" charset="0"/>
              </a:rPr>
              <a:t>地點</a:t>
            </a:r>
            <a:r>
              <a:rPr lang="en-US" altLang="zh-TW" sz="2800" dirty="0" smtClean="0">
                <a:latin typeface="+mn-ea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2800" dirty="0" smtClean="0">
                <a:latin typeface="+mn-ea"/>
                <a:cs typeface="Times New Roman" panose="02020603050405020304" pitchFamily="18" charset="0"/>
              </a:rPr>
              <a:t>本身的專業知識與健保資料庫的優點</a:t>
            </a:r>
            <a:endParaRPr lang="en-US" altLang="zh-TW" sz="2800" dirty="0" smtClean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TW" sz="28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altLang="zh-TW" sz="28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76151"/>
            <a:ext cx="24765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7092280" y="6381328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www.google.com.tw</a:t>
            </a:r>
            <a:endParaRPr lang="zh-TW" alt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健保資料庫範例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475656" y="1591627"/>
            <a:ext cx="712879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zh-TW" sz="2400" dirty="0" smtClean="0">
                <a:latin typeface="Calibri"/>
                <a:cs typeface="Calibri"/>
              </a:rPr>
              <a:t>Fracture Risk After </a:t>
            </a:r>
            <a:r>
              <a:rPr lang="en-US" altLang="zh-TW" sz="2400" b="1" dirty="0" smtClean="0">
                <a:solidFill>
                  <a:srgbClr val="FF0000"/>
                </a:solidFill>
                <a:latin typeface="Calibri"/>
                <a:cs typeface="Calibri"/>
              </a:rPr>
              <a:t>Bariatric Surgery</a:t>
            </a:r>
            <a:r>
              <a:rPr lang="en-US" altLang="zh-TW" sz="2400" dirty="0" smtClean="0">
                <a:latin typeface="Calibri"/>
                <a:cs typeface="Calibri"/>
              </a:rPr>
              <a:t>: A 12-Year Nationwide Cohort Study-</a:t>
            </a:r>
            <a:r>
              <a:rPr lang="en-US" altLang="zh-TW" dirty="0" smtClean="0">
                <a:latin typeface="Calibri"/>
                <a:cs typeface="Calibri"/>
              </a:rPr>
              <a:t>Medicine </a:t>
            </a:r>
            <a:r>
              <a:rPr lang="en-US" altLang="zh-TW" dirty="0">
                <a:latin typeface="Calibri"/>
                <a:cs typeface="Calibri"/>
              </a:rPr>
              <a:t>(Baltimore). 2015 Dec;94(48):</a:t>
            </a:r>
            <a:r>
              <a:rPr lang="en-US" altLang="zh-TW" dirty="0" smtClean="0">
                <a:latin typeface="Calibri"/>
                <a:cs typeface="Calibri"/>
              </a:rPr>
              <a:t>e2087)</a:t>
            </a:r>
          </a:p>
          <a:p>
            <a:pPr marL="342900" indent="-342900">
              <a:buFont typeface="Arial"/>
              <a:buChar char="•"/>
            </a:pPr>
            <a:endParaRPr lang="en-US" altLang="zh-TW" sz="2400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altLang="zh-TW" sz="2400" dirty="0">
                <a:latin typeface="Calibri"/>
                <a:cs typeface="Calibri"/>
              </a:rPr>
              <a:t>A Population-Based </a:t>
            </a:r>
            <a:r>
              <a:rPr lang="en-US" altLang="zh-TW" sz="2400" b="1" dirty="0">
                <a:solidFill>
                  <a:srgbClr val="FF0000"/>
                </a:solidFill>
                <a:latin typeface="Calibri"/>
                <a:cs typeface="Calibri"/>
              </a:rPr>
              <a:t>16-Year </a:t>
            </a:r>
            <a:r>
              <a:rPr lang="en-US" altLang="zh-TW" sz="2400" dirty="0">
                <a:latin typeface="Calibri"/>
                <a:cs typeface="Calibri"/>
              </a:rPr>
              <a:t>Study on the Risk Factors of </a:t>
            </a:r>
            <a:r>
              <a:rPr lang="en-US" altLang="zh-TW" sz="2400" b="1" dirty="0">
                <a:solidFill>
                  <a:srgbClr val="FF0000"/>
                </a:solidFill>
                <a:latin typeface="Calibri"/>
                <a:cs typeface="Calibri"/>
              </a:rPr>
              <a:t>Surgical Site Infection </a:t>
            </a:r>
            <a:r>
              <a:rPr lang="en-US" altLang="zh-TW" sz="2400" dirty="0">
                <a:latin typeface="Calibri"/>
                <a:cs typeface="Calibri"/>
              </a:rPr>
              <a:t>in Patients after </a:t>
            </a:r>
            <a:r>
              <a:rPr lang="en-US" altLang="zh-TW" sz="2400" b="1" dirty="0">
                <a:solidFill>
                  <a:srgbClr val="FF0000"/>
                </a:solidFill>
                <a:latin typeface="Calibri"/>
                <a:cs typeface="Calibri"/>
              </a:rPr>
              <a:t>Bone Grafting</a:t>
            </a:r>
            <a:r>
              <a:rPr lang="en-US" altLang="zh-TW" sz="2400" dirty="0">
                <a:latin typeface="Calibri"/>
                <a:cs typeface="Calibri"/>
              </a:rPr>
              <a:t>: A Cross-Sectional Study in </a:t>
            </a:r>
            <a:r>
              <a:rPr lang="en-US" altLang="zh-TW" sz="2400" dirty="0" smtClean="0">
                <a:latin typeface="Calibri"/>
                <a:cs typeface="Calibri"/>
              </a:rPr>
              <a:t>Taiwan</a:t>
            </a:r>
            <a:r>
              <a:rPr lang="en-US" altLang="zh-TW" sz="2400" dirty="0">
                <a:latin typeface="Calibri"/>
                <a:cs typeface="Calibri"/>
              </a:rPr>
              <a:t> </a:t>
            </a:r>
            <a:r>
              <a:rPr lang="en-US" altLang="zh-TW" sz="2400" dirty="0" smtClean="0">
                <a:latin typeface="Calibri"/>
                <a:cs typeface="Calibri"/>
              </a:rPr>
              <a:t>()</a:t>
            </a:r>
          </a:p>
          <a:p>
            <a:pPr marL="342900" indent="-342900">
              <a:buFont typeface="Arial"/>
              <a:buChar char="•"/>
            </a:pPr>
            <a:endParaRPr lang="en-US" altLang="zh-TW" sz="2400" dirty="0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altLang="zh-TW" sz="2400" dirty="0">
                <a:latin typeface="Calibri"/>
                <a:cs typeface="Calibri"/>
              </a:rPr>
              <a:t>Chronic NSAIDs Use Increases the Risk of a </a:t>
            </a:r>
            <a:r>
              <a:rPr lang="en-US" altLang="zh-TW" sz="2400" b="1" dirty="0">
                <a:solidFill>
                  <a:srgbClr val="FF0000"/>
                </a:solidFill>
                <a:latin typeface="Calibri"/>
                <a:cs typeface="Calibri"/>
              </a:rPr>
              <a:t>Second</a:t>
            </a:r>
            <a:r>
              <a:rPr lang="en-US" altLang="zh-TW" sz="2400" dirty="0">
                <a:latin typeface="Calibri"/>
                <a:cs typeface="Calibri"/>
              </a:rPr>
              <a:t> Hip Fracture in Patients After </a:t>
            </a:r>
            <a:r>
              <a:rPr lang="en-US" altLang="zh-TW" sz="2400" b="1" dirty="0">
                <a:solidFill>
                  <a:srgbClr val="FF0000"/>
                </a:solidFill>
                <a:latin typeface="Calibri"/>
                <a:cs typeface="Calibri"/>
              </a:rPr>
              <a:t>Hip Fracture Surgery</a:t>
            </a:r>
            <a:r>
              <a:rPr lang="en-US" altLang="zh-TW" sz="2400" dirty="0">
                <a:latin typeface="Calibri"/>
                <a:cs typeface="Calibri"/>
              </a:rPr>
              <a:t>: Evidence From a STROBE-Compliant Population-Based </a:t>
            </a:r>
            <a:r>
              <a:rPr lang="en-US" altLang="zh-TW" sz="2400" dirty="0" smtClean="0">
                <a:latin typeface="Calibri"/>
                <a:cs typeface="Calibri"/>
              </a:rPr>
              <a:t>Study-</a:t>
            </a:r>
            <a:r>
              <a:rPr lang="en-US" altLang="zh-TW" dirty="0" smtClean="0"/>
              <a:t>Medicine </a:t>
            </a:r>
            <a:r>
              <a:rPr lang="en-US" altLang="zh-TW" dirty="0"/>
              <a:t>(Baltimore). 2015 Sep;94(38):</a:t>
            </a:r>
            <a:r>
              <a:rPr lang="en-US" altLang="zh-TW" dirty="0" smtClean="0"/>
              <a:t>e1566</a:t>
            </a:r>
            <a:endParaRPr lang="zh-TW" altLang="zh-TW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altLang="zh-TW" sz="28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16428523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6078</TotalTime>
  <Words>443</Words>
  <Application>Microsoft Office PowerPoint</Application>
  <PresentationFormat>如螢幕大小 (4:3)</PresentationFormat>
  <Paragraphs>99</Paragraphs>
  <Slides>29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夏至</vt:lpstr>
      <vt:lpstr>臨床與基礎結合的範例及EndNote 使用簡介</vt:lpstr>
      <vt:lpstr>大綱</vt:lpstr>
      <vt:lpstr>健保資料庫的優勢</vt:lpstr>
      <vt:lpstr>PowerPoint 簡報</vt:lpstr>
      <vt:lpstr>PowerPoint 簡報</vt:lpstr>
      <vt:lpstr>應用健保資料庫</vt:lpstr>
      <vt:lpstr>PowerPoint 簡報</vt:lpstr>
      <vt:lpstr>研究策略</vt:lpstr>
      <vt:lpstr>健保資料庫範例</vt:lpstr>
      <vt:lpstr>臨床與基礎結合範例</vt:lpstr>
      <vt:lpstr>臨床與基礎結合範例</vt:lpstr>
      <vt:lpstr>臨床與基礎結合範例</vt:lpstr>
      <vt:lpstr>臨床與基礎結合範例</vt:lpstr>
      <vt:lpstr>臨床與基礎結合範例-結果</vt:lpstr>
      <vt:lpstr>臨床與基礎結合範例-結果</vt:lpstr>
      <vt:lpstr>臨床與基礎結合範例-結果</vt:lpstr>
      <vt:lpstr>臨床與基礎結合範例-結果</vt:lpstr>
      <vt:lpstr>文獻收集整理</vt:lpstr>
      <vt:lpstr>搜尋文獻</vt:lpstr>
      <vt:lpstr>搜尋文獻</vt:lpstr>
      <vt:lpstr>EndNote</vt:lpstr>
      <vt:lpstr>文獻管理</vt:lpstr>
      <vt:lpstr>文獻管理</vt:lpstr>
      <vt:lpstr>文獻管理</vt:lpstr>
      <vt:lpstr>文獻管理</vt:lpstr>
      <vt:lpstr>文獻管理</vt:lpstr>
      <vt:lpstr>撰寫論文</vt:lpstr>
      <vt:lpstr>資料來源</vt:lpstr>
      <vt:lpstr>謝謝聆聽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轉譯醫學研究-許淑美</dc:creator>
  <cp:lastModifiedBy>轉譯醫學研究-許淑美</cp:lastModifiedBy>
  <cp:revision>233</cp:revision>
  <dcterms:created xsi:type="dcterms:W3CDTF">2015-10-16T01:58:50Z</dcterms:created>
  <dcterms:modified xsi:type="dcterms:W3CDTF">2015-12-28T02:00:52Z</dcterms:modified>
</cp:coreProperties>
</file>