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61" r:id="rId6"/>
    <p:sldId id="263" r:id="rId7"/>
    <p:sldId id="311" r:id="rId8"/>
    <p:sldId id="265" r:id="rId9"/>
    <p:sldId id="270" r:id="rId10"/>
    <p:sldId id="294" r:id="rId11"/>
    <p:sldId id="295" r:id="rId12"/>
    <p:sldId id="296" r:id="rId13"/>
    <p:sldId id="282" r:id="rId14"/>
    <p:sldId id="288" r:id="rId15"/>
    <p:sldId id="287" r:id="rId16"/>
    <p:sldId id="277" r:id="rId17"/>
    <p:sldId id="289" r:id="rId18"/>
    <p:sldId id="301" r:id="rId19"/>
    <p:sldId id="305" r:id="rId20"/>
    <p:sldId id="306" r:id="rId21"/>
    <p:sldId id="307" r:id="rId22"/>
    <p:sldId id="308" r:id="rId23"/>
    <p:sldId id="309" r:id="rId24"/>
    <p:sldId id="310" r:id="rId25"/>
    <p:sldId id="297" r:id="rId26"/>
    <p:sldId id="298" r:id="rId27"/>
    <p:sldId id="299" r:id="rId28"/>
    <p:sldId id="274" r:id="rId29"/>
    <p:sldId id="275" r:id="rId30"/>
    <p:sldId id="273" r:id="rId31"/>
    <p:sldId id="276" r:id="rId32"/>
    <p:sldId id="291" r:id="rId33"/>
    <p:sldId id="293" r:id="rId34"/>
    <p:sldId id="303" r:id="rId35"/>
    <p:sldId id="313" r:id="rId36"/>
    <p:sldId id="312" r:id="rId37"/>
    <p:sldId id="302" r:id="rId38"/>
    <p:sldId id="300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BA2"/>
    <a:srgbClr val="FA7F72"/>
    <a:srgbClr val="FDB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B06B6-2736-425A-9BA0-E870A702E569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D2D0-5534-48C5-8A3D-F5BA87335B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74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D2D0-5534-48C5-8A3D-F5BA87335B4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90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D2D0-5534-48C5-8A3D-F5BA87335B4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91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D2D0-5534-48C5-8A3D-F5BA87335B4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839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D2D0-5534-48C5-8A3D-F5BA87335B43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83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717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D0150C-A20A-4454-8FBB-9A10D5C91A20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63F6D4-2D99-4B72-B86B-AFC5B1742C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0150C-A20A-4454-8FBB-9A10D5C91A20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3F6D4-2D99-4B72-B86B-AFC5B1742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73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0150C-A20A-4454-8FBB-9A10D5C91A20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3F6D4-2D99-4B72-B86B-AFC5B1742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18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0150C-A20A-4454-8FBB-9A10D5C91A20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3F6D4-2D99-4B72-B86B-AFC5B1742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60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0150C-A20A-4454-8FBB-9A10D5C91A20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3F6D4-2D99-4B72-B86B-AFC5B1742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56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0150C-A20A-4454-8FBB-9A10D5C91A20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3F6D4-2D99-4B72-B86B-AFC5B1742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88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0150C-A20A-4454-8FBB-9A10D5C91A20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3F6D4-2D99-4B72-B86B-AFC5B1742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13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0150C-A20A-4454-8FBB-9A10D5C91A20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3F6D4-2D99-4B72-B86B-AFC5B1742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8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0150C-A20A-4454-8FBB-9A10D5C91A20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3F6D4-2D99-4B72-B86B-AFC5B1742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61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0150C-A20A-4454-8FBB-9A10D5C91A20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3F6D4-2D99-4B72-B86B-AFC5B1742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28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0150C-A20A-4454-8FBB-9A10D5C91A20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3F6D4-2D99-4B72-B86B-AFC5B1742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91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4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4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4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4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40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40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40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fld id="{BBD0150C-A20A-4454-8FBB-9A10D5C91A20}" type="datetimeFigureOut">
              <a:rPr lang="zh-TW" altLang="en-US" smtClean="0"/>
              <a:t>2018/7/24</a:t>
            </a:fld>
            <a:endParaRPr lang="zh-TW" alt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zh-TW" alt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E463F6D4-2D99-4B72-B86B-AFC5B1742C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「風險評估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68" y="4205876"/>
            <a:ext cx="41338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生物風險評估與對策之指引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 err="1" smtClean="0"/>
              <a:t>Burkholderia</a:t>
            </a:r>
            <a:r>
              <a:rPr lang="en-US" altLang="zh-TW" sz="3200" dirty="0" smtClean="0"/>
              <a:t> </a:t>
            </a:r>
            <a:r>
              <a:rPr lang="en-US" altLang="zh-TW" sz="3200" dirty="0" err="1" smtClean="0"/>
              <a:t>pseudomallei</a:t>
            </a:r>
            <a:r>
              <a:rPr lang="en-US" altLang="zh-TW" sz="3200" smtClean="0"/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4653136"/>
            <a:ext cx="6400800" cy="1752600"/>
          </a:xfrm>
        </p:spPr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講師：馬秀燕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75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79179" y="316216"/>
            <a:ext cx="18002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檢體採集及接收</a:t>
            </a:r>
          </a:p>
        </p:txBody>
      </p:sp>
      <p:sp>
        <p:nvSpPr>
          <p:cNvPr id="8" name="矩形 7"/>
          <p:cNvSpPr/>
          <p:nvPr/>
        </p:nvSpPr>
        <p:spPr>
          <a:xfrm>
            <a:off x="3219193" y="1027584"/>
            <a:ext cx="2120172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檢體運送至細菌室</a:t>
            </a:r>
          </a:p>
        </p:txBody>
      </p:sp>
      <p:sp>
        <p:nvSpPr>
          <p:cNvPr id="18" name="向下箭號 17"/>
          <p:cNvSpPr/>
          <p:nvPr/>
        </p:nvSpPr>
        <p:spPr>
          <a:xfrm>
            <a:off x="3887416" y="773416"/>
            <a:ext cx="252028" cy="254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3887416" y="1513562"/>
            <a:ext cx="252028" cy="254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3887416" y="2273674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>
            <a:off x="3761402" y="3098481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下箭號 21"/>
          <p:cNvSpPr/>
          <p:nvPr/>
        </p:nvSpPr>
        <p:spPr>
          <a:xfrm rot="19441753">
            <a:off x="4589969" y="3056469"/>
            <a:ext cx="217374" cy="3091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下箭號 23"/>
          <p:cNvSpPr/>
          <p:nvPr/>
        </p:nvSpPr>
        <p:spPr>
          <a:xfrm>
            <a:off x="3769968" y="4437112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下箭號 24"/>
          <p:cNvSpPr/>
          <p:nvPr/>
        </p:nvSpPr>
        <p:spPr>
          <a:xfrm rot="1661243">
            <a:off x="4779962" y="4402456"/>
            <a:ext cx="230689" cy="28370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179379" y="0"/>
            <a:ext cx="7200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傷口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痰液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尿液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血液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體液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87191" y="1801554"/>
            <a:ext cx="1584176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檢體簽收</a:t>
            </a:r>
          </a:p>
        </p:txBody>
      </p:sp>
      <p:sp>
        <p:nvSpPr>
          <p:cNvPr id="27" name="矩形 26"/>
          <p:cNvSpPr/>
          <p:nvPr/>
        </p:nvSpPr>
        <p:spPr>
          <a:xfrm>
            <a:off x="3487191" y="2587388"/>
            <a:ext cx="1584176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檢體接種</a:t>
            </a:r>
          </a:p>
        </p:txBody>
      </p:sp>
      <p:sp>
        <p:nvSpPr>
          <p:cNvPr id="28" name="矩形 27"/>
          <p:cNvSpPr/>
          <p:nvPr/>
        </p:nvSpPr>
        <p:spPr>
          <a:xfrm>
            <a:off x="1979712" y="3379476"/>
            <a:ext cx="2299567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傷口、痰液、尿液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BSC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內接種至培養基</a:t>
            </a:r>
          </a:p>
        </p:txBody>
      </p:sp>
      <p:sp>
        <p:nvSpPr>
          <p:cNvPr id="29" name="矩形 28"/>
          <p:cNvSpPr/>
          <p:nvPr/>
        </p:nvSpPr>
        <p:spPr>
          <a:xfrm>
            <a:off x="4451388" y="3367451"/>
            <a:ext cx="2607876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陽性血</a:t>
            </a:r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瓶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於一般工作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台以空針抽取血液或體液，接種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培養基及滴於玻片染色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942951" y="4747628"/>
            <a:ext cx="267265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將培養基放入溫箱培養</a:t>
            </a:r>
          </a:p>
        </p:txBody>
      </p:sp>
      <p:sp>
        <p:nvSpPr>
          <p:cNvPr id="32" name="矩形 31"/>
          <p:cNvSpPr/>
          <p:nvPr/>
        </p:nvSpPr>
        <p:spPr>
          <a:xfrm>
            <a:off x="2942951" y="5661248"/>
            <a:ext cx="267265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隔天將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培養基從溫箱拿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出至工作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台鑑定</a:t>
            </a:r>
          </a:p>
        </p:txBody>
      </p:sp>
      <p:sp>
        <p:nvSpPr>
          <p:cNvPr id="33" name="向下箭號 32"/>
          <p:cNvSpPr/>
          <p:nvPr/>
        </p:nvSpPr>
        <p:spPr>
          <a:xfrm>
            <a:off x="4078020" y="5407080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14041" y="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4000" b="1" kern="0" cap="all" dirty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工作流程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D:\馬秀燕\嘉基\2017在職訓練\IMG201703191307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5" t="25776" r="16358" b="38667"/>
          <a:stretch/>
        </p:blipFill>
        <p:spPr bwMode="auto">
          <a:xfrm>
            <a:off x="6660231" y="1767730"/>
            <a:ext cx="2209871" cy="1698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馬秀燕\嘉基\2017在職訓練\IMG201703191309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24" t="19039" r="4680" b="12528"/>
          <a:stretch/>
        </p:blipFill>
        <p:spPr bwMode="auto">
          <a:xfrm>
            <a:off x="251520" y="1686296"/>
            <a:ext cx="1728192" cy="1802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5" grpId="0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9495" y="186512"/>
            <a:ext cx="2880320" cy="893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菌落型態、染色、利用快速生化反應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氧化酶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初步區分腸內菌及非腸內菌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4390255" y="1195566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11559" y="114007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氧化酶陽性</a:t>
            </a:r>
            <a:endParaRPr lang="zh-TW" altLang="en-US" sz="16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3327" y="1484784"/>
            <a:ext cx="267265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調菌液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濃度至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0.5 - 0.63 </a:t>
            </a:r>
            <a:r>
              <a:rPr lang="en-US" altLang="zh-TW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McF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，上機台鑑定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向下箭號 7"/>
          <p:cNvSpPr/>
          <p:nvPr/>
        </p:nvSpPr>
        <p:spPr>
          <a:xfrm>
            <a:off x="4390255" y="2216436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611559" y="210439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隔天</a:t>
            </a:r>
            <a:endParaRPr lang="zh-TW" altLang="en-US" sz="16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87824" y="2542621"/>
            <a:ext cx="3383662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得知機台鑑定結果為 </a:t>
            </a:r>
            <a:r>
              <a:rPr lang="en-US" altLang="zh-TW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Burkholderia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pseudomallei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11503" y="3465212"/>
            <a:ext cx="2736305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加做其他生化試驗確認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4390255" y="3211044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>
            <a:off x="4390255" y="4137958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144453" y="4437112"/>
            <a:ext cx="3070404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生化反應皆符合</a:t>
            </a:r>
            <a:r>
              <a:rPr lang="en-US" altLang="zh-TW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Burkholderia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pseudomallei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4390255" y="5072055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144453" y="5373216"/>
            <a:ext cx="3070404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鑑定結果確定為</a:t>
            </a:r>
            <a:r>
              <a:rPr lang="en-US" altLang="zh-TW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Burkholderia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pseudomallei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44453" y="6264170"/>
            <a:ext cx="3070404" cy="576064"/>
          </a:xfrm>
          <a:prstGeom prst="rect">
            <a:avLst/>
          </a:prstGeom>
          <a:solidFill>
            <a:srgbClr val="FCABA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239495" y="6229036"/>
            <a:ext cx="297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培養基及生化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管放入夾鏈袋放置於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天後滅菌銷毀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向下箭號 18"/>
          <p:cNvSpPr/>
          <p:nvPr/>
        </p:nvSpPr>
        <p:spPr>
          <a:xfrm>
            <a:off x="4390255" y="6032230"/>
            <a:ext cx="252028" cy="254168"/>
          </a:xfrm>
          <a:prstGeom prst="downArrow">
            <a:avLst/>
          </a:prstGeom>
          <a:solidFill>
            <a:srgbClr val="FCABA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右中括弧 19"/>
          <p:cNvSpPr/>
          <p:nvPr/>
        </p:nvSpPr>
        <p:spPr>
          <a:xfrm>
            <a:off x="6463447" y="3799660"/>
            <a:ext cx="447116" cy="2798958"/>
          </a:xfrm>
          <a:prstGeom prst="rightBracket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6910563" y="4702723"/>
            <a:ext cx="151035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BSC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內操作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 descr="D:\馬秀燕\嘉基\2017在職訓練\IMG201703191308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" t="21927" r="26552" b="12905"/>
          <a:stretch/>
        </p:blipFill>
        <p:spPr bwMode="auto">
          <a:xfrm>
            <a:off x="6450375" y="526675"/>
            <a:ext cx="2430726" cy="2938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t="16765" r="33365" b="18653"/>
          <a:stretch/>
        </p:blipFill>
        <p:spPr bwMode="auto">
          <a:xfrm>
            <a:off x="1041290" y="349664"/>
            <a:ext cx="2072400" cy="17224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9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橢圓 60"/>
          <p:cNvSpPr/>
          <p:nvPr/>
        </p:nvSpPr>
        <p:spPr>
          <a:xfrm>
            <a:off x="1529335" y="777051"/>
            <a:ext cx="5780637" cy="533440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7309972" y="4417857"/>
            <a:ext cx="993087" cy="99308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375537" y="2400137"/>
            <a:ext cx="2088232" cy="20882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353301" y="2782534"/>
            <a:ext cx="22862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Burkholderia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0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2000" b="1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pseudomallei</a:t>
            </a:r>
            <a:endParaRPr lang="en-US" altLang="zh-TW" sz="20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Risk Group 3 (RG3)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endParaRPr lang="zh-TW" altLang="en-US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1215362" y="1904814"/>
            <a:ext cx="1224136" cy="122413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273432" y="219371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革蘭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氏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陰性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桿菌</a:t>
            </a:r>
          </a:p>
        </p:txBody>
      </p:sp>
      <p:sp>
        <p:nvSpPr>
          <p:cNvPr id="11" name="橢圓 10"/>
          <p:cNvSpPr/>
          <p:nvPr/>
        </p:nvSpPr>
        <p:spPr>
          <a:xfrm>
            <a:off x="2876329" y="314861"/>
            <a:ext cx="1224136" cy="122413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818983" y="60376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土壤、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水池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、積水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230276" y="592385"/>
            <a:ext cx="1044116" cy="1098172"/>
          </a:xfrm>
          <a:prstGeom prst="ellipse">
            <a:avLst/>
          </a:prstGeom>
          <a:solidFill>
            <a:srgbClr val="FDBCB5"/>
          </a:solidFill>
          <a:ln>
            <a:solidFill>
              <a:srgbClr val="FA7F7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198336" y="95680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傷口感染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6237893" y="3702480"/>
            <a:ext cx="993087" cy="99308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411271" y="4014357"/>
            <a:ext cx="64633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發燒</a:t>
            </a:r>
          </a:p>
        </p:txBody>
      </p:sp>
      <p:sp>
        <p:nvSpPr>
          <p:cNvPr id="19" name="橢圓 18"/>
          <p:cNvSpPr/>
          <p:nvPr/>
        </p:nvSpPr>
        <p:spPr>
          <a:xfrm>
            <a:off x="4284133" y="5453390"/>
            <a:ext cx="1224136" cy="122413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342203" y="5742293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潛伏期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數年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6212377" y="663901"/>
            <a:ext cx="1044116" cy="1098172"/>
          </a:xfrm>
          <a:prstGeom prst="ellipse">
            <a:avLst/>
          </a:prstGeom>
          <a:solidFill>
            <a:srgbClr val="C00000"/>
          </a:solidFill>
          <a:ln>
            <a:solidFill>
              <a:srgbClr val="FA7F7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6180437" y="102832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accent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吸入</a:t>
            </a:r>
            <a:r>
              <a:rPr lang="zh-TW" altLang="en-US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感染</a:t>
            </a:r>
            <a:endParaRPr lang="zh-TW" altLang="en-US" dirty="0">
              <a:solidFill>
                <a:schemeClr val="accent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408693" y="1518439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不會由人或動物直接傳染給人</a:t>
            </a:r>
            <a:endParaRPr lang="zh-TW" altLang="en-US" dirty="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6828060" y="3125172"/>
            <a:ext cx="993087" cy="99308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7001438" y="3437049"/>
            <a:ext cx="64633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咳嗽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7421042" y="3542963"/>
            <a:ext cx="993087" cy="99308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7479004" y="3854840"/>
            <a:ext cx="87716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敗血症</a:t>
            </a:r>
          </a:p>
        </p:txBody>
      </p:sp>
      <p:sp>
        <p:nvSpPr>
          <p:cNvPr id="41" name="橢圓 40"/>
          <p:cNvSpPr/>
          <p:nvPr/>
        </p:nvSpPr>
        <p:spPr>
          <a:xfrm>
            <a:off x="6499973" y="4452006"/>
            <a:ext cx="993087" cy="99308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6673351" y="4763883"/>
            <a:ext cx="64633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肺炎</a:t>
            </a:r>
          </a:p>
        </p:txBody>
      </p:sp>
      <p:sp>
        <p:nvSpPr>
          <p:cNvPr id="44" name="矩形 43"/>
          <p:cNvSpPr/>
          <p:nvPr/>
        </p:nvSpPr>
        <p:spPr>
          <a:xfrm>
            <a:off x="7252517" y="4729734"/>
            <a:ext cx="110799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皮膚化膿</a:t>
            </a:r>
          </a:p>
        </p:txBody>
      </p:sp>
      <p:sp>
        <p:nvSpPr>
          <p:cNvPr id="48" name="文字方塊 47"/>
          <p:cNvSpPr txBox="1"/>
          <p:nvPr/>
        </p:nvSpPr>
        <p:spPr>
          <a:xfrm>
            <a:off x="6055024" y="544509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症狀</a:t>
            </a:r>
            <a:r>
              <a:rPr lang="zh-TW" alt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不典型常</a:t>
            </a:r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以為是ㄧ般感冒</a:t>
            </a:r>
          </a:p>
        </p:txBody>
      </p:sp>
      <p:sp>
        <p:nvSpPr>
          <p:cNvPr id="49" name="橢圓 48"/>
          <p:cNvSpPr/>
          <p:nvPr/>
        </p:nvSpPr>
        <p:spPr>
          <a:xfrm>
            <a:off x="2152108" y="5311034"/>
            <a:ext cx="993087" cy="9930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1598110" y="3932391"/>
            <a:ext cx="993087" cy="9930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1425239" y="4244268"/>
            <a:ext cx="133882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皮膚有傷口</a:t>
            </a:r>
          </a:p>
        </p:txBody>
      </p:sp>
      <p:sp>
        <p:nvSpPr>
          <p:cNvPr id="52" name="橢圓 51"/>
          <p:cNvSpPr/>
          <p:nvPr/>
        </p:nvSpPr>
        <p:spPr>
          <a:xfrm>
            <a:off x="814029" y="4536050"/>
            <a:ext cx="993087" cy="9930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871991" y="4847927"/>
            <a:ext cx="87716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糖尿病</a:t>
            </a:r>
          </a:p>
        </p:txBody>
      </p:sp>
      <p:sp>
        <p:nvSpPr>
          <p:cNvPr id="54" name="橢圓 53"/>
          <p:cNvSpPr/>
          <p:nvPr/>
        </p:nvSpPr>
        <p:spPr>
          <a:xfrm>
            <a:off x="2459199" y="4382208"/>
            <a:ext cx="993087" cy="9930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2506592" y="4695567"/>
            <a:ext cx="110799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腎臟疾病</a:t>
            </a:r>
          </a:p>
        </p:txBody>
      </p:sp>
      <p:sp>
        <p:nvSpPr>
          <p:cNvPr id="56" name="橢圓 55"/>
          <p:cNvSpPr/>
          <p:nvPr/>
        </p:nvSpPr>
        <p:spPr>
          <a:xfrm>
            <a:off x="1228817" y="5375295"/>
            <a:ext cx="993087" cy="9930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1171362" y="5687172"/>
            <a:ext cx="110799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抵抗力弱</a:t>
            </a:r>
          </a:p>
        </p:txBody>
      </p:sp>
      <p:sp>
        <p:nvSpPr>
          <p:cNvPr id="58" name="矩形 57"/>
          <p:cNvSpPr/>
          <p:nvPr/>
        </p:nvSpPr>
        <p:spPr>
          <a:xfrm>
            <a:off x="2094653" y="5622911"/>
            <a:ext cx="110799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慢性疾病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1655565" y="4636673"/>
            <a:ext cx="993087" cy="9930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1598110" y="4948550"/>
            <a:ext cx="110799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高危險群</a:t>
            </a:r>
          </a:p>
        </p:txBody>
      </p:sp>
      <p:sp>
        <p:nvSpPr>
          <p:cNvPr id="36" name="矩形 35"/>
          <p:cNvSpPr/>
          <p:nvPr/>
        </p:nvSpPr>
        <p:spPr>
          <a:xfrm>
            <a:off x="114041" y="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4000" b="1" kern="0" cap="all" dirty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危害鑑別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55742" y="6648756"/>
            <a:ext cx="7596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第三級危險群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微生物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人類可以引起嚴重或致死的疾病，可能有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預防及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治療之方法。</a:t>
            </a:r>
          </a:p>
        </p:txBody>
      </p:sp>
    </p:spTree>
    <p:extLst>
      <p:ext uri="{BB962C8B-B14F-4D97-AF65-F5344CB8AC3E}">
        <p14:creationId xmlns:p14="http://schemas.microsoft.com/office/powerpoint/2010/main" val="54163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  <p:bldP spid="10" grpId="0"/>
      <p:bldP spid="11" grpId="0" animBg="1"/>
      <p:bldP spid="12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32" grpId="0" animBg="1"/>
      <p:bldP spid="33" grpId="0"/>
      <p:bldP spid="34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4" grpId="0"/>
      <p:bldP spid="48" grpId="0"/>
      <p:bldP spid="49" grpId="0" animBg="1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/>
      <p:bldP spid="59" grpId="0" animBg="1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流行病學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D:\馬秀燕\嘉基\2017在職訓練\類鼻疽char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411751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355976" y="120621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本醫院細菌室去年培養出三隻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2564588" y="5589240"/>
            <a:ext cx="86409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5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死亡率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目前其總死亡率仍高達</a:t>
            </a:r>
            <a:r>
              <a:rPr lang="en-US" altLang="zh-TW" sz="2800" dirty="0"/>
              <a:t>40%</a:t>
            </a:r>
            <a:r>
              <a:rPr lang="zh-TW" altLang="en-US" sz="2800" dirty="0"/>
              <a:t>，主要取決於入院時罹病的嚴重程度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死亡</a:t>
            </a:r>
            <a:r>
              <a:rPr lang="zh-TW" altLang="en-US" sz="2800" dirty="0"/>
              <a:t>率從輕度患者（局部感染血液培養陰性）的</a:t>
            </a:r>
            <a:r>
              <a:rPr lang="en-US" altLang="zh-TW" sz="2800" dirty="0"/>
              <a:t>20%</a:t>
            </a:r>
            <a:r>
              <a:rPr lang="zh-TW" altLang="en-US" sz="2800" dirty="0"/>
              <a:t>，驟升至敗血症的</a:t>
            </a:r>
            <a:r>
              <a:rPr lang="en-US" altLang="zh-TW" sz="2800" dirty="0"/>
              <a:t>75</a:t>
            </a:r>
            <a:r>
              <a:rPr lang="zh-TW" altLang="en-US" sz="2800" dirty="0" smtClean="0"/>
              <a:t>％。</a:t>
            </a:r>
            <a:endParaRPr lang="en-US" altLang="zh-TW" sz="2800" dirty="0" smtClean="0"/>
          </a:p>
          <a:p>
            <a:r>
              <a:rPr lang="zh-TW" altLang="en-US" sz="2800" u="sng" dirty="0" smtClean="0"/>
              <a:t>延遲</a:t>
            </a:r>
            <a:r>
              <a:rPr lang="zh-TW" altLang="en-US" sz="2800" u="sng" dirty="0"/>
              <a:t>診斷</a:t>
            </a:r>
            <a:r>
              <a:rPr lang="zh-TW" altLang="en-US" sz="2800" dirty="0"/>
              <a:t>及</a:t>
            </a:r>
            <a:r>
              <a:rPr lang="zh-TW" altLang="en-US" sz="2800" u="sng" dirty="0"/>
              <a:t>延遲使用適當抗生素</a:t>
            </a:r>
            <a:r>
              <a:rPr lang="zh-TW" altLang="en-US" sz="2800" dirty="0"/>
              <a:t>是造成死亡率上升的主因。</a:t>
            </a:r>
          </a:p>
        </p:txBody>
      </p:sp>
    </p:spTree>
    <p:extLst>
      <p:ext uri="{BB962C8B-B14F-4D97-AF65-F5344CB8AC3E}">
        <p14:creationId xmlns:p14="http://schemas.microsoft.com/office/powerpoint/2010/main" val="5655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治療方法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目前</a:t>
            </a:r>
            <a:r>
              <a:rPr lang="zh-TW" altLang="en-US" sz="2800" dirty="0"/>
              <a:t>一般認為急性期需要用針劑的第三代頭孢子素（</a:t>
            </a:r>
            <a:r>
              <a:rPr lang="en-US" altLang="zh-TW" sz="2800" dirty="0"/>
              <a:t>ceftazidime</a:t>
            </a:r>
            <a:r>
              <a:rPr lang="zh-TW" altLang="en-US" sz="2800" dirty="0"/>
              <a:t>），視臨床情況使用</a:t>
            </a:r>
            <a:r>
              <a:rPr lang="en-US" altLang="zh-TW" sz="2800" dirty="0"/>
              <a:t>2</a:t>
            </a:r>
            <a:r>
              <a:rPr lang="zh-TW" altLang="en-US" sz="2800" dirty="0"/>
              <a:t>～</a:t>
            </a:r>
            <a:r>
              <a:rPr lang="en-US" altLang="zh-TW" sz="2800" dirty="0"/>
              <a:t>4</a:t>
            </a:r>
            <a:r>
              <a:rPr lang="zh-TW" altLang="en-US" sz="2800" dirty="0"/>
              <a:t>週。</a:t>
            </a:r>
          </a:p>
          <a:p>
            <a:r>
              <a:rPr lang="zh-TW" altLang="en-US" sz="2800" dirty="0"/>
              <a:t>急性期治療後還必須使用長期</a:t>
            </a:r>
            <a:r>
              <a:rPr lang="en-US" altLang="zh-TW" sz="2800" dirty="0"/>
              <a:t>20</a:t>
            </a:r>
            <a:r>
              <a:rPr lang="zh-TW" altLang="en-US" sz="2800" dirty="0"/>
              <a:t>週的維持</a:t>
            </a:r>
            <a:r>
              <a:rPr lang="zh-TW" altLang="en-US" sz="2800" dirty="0" smtClean="0"/>
              <a:t>療法，</a:t>
            </a:r>
            <a:r>
              <a:rPr lang="zh-TW" altLang="en-US" sz="2800" dirty="0"/>
              <a:t>以避免</a:t>
            </a:r>
            <a:r>
              <a:rPr lang="zh-TW" altLang="en-US" sz="2800" dirty="0" smtClean="0"/>
              <a:t>復發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目前</a:t>
            </a:r>
            <a:r>
              <a:rPr lang="zh-TW" altLang="en-US" sz="2400" dirty="0"/>
              <a:t>一般認為有效的處方為合併的抗生素</a:t>
            </a:r>
            <a:r>
              <a:rPr lang="zh-TW" altLang="en-US" sz="2400" dirty="0" smtClean="0"/>
              <a:t>療法</a:t>
            </a:r>
            <a:endParaRPr lang="en-US" altLang="zh-TW" sz="2400" dirty="0" smtClean="0"/>
          </a:p>
          <a:p>
            <a:pPr lvl="2"/>
            <a:r>
              <a:rPr lang="en-US" altLang="zh-TW" sz="2000" dirty="0" smtClean="0"/>
              <a:t>Chloramphenicol</a:t>
            </a:r>
            <a:r>
              <a:rPr lang="zh-TW" altLang="en-US" sz="2000" dirty="0"/>
              <a:t>、</a:t>
            </a:r>
            <a:r>
              <a:rPr lang="en-US" altLang="zh-TW" sz="2000" dirty="0" smtClean="0"/>
              <a:t>doxycycline</a:t>
            </a:r>
            <a:r>
              <a:rPr lang="zh-TW" altLang="en-US" sz="2000" dirty="0" smtClean="0"/>
              <a:t>及</a:t>
            </a:r>
            <a:r>
              <a:rPr lang="en-US" altLang="zh-TW" sz="2000" dirty="0" smtClean="0"/>
              <a:t>trimethoprim/Sulfamethoxazole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628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Burkholderia</a:t>
            </a:r>
            <a:r>
              <a:rPr lang="en-US" altLang="zh-TW" dirty="0"/>
              <a:t> </a:t>
            </a:r>
            <a:r>
              <a:rPr lang="en-US" altLang="zh-TW" dirty="0" err="1" smtClean="0"/>
              <a:t>pseudomallei</a:t>
            </a:r>
            <a:r>
              <a:rPr lang="en-US" altLang="zh-TW" dirty="0" smtClean="0"/>
              <a:t>-</a:t>
            </a:r>
            <a:br>
              <a:rPr lang="en-US" altLang="zh-TW" dirty="0" smtClean="0"/>
            </a:br>
            <a:r>
              <a:rPr lang="zh-TW" altLang="en-US" dirty="0"/>
              <a:t>實驗室鑑定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革</a:t>
            </a:r>
            <a:r>
              <a:rPr lang="zh-TW" altLang="en-US" sz="2400" dirty="0" smtClean="0"/>
              <a:t>蘭氏陰性桿菌</a:t>
            </a:r>
            <a:endParaRPr lang="en-US" altLang="zh-TW" sz="2400" dirty="0" smtClean="0"/>
          </a:p>
          <a:p>
            <a:r>
              <a:rPr lang="zh-TW" altLang="en-US" sz="2400" dirty="0"/>
              <a:t>菌體兩端極度濃染，呈現安全別針狀</a:t>
            </a:r>
            <a:endParaRPr lang="en-US" altLang="zh-TW" sz="2400" dirty="0"/>
          </a:p>
          <a:p>
            <a:r>
              <a:rPr lang="zh-TW" altLang="en-US" sz="2400" dirty="0" smtClean="0"/>
              <a:t>菌落</a:t>
            </a:r>
            <a:r>
              <a:rPr lang="zh-TW" altLang="en-US" sz="2400" dirty="0"/>
              <a:t>呈</a:t>
            </a:r>
            <a:r>
              <a:rPr lang="zh-TW" altLang="en-US" sz="2400" dirty="0" smtClean="0"/>
              <a:t>肚臍</a:t>
            </a:r>
            <a:r>
              <a:rPr lang="zh-TW" altLang="en-US" sz="2400" dirty="0"/>
              <a:t>般皺摺的</a:t>
            </a:r>
            <a:r>
              <a:rPr lang="zh-TW" altLang="en-US" sz="2400" dirty="0" smtClean="0"/>
              <a:t>形態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培養</a:t>
            </a:r>
            <a:r>
              <a:rPr lang="en-US" altLang="zh-TW" sz="2000" dirty="0" smtClean="0"/>
              <a:t>48</a:t>
            </a:r>
            <a:r>
              <a:rPr lang="zh-TW" altLang="en-US" sz="2000" dirty="0" smtClean="0"/>
              <a:t>小時後才會比較明顯</a:t>
            </a:r>
            <a:endParaRPr lang="en-US" altLang="zh-TW" sz="2000" dirty="0" smtClean="0"/>
          </a:p>
          <a:p>
            <a:r>
              <a:rPr lang="zh-TW" altLang="en-US" sz="2400" dirty="0" smtClean="0"/>
              <a:t>氧化</a:t>
            </a:r>
            <a:r>
              <a:rPr lang="zh-TW" altLang="en-US" sz="2400" dirty="0"/>
              <a:t>酶</a:t>
            </a:r>
            <a:r>
              <a:rPr lang="zh-TW" altLang="en-US" sz="2400" dirty="0" smtClean="0"/>
              <a:t>陽性</a:t>
            </a:r>
            <a:endParaRPr lang="en-US" altLang="zh-TW" sz="2400" dirty="0" smtClean="0"/>
          </a:p>
          <a:p>
            <a:r>
              <a:rPr lang="zh-TW" altLang="en-US" sz="2400" dirty="0"/>
              <a:t>具泥土味（注意：不可用鼻子直接</a:t>
            </a:r>
            <a:r>
              <a:rPr lang="zh-TW" altLang="en-US" sz="2400" dirty="0" smtClean="0"/>
              <a:t>吸聞</a:t>
            </a:r>
            <a:r>
              <a:rPr lang="zh-TW" altLang="en-US" sz="2400" dirty="0"/>
              <a:t>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t="-1" r="53150" b="56306"/>
          <a:stretch/>
        </p:blipFill>
        <p:spPr bwMode="auto">
          <a:xfrm>
            <a:off x="1475655" y="4643496"/>
            <a:ext cx="1975415" cy="166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361667" y="6541814"/>
            <a:ext cx="4782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https://en.wikipedia.org/wiki/Burkholderia_pseudomallei</a:t>
            </a:r>
            <a:endParaRPr lang="zh-TW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t="20048" r="53955" b="52217"/>
          <a:stretch/>
        </p:blipFill>
        <p:spPr bwMode="auto">
          <a:xfrm>
            <a:off x="4361666" y="4658441"/>
            <a:ext cx="2756585" cy="16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5536" y="63571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:http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://microbe-canvas.com/Bacteria/gram-negative-rods/obligate-aerobic-3/oxidase-positive-2/colistin-resistant-4/burkholderia-pseudomallei.html</a:t>
            </a:r>
            <a:endParaRPr lang="zh-TW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Burkholderia</a:t>
            </a:r>
            <a:r>
              <a:rPr lang="en-US" altLang="zh-TW" dirty="0"/>
              <a:t> </a:t>
            </a:r>
            <a:r>
              <a:rPr lang="en-US" altLang="zh-TW" dirty="0" err="1"/>
              <a:t>pseudomallei</a:t>
            </a:r>
            <a:r>
              <a:rPr lang="en-US" altLang="zh-TW" dirty="0"/>
              <a:t>-</a:t>
            </a:r>
            <a:br>
              <a:rPr lang="en-US" altLang="zh-TW" dirty="0"/>
            </a:br>
            <a:r>
              <a:rPr lang="zh-TW" altLang="en-US" dirty="0"/>
              <a:t>實驗室鑑定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臨床檢體於生物安全</a:t>
            </a:r>
            <a:r>
              <a:rPr lang="zh-TW" altLang="en-US" dirty="0" smtClean="0"/>
              <a:t>第二</a:t>
            </a:r>
            <a:r>
              <a:rPr lang="zh-TW" altLang="en-US" dirty="0"/>
              <a:t>等級（</a:t>
            </a:r>
            <a:r>
              <a:rPr lang="en-US" altLang="zh-TW" dirty="0"/>
              <a:t>BSL-2</a:t>
            </a:r>
            <a:r>
              <a:rPr lang="zh-TW" altLang="en-US" dirty="0"/>
              <a:t>）實驗室之設施內</a:t>
            </a:r>
            <a:r>
              <a:rPr lang="zh-TW" altLang="en-US" dirty="0" smtClean="0"/>
              <a:t>操作 </a:t>
            </a:r>
            <a:r>
              <a:rPr lang="en-US" altLang="zh-TW" dirty="0" smtClean="0"/>
              <a:t>(BSC</a:t>
            </a:r>
            <a:r>
              <a:rPr lang="zh-TW" altLang="en-US" dirty="0" smtClean="0"/>
              <a:t>內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大量</a:t>
            </a:r>
            <a:r>
              <a:rPr lang="zh-TW" altLang="en-US" dirty="0"/>
              <a:t>操作時需至生物安全第三等級（</a:t>
            </a:r>
            <a:r>
              <a:rPr lang="en-US" altLang="zh-TW" dirty="0"/>
              <a:t>BSL-3</a:t>
            </a:r>
            <a:r>
              <a:rPr lang="zh-TW" altLang="en-US" dirty="0"/>
              <a:t>）實驗室之設施內</a:t>
            </a:r>
            <a:r>
              <a:rPr lang="zh-TW" altLang="en-US" dirty="0" smtClean="0"/>
              <a:t>操作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29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實驗室感染事件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48</a:t>
            </a:r>
            <a:r>
              <a:rPr lang="zh-TW" altLang="en-US" dirty="0" smtClean="0"/>
              <a:t>歲實驗室工作者徒手清潔被</a:t>
            </a:r>
            <a:r>
              <a:rPr lang="en-US" altLang="zh-TW" dirty="0"/>
              <a:t>B. </a:t>
            </a:r>
            <a:r>
              <a:rPr lang="en-US" altLang="zh-TW" dirty="0" err="1"/>
              <a:t>pseudomallei</a:t>
            </a:r>
            <a:r>
              <a:rPr lang="en-US" altLang="zh-TW" dirty="0"/>
              <a:t> </a:t>
            </a:r>
            <a:r>
              <a:rPr lang="zh-TW" altLang="en-US" dirty="0" smtClean="0"/>
              <a:t>培養物噴濺的離心機時感染</a:t>
            </a:r>
            <a:endParaRPr lang="en-US" altLang="zh-TW" dirty="0" smtClean="0"/>
          </a:p>
          <a:p>
            <a:pPr lvl="1"/>
            <a:r>
              <a:rPr lang="en-US" altLang="zh-TW" dirty="0"/>
              <a:t>3</a:t>
            </a:r>
            <a:r>
              <a:rPr lang="zh-TW" altLang="en-US" dirty="0" smtClean="0"/>
              <a:t>天</a:t>
            </a:r>
            <a:r>
              <a:rPr lang="zh-TW" altLang="en-US" dirty="0"/>
              <a:t>後</a:t>
            </a:r>
            <a:r>
              <a:rPr lang="zh-TW" altLang="en-US" dirty="0" smtClean="0"/>
              <a:t>發病</a:t>
            </a:r>
            <a:endParaRPr lang="en-US" altLang="zh-TW" dirty="0" smtClean="0"/>
          </a:p>
          <a:p>
            <a:pPr lvl="2"/>
            <a:r>
              <a:rPr lang="zh-TW" altLang="en-US" dirty="0"/>
              <a:t>發燒、冷顫</a:t>
            </a:r>
            <a:r>
              <a:rPr lang="zh-TW" altLang="en-US" dirty="0" smtClean="0"/>
              <a:t>、肋膜疼痛</a:t>
            </a:r>
            <a:endParaRPr lang="en-US" altLang="zh-TW" dirty="0" smtClean="0"/>
          </a:p>
          <a:p>
            <a:r>
              <a:rPr lang="en-US" altLang="zh-TW" dirty="0" smtClean="0"/>
              <a:t>33</a:t>
            </a:r>
            <a:r>
              <a:rPr lang="zh-TW" altLang="en-US" dirty="0" smtClean="0"/>
              <a:t>歲實驗室工作者操作</a:t>
            </a:r>
            <a:r>
              <a:rPr lang="en-US" altLang="zh-TW" dirty="0"/>
              <a:t>B. </a:t>
            </a:r>
            <a:r>
              <a:rPr lang="en-US" altLang="zh-TW" dirty="0" err="1"/>
              <a:t>pseudomallei</a:t>
            </a:r>
            <a:r>
              <a:rPr lang="zh-TW" altLang="en-US" dirty="0" smtClean="0"/>
              <a:t>藥物敏感試驗時感染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4</a:t>
            </a:r>
            <a:r>
              <a:rPr lang="zh-TW" altLang="en-US" dirty="0" smtClean="0"/>
              <a:t>天後發病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發燒、胸痛、咳嗽</a:t>
            </a:r>
            <a:endParaRPr lang="en-US" altLang="zh-TW" dirty="0" smtClean="0"/>
          </a:p>
          <a:p>
            <a:r>
              <a:rPr lang="zh-TW" altLang="en-US" dirty="0" smtClean="0"/>
              <a:t>兩事件皆被懷疑為吸入性感染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19872" y="6590528"/>
            <a:ext cx="7326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:https</a:t>
            </a:r>
            <a:r>
              <a:rPr lang="en-US" altLang="zh-TW" sz="1200" dirty="0"/>
              <a:t>://wwwnc.cdc.gov/eid/article/14/7/07-1501_article</a:t>
            </a:r>
            <a:endParaRPr lang="zh-TW" altLang="en-US" sz="1200" dirty="0"/>
          </a:p>
        </p:txBody>
      </p:sp>
      <p:sp>
        <p:nvSpPr>
          <p:cNvPr id="6" name="矩形 5"/>
          <p:cNvSpPr/>
          <p:nvPr/>
        </p:nvSpPr>
        <p:spPr>
          <a:xfrm>
            <a:off x="-30734" y="2492896"/>
            <a:ext cx="1656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Canada, April 1968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509120"/>
            <a:ext cx="1414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November,1981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319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79179" y="316216"/>
            <a:ext cx="18002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檢體採集及接收</a:t>
            </a:r>
          </a:p>
        </p:txBody>
      </p:sp>
      <p:sp>
        <p:nvSpPr>
          <p:cNvPr id="8" name="矩形 7"/>
          <p:cNvSpPr/>
          <p:nvPr/>
        </p:nvSpPr>
        <p:spPr>
          <a:xfrm>
            <a:off x="3219193" y="1027584"/>
            <a:ext cx="2120172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檢體運送至細菌室</a:t>
            </a:r>
          </a:p>
        </p:txBody>
      </p:sp>
      <p:sp>
        <p:nvSpPr>
          <p:cNvPr id="18" name="向下箭號 17"/>
          <p:cNvSpPr/>
          <p:nvPr/>
        </p:nvSpPr>
        <p:spPr>
          <a:xfrm>
            <a:off x="3887416" y="773416"/>
            <a:ext cx="252028" cy="254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3887416" y="1513562"/>
            <a:ext cx="252028" cy="254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3887416" y="2273674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>
            <a:off x="3761402" y="3098481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下箭號 21"/>
          <p:cNvSpPr/>
          <p:nvPr/>
        </p:nvSpPr>
        <p:spPr>
          <a:xfrm rot="19441753">
            <a:off x="4589969" y="3056469"/>
            <a:ext cx="217374" cy="3091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下箭號 23"/>
          <p:cNvSpPr/>
          <p:nvPr/>
        </p:nvSpPr>
        <p:spPr>
          <a:xfrm>
            <a:off x="3769968" y="4437112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下箭號 24"/>
          <p:cNvSpPr/>
          <p:nvPr/>
        </p:nvSpPr>
        <p:spPr>
          <a:xfrm rot="1661243">
            <a:off x="4779962" y="4402456"/>
            <a:ext cx="230689" cy="28370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179379" y="0"/>
            <a:ext cx="7200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傷口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痰液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尿液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血液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體液</a:t>
            </a:r>
          </a:p>
        </p:txBody>
      </p:sp>
      <p:sp>
        <p:nvSpPr>
          <p:cNvPr id="26" name="矩形 25"/>
          <p:cNvSpPr/>
          <p:nvPr/>
        </p:nvSpPr>
        <p:spPr>
          <a:xfrm>
            <a:off x="3487191" y="1801554"/>
            <a:ext cx="1584176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檢體簽收</a:t>
            </a:r>
          </a:p>
        </p:txBody>
      </p:sp>
      <p:sp>
        <p:nvSpPr>
          <p:cNvPr id="27" name="矩形 26"/>
          <p:cNvSpPr/>
          <p:nvPr/>
        </p:nvSpPr>
        <p:spPr>
          <a:xfrm>
            <a:off x="3487191" y="2587388"/>
            <a:ext cx="1584176" cy="457200"/>
          </a:xfrm>
          <a:prstGeom prst="rect">
            <a:avLst/>
          </a:prstGeom>
          <a:solidFill>
            <a:srgbClr val="FA7F7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檢體接種</a:t>
            </a:r>
          </a:p>
        </p:txBody>
      </p:sp>
      <p:sp>
        <p:nvSpPr>
          <p:cNvPr id="28" name="矩形 27"/>
          <p:cNvSpPr/>
          <p:nvPr/>
        </p:nvSpPr>
        <p:spPr>
          <a:xfrm>
            <a:off x="1979712" y="3379476"/>
            <a:ext cx="2299567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傷口、痰液、尿液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BSC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內接種至培養基</a:t>
            </a:r>
          </a:p>
        </p:txBody>
      </p:sp>
      <p:sp>
        <p:nvSpPr>
          <p:cNvPr id="29" name="矩形 28"/>
          <p:cNvSpPr/>
          <p:nvPr/>
        </p:nvSpPr>
        <p:spPr>
          <a:xfrm>
            <a:off x="4451388" y="3367451"/>
            <a:ext cx="2607876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陽性血</a:t>
            </a:r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瓶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於一般工作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台以空針抽取血液或體液，接種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培養基及滴於玻片染色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942951" y="4747628"/>
            <a:ext cx="267265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將培養基放入溫箱培養</a:t>
            </a:r>
          </a:p>
        </p:txBody>
      </p:sp>
      <p:sp>
        <p:nvSpPr>
          <p:cNvPr id="32" name="矩形 31"/>
          <p:cNvSpPr/>
          <p:nvPr/>
        </p:nvSpPr>
        <p:spPr>
          <a:xfrm>
            <a:off x="2942951" y="5661248"/>
            <a:ext cx="267265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隔天將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培養基從溫箱拿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出至工作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台鑑定</a:t>
            </a:r>
          </a:p>
        </p:txBody>
      </p:sp>
      <p:sp>
        <p:nvSpPr>
          <p:cNvPr id="33" name="向下箭號 32"/>
          <p:cNvSpPr/>
          <p:nvPr/>
        </p:nvSpPr>
        <p:spPr>
          <a:xfrm>
            <a:off x="4078020" y="5407080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7531" y="19087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4000" b="1" kern="0" cap="all" dirty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風險評估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063356" y="244665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風險</a:t>
            </a:r>
            <a:r>
              <a:rPr lang="en-US" altLang="zh-TW" b="1" dirty="0" smtClean="0">
                <a:solidFill>
                  <a:srgbClr val="FF0000"/>
                </a:solidFill>
              </a:rPr>
              <a:t>1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風險管理</a:t>
            </a:r>
            <a:r>
              <a:rPr lang="en-US" altLang="zh-TW" dirty="0" smtClean="0"/>
              <a:t>-</a:t>
            </a:r>
            <a:r>
              <a:rPr lang="zh-TW" altLang="en-US" dirty="0" smtClean="0"/>
              <a:t>醫療安全新觀念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732704"/>
              </p:ext>
            </p:extLst>
          </p:nvPr>
        </p:nvGraphicFramePr>
        <p:xfrm>
          <a:off x="755576" y="2276872"/>
          <a:ext cx="77724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240"/>
                <a:gridCol w="302136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觀念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舊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人之本質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人不能出錯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人本會出錯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錯誤原因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個人原因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體制原因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管理對象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危險管理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安全管理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品質與安全的關係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品質與安全分開做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品質與安全係一體兩面</a:t>
                      </a:r>
                      <a:endParaRPr lang="zh-TW" altLang="en-US" dirty="0">
                        <a:solidFill>
                          <a:sysClr val="windowText" lastClr="0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720298" y="456117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事後結果之回溯性檢討與改善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QCC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ISO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、指標系統進行品質管理及事故預防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具有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主動、前瞻性之防範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在事故未發生之前，發掘出流程中可能造成事故傷害的某一些缺失或漏洞，    儘早予以改善缺失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11853" y="6550223"/>
            <a:ext cx="4942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衛生福利部疾病管制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署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風險管理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洪芳明醫師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07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826254"/>
              </p:ext>
            </p:extLst>
          </p:nvPr>
        </p:nvGraphicFramePr>
        <p:xfrm>
          <a:off x="251520" y="2636912"/>
          <a:ext cx="8784976" cy="3024335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2088232"/>
                <a:gridCol w="1224136"/>
                <a:gridCol w="1368152"/>
                <a:gridCol w="432048"/>
                <a:gridCol w="432048"/>
                <a:gridCol w="504056"/>
                <a:gridCol w="1512168"/>
              </a:tblGrid>
              <a:tr h="3918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危害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類型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作業中可能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的「弱點」描述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可能產生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的「後果」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現有控制設施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與管制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風險評估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決定風險處理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細明體"/>
                        </a:rPr>
                        <a:t>(</a:t>
                      </a: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不可接受之風險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)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9474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  <a:hlinkClick r:id="rId2" action="ppaction://hlinksldjump"/>
                        </a:rPr>
                        <a:t>嚴重性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  <a:hlinkClick r:id="rId3" action="ppaction://hlinksldjump"/>
                        </a:rPr>
                        <a:t>可能性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風險等級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85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醫療</a:t>
                      </a:r>
                      <a:r>
                        <a:rPr lang="zh-TW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標楷體"/>
                        </a:rPr>
                        <a:t>傷害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物理性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化學性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</a:t>
                      </a:r>
                      <a:r>
                        <a:rPr lang="zh-TW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生物性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生物保全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檢體被打翻或噴出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觸碰或吸入</a:t>
                      </a:r>
                      <a:r>
                        <a:rPr lang="en-US" altLang="zh-TW" sz="1600" dirty="0" err="1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Burkholderia</a:t>
                      </a:r>
                      <a:r>
                        <a:rPr lang="en-US" altLang="zh-TW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 </a:t>
                      </a:r>
                      <a:r>
                        <a:rPr lang="en-US" altLang="zh-TW" sz="1600" dirty="0" err="1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pseudomallei</a:t>
                      </a:r>
                      <a:endParaRPr lang="en-US" altLang="zh-TW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+mn-ea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病原菌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 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口罩</a:t>
                      </a:r>
                      <a:endParaRPr lang="en-US" altLang="zh-TW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手套</a:t>
                      </a:r>
                      <a:endParaRPr lang="en-US" altLang="zh-TW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實驗衣</a:t>
                      </a:r>
                      <a:endParaRPr lang="en-US" altLang="zh-TW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BSC-Class II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S3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 </a:t>
                      </a:r>
                      <a:endParaRPr lang="zh-TW" sz="20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P2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 </a:t>
                      </a:r>
                      <a:endParaRPr lang="zh-TW" sz="20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2 </a:t>
                      </a:r>
                      <a:endParaRPr lang="zh-TW" sz="20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可接受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</a:t>
                      </a:r>
                      <a:r>
                        <a:rPr lang="zh-TW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暫時可接受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□不可接受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835696" y="73475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接種時打翻尿液檢體、震盪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pus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檢體的時候菌液噴出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26869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en-US" sz="4000" b="1" kern="0" cap="all" dirty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</a:t>
            </a:r>
            <a:r>
              <a:rPr kumimoji="1" lang="zh-TW" altLang="en-US" sz="4000" b="1" kern="0" cap="all" dirty="0" smtClean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評估</a:t>
            </a:r>
            <a:r>
              <a:rPr kumimoji="1" lang="en-US" altLang="zh-TW" sz="4000" b="1" kern="0" cap="all" dirty="0" smtClean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25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嚴重度等級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906591"/>
              </p:ext>
            </p:extLst>
          </p:nvPr>
        </p:nvGraphicFramePr>
        <p:xfrm>
          <a:off x="611560" y="2060848"/>
          <a:ext cx="8280920" cy="45365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13648"/>
                <a:gridCol w="1147471"/>
                <a:gridCol w="6419801"/>
              </a:tblGrid>
              <a:tr h="3400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等級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嚴重性程度與傷害狀況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889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S5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災難性的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導致主要系統喪失功能，從而導致系統或環境的重大損壞的潛在原因，或</a:t>
                      </a:r>
                      <a:r>
                        <a:rPr lang="zh-TW" sz="2000" b="1" u="sng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造成人身傷亡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的原因的任何事件。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S4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危急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導致主要系統喪失功能，從而導致系統或環境的重大損壞的潛在原因，或可造成</a:t>
                      </a:r>
                      <a:r>
                        <a:rPr lang="zh-TW" sz="2000" b="1" u="sng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永久性人身重大傷害</a:t>
                      </a: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的原因的任何事件。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標楷體"/>
                        </a:rPr>
                        <a:t>S3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嚴重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導致主要系統喪失功能，從而導致系統或環境的重大損壞的潛在原因，或可造成</a:t>
                      </a:r>
                      <a:r>
                        <a:rPr lang="zh-TW" sz="2000" b="1" u="sng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人身暫時性傷害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的原因的任何事件。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S2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輕微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可能成為</a:t>
                      </a:r>
                      <a:r>
                        <a:rPr lang="zh-TW" sz="2000" b="1" u="sng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主要系統功能、性能退化</a:t>
                      </a: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而對系統或</a:t>
                      </a:r>
                      <a:r>
                        <a:rPr lang="zh-TW" sz="2000" b="1" u="sng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人員的生命或肢體沒有感覺的損傷</a:t>
                      </a: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的任何事件。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S1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可忽略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可能成為主要系統功能、性能退化而對</a:t>
                      </a:r>
                      <a:r>
                        <a:rPr lang="zh-TW" sz="2000" b="1" u="sng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系統或環境幾無損壞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的任何事件。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向右箭號 2"/>
          <p:cNvSpPr/>
          <p:nvPr/>
        </p:nvSpPr>
        <p:spPr>
          <a:xfrm>
            <a:off x="107504" y="4581128"/>
            <a:ext cx="360040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412776"/>
            <a:ext cx="571128" cy="57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0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可能性</a:t>
            </a:r>
            <a:r>
              <a:rPr lang="zh-TW" altLang="zh-TW" dirty="0" smtClean="0"/>
              <a:t>等級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459183"/>
              </p:ext>
            </p:extLst>
          </p:nvPr>
        </p:nvGraphicFramePr>
        <p:xfrm>
          <a:off x="683568" y="2060848"/>
          <a:ext cx="7992888" cy="41666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0587"/>
                <a:gridCol w="1103019"/>
                <a:gridCol w="2893424"/>
                <a:gridCol w="3305858"/>
              </a:tblGrid>
              <a:tr h="328298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等級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預期危害事件發生之可能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控制措施之完整性及有效性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3728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P5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頻繁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經常的，現場操作中約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年發生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次以上。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無</a:t>
                      </a: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控制措施：無防護設備；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無作業管制或防護具或標幟。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9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</a:rPr>
                        <a:t>P4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可能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可能的，現場操作中約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至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10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年期間發生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次以上。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有</a:t>
                      </a: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控制措施：無防護設備；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但有作業管制或防護具或標幟。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9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P3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偶爾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偶爾的，現場操作中約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10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至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30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年期間發生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次以上。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有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控制措施：有防護設備；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但無作業管制或防護具或標幟。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9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P2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絕少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稀少的，現場操作中約</a:t>
                      </a: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30</a:t>
                      </a: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年以上發生</a:t>
                      </a: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</a:t>
                      </a: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次。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有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控制措施：有防護設備；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且有作業管制或防護具或標幟。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18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P1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不可能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極少的，不太可能發生的。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有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控制措施：有雙層防護設備；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且有作業管制或防護具或標幟。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向右箭號 2"/>
          <p:cNvSpPr/>
          <p:nvPr/>
        </p:nvSpPr>
        <p:spPr>
          <a:xfrm>
            <a:off x="216748" y="4725144"/>
            <a:ext cx="360040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3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風險矩陣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260086"/>
              </p:ext>
            </p:extLst>
          </p:nvPr>
        </p:nvGraphicFramePr>
        <p:xfrm>
          <a:off x="1115616" y="2708920"/>
          <a:ext cx="7128792" cy="3052980"/>
        </p:xfrm>
        <a:graphic>
          <a:graphicData uri="http://schemas.openxmlformats.org/drawingml/2006/table">
            <a:tbl>
              <a:tblPr firstRow="1" firstCol="1" bandRow="1"/>
              <a:tblGrid>
                <a:gridCol w="1102586"/>
                <a:gridCol w="1004080"/>
                <a:gridCol w="1004080"/>
                <a:gridCol w="1004080"/>
                <a:gridCol w="1004080"/>
                <a:gridCol w="1004943"/>
                <a:gridCol w="1004943"/>
              </a:tblGrid>
              <a:tr h="436140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</a:rPr>
                        <a:t>風險等級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</a:rPr>
                        <a:t>預期危害可能性與控制措施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614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P5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3614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</a:rPr>
                        <a:t>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</a:rPr>
                        <a:t>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</a:rPr>
                        <a:t>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</a:rPr>
                        <a:t>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</a:rPr>
                        <a:t>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S5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61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S4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61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S3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61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S2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61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S1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" name="向下箭號 2"/>
          <p:cNvSpPr/>
          <p:nvPr/>
        </p:nvSpPr>
        <p:spPr>
          <a:xfrm>
            <a:off x="6444208" y="2140300"/>
            <a:ext cx="504056" cy="5040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395536" y="4509120"/>
            <a:ext cx="504056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444208" y="4414766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8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風險等級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272699"/>
              </p:ext>
            </p:extLst>
          </p:nvPr>
        </p:nvGraphicFramePr>
        <p:xfrm>
          <a:off x="1115616" y="2348880"/>
          <a:ext cx="7416824" cy="4176464"/>
        </p:xfrm>
        <a:graphic>
          <a:graphicData uri="http://schemas.openxmlformats.org/drawingml/2006/table">
            <a:tbl>
              <a:tblPr firstRow="1" firstCol="1" bandRow="1"/>
              <a:tblGrid>
                <a:gridCol w="1662718"/>
                <a:gridCol w="5754106"/>
              </a:tblGrid>
              <a:tr h="37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風險等級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處理準則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5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級數</a:t>
                      </a: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5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非常高度風險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不可接受，須立即採取風險降低措施</a:t>
                      </a: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工程或管理改善</a:t>
                      </a: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，在風險降低前不應開始或繼續作業。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級數</a:t>
                      </a: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4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高度風險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不可接受，立即檢討現有控制措施完整性，並於合理期限內改善工程、管理方案或應變措施。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級數</a:t>
                      </a:r>
                      <a:r>
                        <a:rPr lang="en-US" sz="2000" kern="100" dirty="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中高度風險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暫時可接受，但列為改善項目。應於合理期限內改善工程、管理方案或應變措施。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標楷體"/>
                        </a:rPr>
                        <a:t>級數</a:t>
                      </a:r>
                      <a:r>
                        <a:rPr lang="en-US" sz="2000" kern="1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24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標楷體"/>
                        </a:rPr>
                        <a:t>中度風險</a:t>
                      </a:r>
                      <a:endParaRPr lang="zh-TW" sz="24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暫時可接受，但須確保現有防護設施之有效性。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級數</a:t>
                      </a: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低度風險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可接受，但須確保現有防護設施之有效性。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79179" y="316216"/>
            <a:ext cx="18002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檢體採集及接收</a:t>
            </a:r>
          </a:p>
        </p:txBody>
      </p:sp>
      <p:sp>
        <p:nvSpPr>
          <p:cNvPr id="8" name="矩形 7"/>
          <p:cNvSpPr/>
          <p:nvPr/>
        </p:nvSpPr>
        <p:spPr>
          <a:xfrm>
            <a:off x="3219193" y="1027584"/>
            <a:ext cx="2120172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檢體運送至細菌室</a:t>
            </a:r>
          </a:p>
        </p:txBody>
      </p:sp>
      <p:sp>
        <p:nvSpPr>
          <p:cNvPr id="18" name="向下箭號 17"/>
          <p:cNvSpPr/>
          <p:nvPr/>
        </p:nvSpPr>
        <p:spPr>
          <a:xfrm>
            <a:off x="3887416" y="773416"/>
            <a:ext cx="252028" cy="254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3887416" y="1513562"/>
            <a:ext cx="252028" cy="254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3887416" y="2273674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>
            <a:off x="3761402" y="3098481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下箭號 21"/>
          <p:cNvSpPr/>
          <p:nvPr/>
        </p:nvSpPr>
        <p:spPr>
          <a:xfrm rot="19441753">
            <a:off x="4589969" y="3056469"/>
            <a:ext cx="217374" cy="3091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下箭號 23"/>
          <p:cNvSpPr/>
          <p:nvPr/>
        </p:nvSpPr>
        <p:spPr>
          <a:xfrm>
            <a:off x="3769968" y="4437112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下箭號 24"/>
          <p:cNvSpPr/>
          <p:nvPr/>
        </p:nvSpPr>
        <p:spPr>
          <a:xfrm rot="1661243">
            <a:off x="4779962" y="4402456"/>
            <a:ext cx="230689" cy="28370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179379" y="0"/>
            <a:ext cx="7200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傷口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痰液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尿液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血液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體液</a:t>
            </a:r>
          </a:p>
        </p:txBody>
      </p:sp>
      <p:sp>
        <p:nvSpPr>
          <p:cNvPr id="26" name="矩形 25"/>
          <p:cNvSpPr/>
          <p:nvPr/>
        </p:nvSpPr>
        <p:spPr>
          <a:xfrm>
            <a:off x="3487191" y="1801554"/>
            <a:ext cx="1584176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檢體簽收</a:t>
            </a:r>
          </a:p>
        </p:txBody>
      </p:sp>
      <p:sp>
        <p:nvSpPr>
          <p:cNvPr id="27" name="矩形 26"/>
          <p:cNvSpPr/>
          <p:nvPr/>
        </p:nvSpPr>
        <p:spPr>
          <a:xfrm>
            <a:off x="3487191" y="2587388"/>
            <a:ext cx="1584176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檢體接種</a:t>
            </a:r>
          </a:p>
        </p:txBody>
      </p:sp>
      <p:sp>
        <p:nvSpPr>
          <p:cNvPr id="28" name="矩形 27"/>
          <p:cNvSpPr/>
          <p:nvPr/>
        </p:nvSpPr>
        <p:spPr>
          <a:xfrm>
            <a:off x="1979712" y="3379476"/>
            <a:ext cx="2299567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傷口、痰液、尿液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BSC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內接種至培養基</a:t>
            </a:r>
          </a:p>
        </p:txBody>
      </p:sp>
      <p:sp>
        <p:nvSpPr>
          <p:cNvPr id="29" name="矩形 28"/>
          <p:cNvSpPr/>
          <p:nvPr/>
        </p:nvSpPr>
        <p:spPr>
          <a:xfrm>
            <a:off x="4451388" y="3367451"/>
            <a:ext cx="2607876" cy="1008112"/>
          </a:xfrm>
          <a:prstGeom prst="rect">
            <a:avLst/>
          </a:prstGeom>
          <a:solidFill>
            <a:srgbClr val="FA7F7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陽性血</a:t>
            </a:r>
            <a:r>
              <a:rPr lang="zh-TW" altLang="en-US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瓶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於一般工作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台以空針抽取血液或體液，接種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培養基及滴於玻片染色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942951" y="4747628"/>
            <a:ext cx="267265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將培養基放入溫箱培養</a:t>
            </a:r>
          </a:p>
        </p:txBody>
      </p:sp>
      <p:sp>
        <p:nvSpPr>
          <p:cNvPr id="32" name="矩形 31"/>
          <p:cNvSpPr/>
          <p:nvPr/>
        </p:nvSpPr>
        <p:spPr>
          <a:xfrm>
            <a:off x="2942951" y="5661248"/>
            <a:ext cx="267265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隔天將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培養基從溫箱拿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出至工作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台鑑定</a:t>
            </a:r>
          </a:p>
        </p:txBody>
      </p:sp>
      <p:sp>
        <p:nvSpPr>
          <p:cNvPr id="33" name="向下箭號 32"/>
          <p:cNvSpPr/>
          <p:nvPr/>
        </p:nvSpPr>
        <p:spPr>
          <a:xfrm>
            <a:off x="4078020" y="5407080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7531" y="190873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4000" b="1" kern="0" cap="all" dirty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風險評估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784562" y="300769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風險</a:t>
            </a:r>
            <a:r>
              <a:rPr lang="en-US" altLang="zh-TW" b="1" dirty="0" smtClean="0">
                <a:solidFill>
                  <a:srgbClr val="FF0000"/>
                </a:solidFill>
              </a:rPr>
              <a:t>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9495" y="186512"/>
            <a:ext cx="2880320" cy="893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菌落型態、染色、利用快速生化反應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氧化酶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初步區分腸內菌及非腸內菌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4390255" y="1195566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11559" y="114007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氧化酶陽性</a:t>
            </a:r>
            <a:endParaRPr lang="zh-TW" altLang="en-US" sz="16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3327" y="1484784"/>
            <a:ext cx="2672656" cy="576064"/>
          </a:xfrm>
          <a:prstGeom prst="rect">
            <a:avLst/>
          </a:prstGeom>
          <a:solidFill>
            <a:srgbClr val="FA7F7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調菌液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濃度至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0.5 - 0.63 </a:t>
            </a:r>
            <a:r>
              <a:rPr lang="en-US" altLang="zh-TW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McF</a:t>
            </a:r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，上機台鑑定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向下箭號 7"/>
          <p:cNvSpPr/>
          <p:nvPr/>
        </p:nvSpPr>
        <p:spPr>
          <a:xfrm>
            <a:off x="4390255" y="2216436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611559" y="210439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隔天</a:t>
            </a:r>
            <a:endParaRPr lang="zh-TW" altLang="en-US" sz="16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87824" y="2542621"/>
            <a:ext cx="3383662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得知機台鑑定結果為 </a:t>
            </a:r>
            <a:r>
              <a:rPr lang="en-US" altLang="zh-TW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Burkholderia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pseudomallei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11503" y="3465212"/>
            <a:ext cx="2736305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加做其他生化試驗確認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4390255" y="3211044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>
            <a:off x="4390255" y="4137958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144453" y="4437112"/>
            <a:ext cx="3070404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生化反應皆符合</a:t>
            </a:r>
            <a:r>
              <a:rPr lang="en-US" altLang="zh-TW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Burkholderia</a:t>
            </a:r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pseudomallei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4390255" y="5072055"/>
            <a:ext cx="252028" cy="2541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144453" y="5373216"/>
            <a:ext cx="3070404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鑑定結果確定為</a:t>
            </a:r>
            <a:r>
              <a:rPr lang="en-US" altLang="zh-TW" b="1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Burkholderia</a:t>
            </a:r>
            <a:r>
              <a:rPr lang="en-US" altLang="zh-TW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pseudomallei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14857" y="158815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風險</a:t>
            </a:r>
            <a:r>
              <a:rPr lang="en-US" altLang="zh-TW" b="1" dirty="0" smtClean="0">
                <a:solidFill>
                  <a:srgbClr val="FF0000"/>
                </a:solidFill>
              </a:rPr>
              <a:t>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44453" y="6264170"/>
            <a:ext cx="3070404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向下箭號 27"/>
          <p:cNvSpPr/>
          <p:nvPr/>
        </p:nvSpPr>
        <p:spPr>
          <a:xfrm>
            <a:off x="4390255" y="6032230"/>
            <a:ext cx="252028" cy="254168"/>
          </a:xfrm>
          <a:prstGeom prst="downArrow">
            <a:avLst/>
          </a:prstGeom>
          <a:solidFill>
            <a:srgbClr val="FCABA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右中括弧 28"/>
          <p:cNvSpPr/>
          <p:nvPr/>
        </p:nvSpPr>
        <p:spPr>
          <a:xfrm>
            <a:off x="6463447" y="3799660"/>
            <a:ext cx="447116" cy="2798958"/>
          </a:xfrm>
          <a:prstGeom prst="rightBracket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6910563" y="4702723"/>
            <a:ext cx="1510350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dirty="0" smtClean="0"/>
              <a:t>於</a:t>
            </a:r>
            <a:r>
              <a:rPr lang="en-US" altLang="zh-TW" dirty="0" smtClean="0"/>
              <a:t>BSC</a:t>
            </a:r>
            <a:r>
              <a:rPr lang="zh-TW" altLang="en-US" dirty="0" smtClean="0"/>
              <a:t>內操作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327415" y="6229036"/>
            <a:ext cx="270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培養基及生化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管放入夾鏈袋放置於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TB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25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796841"/>
              </p:ext>
            </p:extLst>
          </p:nvPr>
        </p:nvGraphicFramePr>
        <p:xfrm>
          <a:off x="251520" y="2636912"/>
          <a:ext cx="8784976" cy="3289946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2088232"/>
                <a:gridCol w="1224136"/>
                <a:gridCol w="1368152"/>
                <a:gridCol w="432048"/>
                <a:gridCol w="432048"/>
                <a:gridCol w="504056"/>
                <a:gridCol w="1512168"/>
              </a:tblGrid>
              <a:tr h="3918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危害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類型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作業中可能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的「弱點」描述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可能產生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的「後果」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現有控制設施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與管制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風險評估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決定風險處理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細明體"/>
                        </a:rPr>
                        <a:t>(</a:t>
                      </a:r>
                      <a:r>
                        <a:rPr lang="zh-TW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不可接受之風險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)</a:t>
                      </a:r>
                      <a:endParaRPr lang="zh-TW" sz="16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9474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  <a:hlinkClick r:id="rId2" action="ppaction://hlinksldjump"/>
                        </a:rPr>
                        <a:t>嚴重性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  <a:hlinkClick r:id="rId3" action="ppaction://hlinksldjump"/>
                        </a:rPr>
                        <a:t>可能性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細明體"/>
                        </a:rPr>
                        <a:t>風險等級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685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醫療</a:t>
                      </a:r>
                      <a:r>
                        <a:rPr lang="zh-TW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標楷體"/>
                        </a:rPr>
                        <a:t>傷害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物理性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化學性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</a:t>
                      </a:r>
                      <a:r>
                        <a:rPr lang="zh-TW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生物性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生物保全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以空針抽取血液後滴注於培養基及玻片時可能產生</a:t>
                      </a:r>
                      <a:r>
                        <a:rPr lang="en-US" altLang="zh-TW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aerosol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以棉棒調整菌液濃度時可能產生</a:t>
                      </a:r>
                      <a:r>
                        <a:rPr lang="en-US" altLang="zh-TW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aerosol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無於</a:t>
                      </a:r>
                      <a:r>
                        <a:rPr lang="en-US" altLang="zh-TW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BSC</a:t>
                      </a: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內操作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 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吸入</a:t>
                      </a:r>
                      <a:r>
                        <a:rPr lang="en-US" altLang="zh-TW" sz="1600" dirty="0" err="1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Burkholderia</a:t>
                      </a:r>
                      <a:r>
                        <a:rPr lang="en-US" altLang="zh-TW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 </a:t>
                      </a:r>
                      <a:r>
                        <a:rPr lang="en-US" altLang="zh-TW" sz="1600" dirty="0" err="1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pseudomallei</a:t>
                      </a:r>
                      <a:endParaRPr lang="en-US" altLang="zh-TW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+mn-ea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病原菌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 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口罩</a:t>
                      </a:r>
                      <a:endParaRPr lang="en-US" altLang="zh-TW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手套</a:t>
                      </a:r>
                      <a:endParaRPr lang="en-US" altLang="zh-TW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實驗衣</a:t>
                      </a:r>
                      <a:endParaRPr lang="en-US" altLang="zh-TW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新細明體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卸針筒</a:t>
                      </a:r>
                      <a:endParaRPr lang="zh-TW" sz="16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S3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 </a:t>
                      </a:r>
                      <a:endParaRPr lang="zh-TW" sz="20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rgbClr val="000000"/>
                        </a:solidFill>
                        <a:effectLst/>
                        <a:latin typeface="新細明體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+mn-ea"/>
                          <a:cs typeface="Arial"/>
                        </a:rPr>
                        <a:t>P4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 </a:t>
                      </a:r>
                      <a:endParaRPr lang="zh-TW" sz="20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3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 </a:t>
                      </a:r>
                      <a:endParaRPr lang="zh-TW" sz="20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可接受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 </a:t>
                      </a:r>
                      <a:r>
                        <a:rPr lang="zh-TW" sz="16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暫時可接受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□不可接受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835696" y="73475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於一般工作台以空針抽取血液或體液，接種至培養基及滴於玻片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染色</a:t>
            </a:r>
            <a:endParaRPr lang="en-US" altLang="zh-TW" sz="2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調菌液濃度</a:t>
            </a:r>
          </a:p>
        </p:txBody>
      </p:sp>
      <p:sp>
        <p:nvSpPr>
          <p:cNvPr id="7" name="矩形 6"/>
          <p:cNvSpPr/>
          <p:nvPr/>
        </p:nvSpPr>
        <p:spPr>
          <a:xfrm>
            <a:off x="251520" y="26869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zh-TW" altLang="en-US" sz="4000" b="1" kern="0" cap="all" dirty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</a:t>
            </a:r>
            <a:r>
              <a:rPr kumimoji="1" lang="zh-TW" altLang="en-US" sz="4000" b="1" kern="0" cap="all" dirty="0" smtClean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評估</a:t>
            </a:r>
            <a:r>
              <a:rPr kumimoji="1" lang="en-US" altLang="zh-TW" sz="4000" b="1" kern="0" cap="all" dirty="0" smtClean="0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9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嚴重度等級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345192"/>
              </p:ext>
            </p:extLst>
          </p:nvPr>
        </p:nvGraphicFramePr>
        <p:xfrm>
          <a:off x="611560" y="2060848"/>
          <a:ext cx="8280920" cy="45365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13648"/>
                <a:gridCol w="1147471"/>
                <a:gridCol w="6419801"/>
              </a:tblGrid>
              <a:tr h="3400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等級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嚴重性程度與傷害狀況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889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S5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災難性的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導致主要系統喪失功能，從而導致系統或環境的重大損壞的潛在原因，或</a:t>
                      </a:r>
                      <a:r>
                        <a:rPr lang="zh-TW" sz="2000" b="1" u="sng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造成人身傷亡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的原因的任何事件。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S4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危急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導致主要系統喪失功能，從而導致系統或環境的重大損壞的潛在原因，或可造成</a:t>
                      </a:r>
                      <a:r>
                        <a:rPr lang="zh-TW" sz="2000" b="1" u="sng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永久性人身重大傷害</a:t>
                      </a: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的原因的任何事件。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/>
                          <a:ea typeface="標楷體"/>
                        </a:rPr>
                        <a:t>S3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嚴重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導致主要系統喪失功能，從而導致系統或環境的重大損壞的潛在原因，或可造成</a:t>
                      </a:r>
                      <a:r>
                        <a:rPr lang="zh-TW" sz="2000" b="1" u="sng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人身暫時性傷害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的原因的任何事件。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S2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輕微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可能成為</a:t>
                      </a:r>
                      <a:r>
                        <a:rPr lang="zh-TW" sz="2000" b="1" u="sng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主要系統功能、性能退化</a:t>
                      </a: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而對系統或</a:t>
                      </a:r>
                      <a:r>
                        <a:rPr lang="zh-TW" sz="2000" b="1" u="sng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人員的生命或肢體沒有感覺的損傷</a:t>
                      </a: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的任何事件。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S1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可忽略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可能成為主要系統功能、性能退化而對</a:t>
                      </a:r>
                      <a:r>
                        <a:rPr lang="zh-TW" sz="2000" b="1" u="sng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系統或環境幾無損壞</a:t>
                      </a: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的任何事件。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向右箭號 2"/>
          <p:cNvSpPr/>
          <p:nvPr/>
        </p:nvSpPr>
        <p:spPr>
          <a:xfrm>
            <a:off x="107504" y="4581128"/>
            <a:ext cx="360040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412776"/>
            <a:ext cx="571128" cy="57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8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可能性</a:t>
            </a:r>
            <a:r>
              <a:rPr lang="zh-TW" altLang="zh-TW" dirty="0" smtClean="0"/>
              <a:t>等級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151093"/>
              </p:ext>
            </p:extLst>
          </p:nvPr>
        </p:nvGraphicFramePr>
        <p:xfrm>
          <a:off x="683568" y="2060848"/>
          <a:ext cx="7992888" cy="41666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0587"/>
                <a:gridCol w="1103019"/>
                <a:gridCol w="2893424"/>
                <a:gridCol w="3305858"/>
              </a:tblGrid>
              <a:tr h="328298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等級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預期危害事件發生之可能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控制措施之完整性及有效性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63728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P5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頻繁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經常的，現場操作中約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年發生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次以上。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無</a:t>
                      </a: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控制措施：無防護設備；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無作業管制或防護具或標幟。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9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</a:rPr>
                        <a:t>P4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可能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可能的，現場操作中約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至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10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年期間發生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次以上。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有</a:t>
                      </a: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控制措施：無防護設備；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Arial"/>
                        </a:rPr>
                        <a:t>但有作業管制或防護具或標幟。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9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P3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偶爾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偶爾的，現場操作中約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10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至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30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年期間發生</a:t>
                      </a: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次以上。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有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控制措施：有防護設備；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但無作業管制或防護具或標幟。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9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P2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絕少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稀少的，現場操作中約</a:t>
                      </a: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30</a:t>
                      </a: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年以上發生</a:t>
                      </a: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1</a:t>
                      </a: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次。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有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控制措施：有防護設備；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且有作業管制或防護具或標幟。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18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P1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不可能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極少的，不太可能發生的。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DFKaiShu-SB-Estd-BF"/>
                        </a:rPr>
                        <a:t>有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控制措施：有雙層防護設備；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  <a:cs typeface="Arial"/>
                        </a:rPr>
                        <a:t>且有作業管制或防護具或標幟。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向右箭號 2"/>
          <p:cNvSpPr/>
          <p:nvPr/>
        </p:nvSpPr>
        <p:spPr>
          <a:xfrm>
            <a:off x="137221" y="3212976"/>
            <a:ext cx="360040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實驗室生物風險管理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實驗室生物風險管理</a:t>
            </a:r>
            <a:r>
              <a:rPr lang="zh-TW" altLang="en-US" dirty="0" smtClean="0"/>
              <a:t>規範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CWA 15793 (CWA: </a:t>
            </a:r>
            <a:r>
              <a:rPr lang="zh-TW" altLang="en-US" dirty="0" smtClean="0"/>
              <a:t>歐洲標準化協會研討會協議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/>
              <a:t>實驗室生物風險管理規範實施指引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CWA 16393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211960" y="6621067"/>
            <a:ext cx="6228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衛生福利部疾病管制署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實驗室生物風險管理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規範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(CWA 15793)</a:t>
            </a:r>
            <a:endParaRPr lang="zh-TW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風險矩陣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992554"/>
              </p:ext>
            </p:extLst>
          </p:nvPr>
        </p:nvGraphicFramePr>
        <p:xfrm>
          <a:off x="1115616" y="2708920"/>
          <a:ext cx="7128792" cy="3052980"/>
        </p:xfrm>
        <a:graphic>
          <a:graphicData uri="http://schemas.openxmlformats.org/drawingml/2006/table">
            <a:tbl>
              <a:tblPr firstRow="1" firstCol="1" bandRow="1"/>
              <a:tblGrid>
                <a:gridCol w="1102586"/>
                <a:gridCol w="1004080"/>
                <a:gridCol w="1004080"/>
                <a:gridCol w="1004080"/>
                <a:gridCol w="1004080"/>
                <a:gridCol w="1004943"/>
                <a:gridCol w="1004943"/>
              </a:tblGrid>
              <a:tr h="436140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</a:rPr>
                        <a:t>風險等級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/>
                          <a:ea typeface="標楷體"/>
                        </a:rPr>
                        <a:t>預期危害可能性與控制措施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614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P5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P1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3614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</a:rPr>
                        <a:t>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</a:rPr>
                        <a:t>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</a:rPr>
                        <a:t>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</a:rPr>
                        <a:t>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標楷體"/>
                        </a:rPr>
                        <a:t>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S5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61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S4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61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S3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61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S2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361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S1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" name="向下箭號 2"/>
          <p:cNvSpPr/>
          <p:nvPr/>
        </p:nvSpPr>
        <p:spPr>
          <a:xfrm>
            <a:off x="4499992" y="2140300"/>
            <a:ext cx="504056" cy="5040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395536" y="4509120"/>
            <a:ext cx="504056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419172" y="4414766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2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風險等級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174662"/>
              </p:ext>
            </p:extLst>
          </p:nvPr>
        </p:nvGraphicFramePr>
        <p:xfrm>
          <a:off x="1115616" y="2348880"/>
          <a:ext cx="7416824" cy="4176464"/>
        </p:xfrm>
        <a:graphic>
          <a:graphicData uri="http://schemas.openxmlformats.org/drawingml/2006/table">
            <a:tbl>
              <a:tblPr firstRow="1" firstCol="1" bandRow="1"/>
              <a:tblGrid>
                <a:gridCol w="1662718"/>
                <a:gridCol w="5754106"/>
              </a:tblGrid>
              <a:tr h="37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風險等級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處理準則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75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級數</a:t>
                      </a: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5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非常高度風險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不可接受，須立即採取風險降低措施</a:t>
                      </a: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工程或管理改善</a:t>
                      </a: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，在風險降低前不應開始或繼續作業。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級數</a:t>
                      </a: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4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高度風險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不可接受，立即檢討現有控制措施完整性，並於合理期限內改善工程、管理方案或應變措施。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標楷體"/>
                        </a:rPr>
                        <a:t>級數</a:t>
                      </a:r>
                      <a:r>
                        <a:rPr lang="en-US" sz="2000" kern="1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標楷體"/>
                        </a:rPr>
                        <a:t>3</a:t>
                      </a:r>
                      <a:endParaRPr lang="zh-TW" sz="24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標楷體"/>
                        </a:rPr>
                        <a:t>中高度風險</a:t>
                      </a:r>
                      <a:endParaRPr lang="zh-TW" sz="240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暫時可接受，但列為改善項目。應於合理期限內改善工程、管理方案或應變措施。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級數</a:t>
                      </a: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中度風險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暫時可接受，但須確保現有防護設施之有效性。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級數</a:t>
                      </a:r>
                      <a:r>
                        <a:rPr lang="en-US" sz="2000" kern="100">
                          <a:effectLst/>
                          <a:latin typeface="Times New Roman"/>
                          <a:ea typeface="標楷體"/>
                        </a:rPr>
                        <a:t>1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/>
                          <a:ea typeface="標楷體"/>
                        </a:rPr>
                        <a:t>低度風險</a:t>
                      </a:r>
                      <a:endParaRPr lang="zh-TW" sz="2400" kern="10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/>
                          <a:ea typeface="標楷體"/>
                        </a:rPr>
                        <a:t>可接受，但須確保現有防護設施之有效性。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5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風險管理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教育訓練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告知相關操作人員操作時可能產生的生物風險</a:t>
            </a:r>
            <a:endParaRPr lang="en-US" altLang="zh-TW" dirty="0" smtClean="0"/>
          </a:p>
          <a:p>
            <a:r>
              <a:rPr lang="zh-TW" altLang="en-US" dirty="0" smtClean="0"/>
              <a:t>調整菌液時動作緩慢輕柔以減少</a:t>
            </a:r>
            <a:r>
              <a:rPr lang="en-US" altLang="zh-TW" dirty="0" smtClean="0"/>
              <a:t>aerosol</a:t>
            </a:r>
            <a:r>
              <a:rPr lang="zh-TW" altLang="en-US" dirty="0" smtClean="0"/>
              <a:t>產生</a:t>
            </a:r>
            <a:endParaRPr lang="en-US" altLang="zh-TW" dirty="0" smtClean="0"/>
          </a:p>
          <a:p>
            <a:r>
              <a:rPr lang="zh-TW" altLang="en-US" dirty="0" smtClean="0"/>
              <a:t>血</a:t>
            </a:r>
            <a:r>
              <a:rPr lang="zh-TW" altLang="en-US" dirty="0"/>
              <a:t>瓶</a:t>
            </a:r>
            <a:r>
              <a:rPr lang="zh-TW" altLang="en-US" dirty="0" smtClean="0"/>
              <a:t>接種時於生物安全櫃內操作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8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緊急回應與應變計畫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以大量水沖洗暴露病原體部位，接著以手部消毒液清洗</a:t>
            </a:r>
          </a:p>
          <a:p>
            <a:r>
              <a:rPr lang="zh-TW" altLang="en-US" sz="2800" dirty="0" smtClean="0"/>
              <a:t>低風險暴露</a:t>
            </a:r>
            <a:endParaRPr lang="en-US" altLang="zh-TW" sz="2800" dirty="0" smtClean="0"/>
          </a:p>
          <a:p>
            <a:pPr lvl="1"/>
            <a:r>
              <a:rPr lang="zh-TW" altLang="en-US" sz="2400" dirty="0"/>
              <a:t>經醫師評估決定是否施予暴露後</a:t>
            </a:r>
            <a:r>
              <a:rPr lang="zh-TW" altLang="en-US" sz="2400" dirty="0" smtClean="0"/>
              <a:t>之預防</a:t>
            </a:r>
            <a:r>
              <a:rPr lang="zh-TW" altLang="en-US" sz="2400" dirty="0"/>
              <a:t>性投藥及健康</a:t>
            </a:r>
            <a:r>
              <a:rPr lang="zh-TW" altLang="en-US" sz="2400" dirty="0" smtClean="0"/>
              <a:t>監測</a:t>
            </a:r>
            <a:endParaRPr lang="en-US" altLang="zh-TW" sz="2800" dirty="0" smtClean="0"/>
          </a:p>
          <a:p>
            <a:r>
              <a:rPr lang="zh-TW" altLang="en-US" sz="2800" dirty="0"/>
              <a:t>高</a:t>
            </a:r>
            <a:r>
              <a:rPr lang="zh-TW" altLang="en-US" sz="2800" dirty="0" smtClean="0"/>
              <a:t>風險暴露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預防性投藥</a:t>
            </a:r>
            <a:r>
              <a:rPr lang="en-US" altLang="zh-TW" sz="2400" dirty="0" smtClean="0"/>
              <a:t>+</a:t>
            </a:r>
            <a:r>
              <a:rPr lang="zh-TW" altLang="en-US" sz="2400" dirty="0" smtClean="0"/>
              <a:t>自我健康監測</a:t>
            </a:r>
            <a:endParaRPr lang="en-US" altLang="zh-TW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3419872" y="6590528"/>
            <a:ext cx="7326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:https</a:t>
            </a:r>
            <a:r>
              <a:rPr lang="en-US" altLang="zh-TW" sz="1200" dirty="0"/>
              <a:t>://wwwnc.cdc.gov/eid/article/14/7/07-1501_article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065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低風險暴露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在生物安全櫃外打開含有</a:t>
            </a:r>
            <a:r>
              <a:rPr lang="en-US" altLang="zh-TW" sz="2800" dirty="0"/>
              <a:t>B. </a:t>
            </a:r>
            <a:r>
              <a:rPr lang="en-US" altLang="zh-TW" sz="2800" dirty="0" err="1" smtClean="0"/>
              <a:t>pseudomallei</a:t>
            </a:r>
            <a:r>
              <a:rPr lang="zh-TW" altLang="en-US" sz="2800" dirty="0" smtClean="0"/>
              <a:t>培養基的蓋子</a:t>
            </a:r>
            <a:endParaRPr lang="en-US" altLang="zh-TW" sz="2800" dirty="0" smtClean="0"/>
          </a:p>
          <a:p>
            <a:r>
              <a:rPr lang="zh-TW" altLang="en-US" sz="2800" dirty="0"/>
              <a:t>吸</a:t>
            </a:r>
            <a:r>
              <a:rPr lang="zh-TW" altLang="en-US" sz="2800" dirty="0" smtClean="0"/>
              <a:t>聞</a:t>
            </a:r>
            <a:r>
              <a:rPr lang="zh-TW" altLang="en-US" sz="2800" dirty="0"/>
              <a:t>含有</a:t>
            </a:r>
            <a:r>
              <a:rPr lang="en-US" altLang="zh-TW" sz="2800" dirty="0"/>
              <a:t>B. </a:t>
            </a:r>
            <a:r>
              <a:rPr lang="en-US" altLang="zh-TW" sz="2800" dirty="0" err="1" smtClean="0"/>
              <a:t>pseudomallei</a:t>
            </a:r>
            <a:r>
              <a:rPr lang="zh-TW" altLang="en-US" sz="2800" dirty="0" smtClean="0"/>
              <a:t>的培養基</a:t>
            </a:r>
            <a:endParaRPr lang="en-US" altLang="zh-TW" sz="2800" dirty="0" smtClean="0"/>
          </a:p>
          <a:p>
            <a:r>
              <a:rPr lang="zh-TW" altLang="en-US" sz="2800" dirty="0" smtClean="0"/>
              <a:t>帶有手套的手或其他有防護的部位接觸到</a:t>
            </a:r>
            <a:r>
              <a:rPr lang="en-US" altLang="zh-TW" sz="2800" dirty="0"/>
              <a:t>B. </a:t>
            </a:r>
            <a:r>
              <a:rPr lang="en-US" altLang="zh-TW" sz="2800" dirty="0" err="1" smtClean="0"/>
              <a:t>pseudomallei</a:t>
            </a:r>
            <a:endParaRPr lang="en-US" altLang="zh-TW" sz="2800" dirty="0" smtClean="0"/>
          </a:p>
          <a:p>
            <a:r>
              <a:rPr lang="zh-TW" altLang="en-US" sz="2800" dirty="0"/>
              <a:t>無受損的皮膚接觸到</a:t>
            </a:r>
            <a:r>
              <a:rPr lang="en-US" altLang="zh-TW" sz="2800" dirty="0"/>
              <a:t>B. </a:t>
            </a:r>
            <a:r>
              <a:rPr lang="en-US" altLang="zh-TW" sz="2800" dirty="0" err="1"/>
              <a:t>pseudomallei</a:t>
            </a:r>
            <a:endParaRPr lang="zh-TW" altLang="en-US" sz="2800" dirty="0"/>
          </a:p>
          <a:p>
            <a:r>
              <a:rPr lang="zh-TW" altLang="en-US" sz="2800" dirty="0" smtClean="0"/>
              <a:t>在</a:t>
            </a:r>
            <a:r>
              <a:rPr lang="zh-TW" altLang="en-US" sz="2800" dirty="0"/>
              <a:t>生物安全櫃中打翻少量的液態</a:t>
            </a:r>
            <a:r>
              <a:rPr lang="zh-TW" altLang="en-US" sz="2800" dirty="0" smtClean="0"/>
              <a:t>檢體</a:t>
            </a:r>
            <a:endParaRPr lang="en-US" altLang="zh-TW" sz="2800" dirty="0" smtClean="0"/>
          </a:p>
        </p:txBody>
      </p:sp>
      <p:sp>
        <p:nvSpPr>
          <p:cNvPr id="5" name="矩形 4"/>
          <p:cNvSpPr/>
          <p:nvPr/>
        </p:nvSpPr>
        <p:spPr>
          <a:xfrm>
            <a:off x="3419872" y="6590528"/>
            <a:ext cx="7326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:https</a:t>
            </a:r>
            <a:r>
              <a:rPr lang="en-US" altLang="zh-TW" sz="1200" dirty="0"/>
              <a:t>://wwwnc.cdc.gov/eid/article/14/7/07-1501_article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714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高風險</a:t>
            </a:r>
            <a:r>
              <a:rPr lang="zh-TW" altLang="en-US" dirty="0" smtClean="0"/>
              <a:t>暴露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高風險族群在無個人防護裝備的情況下暴露於</a:t>
            </a:r>
            <a:r>
              <a:rPr lang="en-US" altLang="zh-TW" sz="2800" dirty="0"/>
              <a:t>B. </a:t>
            </a:r>
            <a:r>
              <a:rPr lang="en-US" altLang="zh-TW" sz="2800" dirty="0" err="1"/>
              <a:t>pseudomallei</a:t>
            </a:r>
            <a:endParaRPr lang="en-US" altLang="zh-TW" sz="2800" dirty="0"/>
          </a:p>
          <a:p>
            <a:r>
              <a:rPr lang="zh-TW" altLang="en-US" sz="2800" dirty="0"/>
              <a:t>被含有</a:t>
            </a:r>
            <a:r>
              <a:rPr lang="en-US" altLang="zh-TW" sz="2800" dirty="0"/>
              <a:t>B. </a:t>
            </a:r>
            <a:r>
              <a:rPr lang="en-US" altLang="zh-TW" sz="2800" dirty="0" err="1"/>
              <a:t>pseudomallei</a:t>
            </a:r>
            <a:r>
              <a:rPr lang="zh-TW" altLang="en-US" sz="2800" dirty="0"/>
              <a:t>的</a:t>
            </a:r>
            <a:r>
              <a:rPr lang="en-US" altLang="zh-TW" sz="2800" dirty="0"/>
              <a:t>needle</a:t>
            </a:r>
            <a:r>
              <a:rPr lang="zh-TW" altLang="en-US" sz="2800" dirty="0"/>
              <a:t>穿刺傷</a:t>
            </a:r>
          </a:p>
          <a:p>
            <a:r>
              <a:rPr lang="en-US" altLang="zh-TW" sz="2800" dirty="0"/>
              <a:t>B. </a:t>
            </a:r>
            <a:r>
              <a:rPr lang="en-US" altLang="zh-TW" sz="2800" dirty="0" err="1"/>
              <a:t>pseudomallei</a:t>
            </a:r>
            <a:r>
              <a:rPr lang="zh-TW" altLang="en-US" sz="2800" dirty="0"/>
              <a:t>被噴濺到眼睛或嘴巴裡</a:t>
            </a:r>
          </a:p>
          <a:p>
            <a:r>
              <a:rPr lang="zh-TW" altLang="en-US" sz="2800" dirty="0"/>
              <a:t>在</a:t>
            </a:r>
            <a:r>
              <a:rPr lang="en-US" altLang="zh-TW" sz="2800" dirty="0"/>
              <a:t>BSC</a:t>
            </a:r>
            <a:r>
              <a:rPr lang="zh-TW" altLang="en-US" sz="2800" dirty="0"/>
              <a:t>外操作可能產生</a:t>
            </a:r>
            <a:r>
              <a:rPr lang="en-US" altLang="zh-TW" sz="2800" dirty="0"/>
              <a:t>aerosol</a:t>
            </a:r>
            <a:r>
              <a:rPr lang="zh-TW" altLang="en-US" sz="2800" dirty="0"/>
              <a:t>的動作</a:t>
            </a:r>
            <a:r>
              <a:rPr lang="en-US" altLang="zh-TW" sz="2800" dirty="0"/>
              <a:t>(</a:t>
            </a:r>
            <a:r>
              <a:rPr lang="zh-TW" altLang="en-US" sz="2800" dirty="0"/>
              <a:t>例如震盪、離心等</a:t>
            </a:r>
            <a:r>
              <a:rPr lang="en-US" altLang="zh-TW" sz="2800" dirty="0"/>
              <a:t>)</a:t>
            </a:r>
          </a:p>
          <a:p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419872" y="6590528"/>
            <a:ext cx="7326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:https</a:t>
            </a:r>
            <a:r>
              <a:rPr lang="en-US" altLang="zh-TW" sz="1200" dirty="0"/>
              <a:t>://wwwnc.cdc.gov/eid/article/14/7/07-1501_article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1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預防性投藥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暴露後建議可先預防性投藥一天兩次持續三週</a:t>
            </a:r>
            <a:endParaRPr lang="en-US" altLang="zh-TW" sz="2800" dirty="0"/>
          </a:p>
          <a:p>
            <a:pPr lvl="1"/>
            <a:r>
              <a:rPr lang="en-US" altLang="zh-TW" sz="2400" dirty="0"/>
              <a:t>trimethoprim-sulfamethoxazole (SXT)(</a:t>
            </a:r>
            <a:r>
              <a:rPr lang="zh-TW" altLang="en-US" sz="2400" dirty="0"/>
              <a:t>不能以</a:t>
            </a:r>
            <a:r>
              <a:rPr lang="en-US" altLang="zh-TW" sz="2400" dirty="0"/>
              <a:t>disk diffusion</a:t>
            </a:r>
            <a:r>
              <a:rPr lang="zh-TW" altLang="en-US" sz="2400" dirty="0"/>
              <a:t>方法偵測敏感性</a:t>
            </a:r>
            <a:r>
              <a:rPr lang="en-US" altLang="zh-TW" sz="2400" dirty="0"/>
              <a:t>)</a:t>
            </a:r>
          </a:p>
          <a:p>
            <a:pPr lvl="1"/>
            <a:r>
              <a:rPr lang="en-US" altLang="zh-TW" sz="2400" dirty="0"/>
              <a:t> doxycycline</a:t>
            </a:r>
          </a:p>
          <a:p>
            <a:pPr lvl="1"/>
            <a:r>
              <a:rPr lang="en-US" altLang="zh-TW" sz="2400" dirty="0"/>
              <a:t>amoxicillin-clavulanic acid (AMC)</a:t>
            </a:r>
          </a:p>
          <a:p>
            <a:pPr lvl="1"/>
            <a:r>
              <a:rPr lang="zh-TW" altLang="en-US" sz="2400" dirty="0"/>
              <a:t>事前最好能先收集並建立這幾種藥物的敏感性結果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19872" y="6590528"/>
            <a:ext cx="7326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:https</a:t>
            </a:r>
            <a:r>
              <a:rPr lang="en-US" altLang="zh-TW" sz="1200" dirty="0"/>
              <a:t>://wwwnc.cdc.gov/eid/article/14/7/07-1501_article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975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暴露後監控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自主體溫量測三週</a:t>
            </a:r>
            <a:endParaRPr lang="en-US" altLang="zh-TW" dirty="0" smtClean="0"/>
          </a:p>
          <a:p>
            <a:pPr lvl="1"/>
            <a:r>
              <a:rPr lang="zh-TW" altLang="en-US" dirty="0"/>
              <a:t>體溫大於</a:t>
            </a:r>
            <a:r>
              <a:rPr lang="en-US" altLang="zh-TW" dirty="0"/>
              <a:t>38</a:t>
            </a:r>
            <a:r>
              <a:rPr lang="zh-TW" altLang="en-US" dirty="0" smtClean="0"/>
              <a:t>度、咳嗽、暴露位置發炎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進行血液、痰液、喉嚨、尿液培養、胸部</a:t>
            </a:r>
            <a:r>
              <a:rPr lang="en-US" altLang="zh-TW" dirty="0" smtClean="0"/>
              <a:t>X</a:t>
            </a:r>
            <a:r>
              <a:rPr lang="zh-TW" altLang="en-US" dirty="0" smtClean="0"/>
              <a:t>光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19872" y="6590528"/>
            <a:ext cx="7326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/>
              <a:t>資料來源</a:t>
            </a:r>
            <a:r>
              <a:rPr lang="en-US" altLang="zh-TW" sz="1200" dirty="0" smtClean="0"/>
              <a:t>:https</a:t>
            </a:r>
            <a:r>
              <a:rPr lang="en-US" altLang="zh-TW" sz="1200" dirty="0"/>
              <a:t>://wwwnc.cdc.gov/eid/article/14/7/07-1501_article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191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796136" cy="38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4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5" t="10913" r="30614" b="11508"/>
          <a:stretch/>
        </p:blipFill>
        <p:spPr bwMode="auto">
          <a:xfrm>
            <a:off x="2339752" y="44624"/>
            <a:ext cx="5430203" cy="65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23528" y="332656"/>
            <a:ext cx="233910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</a:t>
            </a:r>
            <a:r>
              <a:rPr lang="zh-TW" altLang="en-US" sz="28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評鑑對策</a:t>
            </a:r>
            <a:endParaRPr lang="zh-TW" altLang="en-US" sz="28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43608" y="1285495"/>
            <a:ext cx="1338828" cy="369332"/>
          </a:xfrm>
          <a:prstGeom prst="rect">
            <a:avLst/>
          </a:prstGeom>
          <a:solidFill>
            <a:srgbClr val="FCABA2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危害鑑別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83648" y="2537069"/>
            <a:ext cx="1338828" cy="369332"/>
          </a:xfrm>
          <a:prstGeom prst="rect">
            <a:avLst/>
          </a:prstGeom>
          <a:solidFill>
            <a:srgbClr val="FCABA2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評估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92214" y="4365104"/>
            <a:ext cx="1338828" cy="369332"/>
          </a:xfrm>
          <a:prstGeom prst="rect">
            <a:avLst/>
          </a:prstGeom>
          <a:solidFill>
            <a:srgbClr val="FCABA2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211960" y="6608385"/>
            <a:ext cx="6228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衛生福利部疾病管制署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實驗室生物風險管理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規範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(CWA 15793)</a:t>
            </a:r>
            <a:endParaRPr lang="zh-TW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危害</a:t>
            </a:r>
            <a:r>
              <a:rPr lang="zh-TW" altLang="en-US" dirty="0"/>
              <a:t>鑑別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分辨危害是否</a:t>
            </a:r>
            <a:r>
              <a:rPr lang="zh-TW" altLang="en-US" sz="2800" dirty="0" smtClean="0"/>
              <a:t>存在</a:t>
            </a:r>
            <a:endParaRPr lang="en-US" altLang="zh-TW" sz="2800" dirty="0" smtClean="0"/>
          </a:p>
          <a:p>
            <a:r>
              <a:rPr lang="zh-TW" altLang="en-US" sz="2800" dirty="0" smtClean="0">
                <a:solidFill>
                  <a:srgbClr val="000000"/>
                </a:solidFill>
                <a:latin typeface="標楷體"/>
                <a:ea typeface="標楷體"/>
              </a:rPr>
              <a:t>產生</a:t>
            </a:r>
            <a:r>
              <a:rPr lang="zh-TW" altLang="en-US" sz="2800" dirty="0">
                <a:solidFill>
                  <a:srgbClr val="000000"/>
                </a:solidFill>
                <a:latin typeface="標楷體"/>
                <a:ea typeface="標楷體"/>
              </a:rPr>
              <a:t>危害的狀況可以</a:t>
            </a:r>
            <a:r>
              <a:rPr lang="zh-TW" altLang="en-US" sz="2800" dirty="0" smtClean="0">
                <a:solidFill>
                  <a:srgbClr val="000000"/>
                </a:solidFill>
                <a:latin typeface="標楷體"/>
                <a:ea typeface="標楷體"/>
              </a:rPr>
              <a:t>是</a:t>
            </a:r>
            <a:endParaRPr lang="en-US" altLang="zh-TW" sz="2800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pPr lvl="1"/>
            <a:r>
              <a:rPr lang="zh-TW" altLang="en-US" sz="2400" dirty="0" smtClean="0">
                <a:solidFill>
                  <a:srgbClr val="000000"/>
                </a:solidFill>
                <a:latin typeface="標楷體"/>
                <a:ea typeface="標楷體"/>
              </a:rPr>
              <a:t>最</a:t>
            </a:r>
            <a:r>
              <a:rPr lang="zh-TW" altLang="en-US" sz="2400" dirty="0">
                <a:solidFill>
                  <a:srgbClr val="000000"/>
                </a:solidFill>
                <a:latin typeface="標楷體"/>
                <a:ea typeface="標楷體"/>
              </a:rPr>
              <a:t>有可能是</a:t>
            </a:r>
            <a:r>
              <a:rPr lang="zh-TW" altLang="en-US" sz="2400" u="sng" dirty="0">
                <a:solidFill>
                  <a:srgbClr val="000000"/>
                </a:solidFill>
                <a:latin typeface="標楷體"/>
                <a:ea typeface="標楷體"/>
              </a:rPr>
              <a:t>生物製劑或毒素</a:t>
            </a:r>
            <a:r>
              <a:rPr lang="zh-TW" altLang="en-US" sz="2400" dirty="0">
                <a:solidFill>
                  <a:srgbClr val="000000"/>
                </a:solidFill>
                <a:latin typeface="標楷體"/>
                <a:ea typeface="標楷體"/>
              </a:rPr>
              <a:t>，不過，亦有可能是其他化學物質與窒息氣體</a:t>
            </a:r>
            <a:r>
              <a:rPr lang="en-US" altLang="zh-TW" sz="24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/>
                <a:ea typeface="標楷體"/>
              </a:rPr>
              <a:t>如氮</a:t>
            </a:r>
            <a:r>
              <a:rPr lang="en-US" altLang="zh-TW" sz="24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lang="zh-TW" altLang="en-US" sz="2400" dirty="0"/>
          </a:p>
          <a:p>
            <a:pPr lvl="1"/>
            <a:r>
              <a:rPr lang="zh-TW" altLang="en-US" sz="2400" dirty="0" smtClean="0">
                <a:solidFill>
                  <a:srgbClr val="000000"/>
                </a:solidFill>
                <a:latin typeface="標楷體"/>
                <a:ea typeface="標楷體"/>
              </a:rPr>
              <a:t>物理</a:t>
            </a:r>
            <a:r>
              <a:rPr lang="zh-TW" altLang="en-US" sz="2400" dirty="0">
                <a:solidFill>
                  <a:srgbClr val="000000"/>
                </a:solidFill>
                <a:latin typeface="標楷體"/>
                <a:ea typeface="標楷體"/>
              </a:rPr>
              <a:t>性危害</a:t>
            </a:r>
            <a:r>
              <a:rPr lang="en-US" altLang="zh-TW" sz="24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標楷體"/>
                <a:ea typeface="標楷體"/>
              </a:rPr>
              <a:t>例如火災或爆炸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lang="en-US" altLang="zh-TW" sz="2400" dirty="0" smtClean="0">
              <a:solidFill>
                <a:srgbClr val="000000"/>
              </a:solidFill>
              <a:latin typeface="標楷體"/>
              <a:ea typeface="標楷體"/>
            </a:endParaRPr>
          </a:p>
          <a:p>
            <a:pPr lvl="1"/>
            <a:r>
              <a:rPr lang="zh-TW" altLang="en-US" sz="2400" dirty="0" smtClean="0">
                <a:solidFill>
                  <a:srgbClr val="000000"/>
                </a:solidFill>
                <a:latin typeface="標楷體"/>
                <a:ea typeface="標楷體"/>
              </a:rPr>
              <a:t>可能</a:t>
            </a:r>
            <a:r>
              <a:rPr lang="zh-TW" altLang="en-US" sz="2400" dirty="0">
                <a:solidFill>
                  <a:srgbClr val="000000"/>
                </a:solidFill>
                <a:latin typeface="標楷體"/>
                <a:ea typeface="標楷體"/>
              </a:rPr>
              <a:t>偷竊或誤用生物材料的</a:t>
            </a:r>
            <a:r>
              <a:rPr lang="zh-TW" altLang="en-US" sz="2400" dirty="0" smtClean="0">
                <a:solidFill>
                  <a:srgbClr val="000000"/>
                </a:solidFill>
                <a:latin typeface="標楷體"/>
                <a:ea typeface="標楷體"/>
              </a:rPr>
              <a:t>人</a:t>
            </a:r>
            <a:endParaRPr lang="en-US" altLang="zh-TW" sz="2800" dirty="0"/>
          </a:p>
          <a:p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211960" y="6608385"/>
            <a:ext cx="6228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衛生福利部疾病管制署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實驗室生物風險管理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規範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(CWA 15793)</a:t>
            </a:r>
            <a:endParaRPr lang="zh-TW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80635" y="5301208"/>
            <a:ext cx="2031325" cy="369332"/>
          </a:xfrm>
          <a:prstGeom prst="rect">
            <a:avLst/>
          </a:prstGeom>
          <a:solidFill>
            <a:srgbClr val="FCABA2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整個團隊腦力激盪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38386" y="5301208"/>
            <a:ext cx="2839239" cy="369332"/>
          </a:xfrm>
          <a:prstGeom prst="rect">
            <a:avLst/>
          </a:prstGeom>
          <a:solidFill>
            <a:srgbClr val="FCABA2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風險等級高的微生物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(RG3)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1" y="602302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生物製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劑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係指任何微生物，包括改造基因微生物、培養細胞或體內寄生物，這些微生物可能在人類體內或動植物內部引發任何感染、過敏或中毒。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風險評估 </a:t>
            </a:r>
            <a:r>
              <a:rPr lang="zh-TW" altLang="en-US" dirty="0"/>
              <a:t>	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針對</a:t>
            </a:r>
            <a:r>
              <a:rPr lang="zh-TW" altLang="en-US" dirty="0"/>
              <a:t>風險進行分類，並提出哪些風險需要予以排除或控制</a:t>
            </a:r>
            <a:r>
              <a:rPr lang="zh-TW" altLang="en-US" dirty="0" smtClean="0"/>
              <a:t>。</a:t>
            </a:r>
            <a:r>
              <a:rPr lang="zh-TW" altLang="en-US" dirty="0"/>
              <a:t>	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t="44842" r="14328" b="29960"/>
          <a:stretch/>
        </p:blipFill>
        <p:spPr bwMode="auto">
          <a:xfrm>
            <a:off x="0" y="3645025"/>
            <a:ext cx="9144001" cy="178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324433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風險評鑑紀錄表</a:t>
            </a:r>
          </a:p>
        </p:txBody>
      </p:sp>
    </p:spTree>
    <p:extLst>
      <p:ext uri="{BB962C8B-B14F-4D97-AF65-F5344CB8AC3E}">
        <p14:creationId xmlns:p14="http://schemas.microsoft.com/office/powerpoint/2010/main" val="37058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風險</a:t>
            </a:r>
            <a:r>
              <a:rPr lang="zh-TW" altLang="en-US" dirty="0"/>
              <a:t>管理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策略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刪除工作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改</a:t>
            </a:r>
            <a:r>
              <a:rPr lang="zh-TW" altLang="en-US" dirty="0"/>
              <a:t>以不同機制</a:t>
            </a:r>
            <a:r>
              <a:rPr lang="en-US" altLang="zh-TW" dirty="0"/>
              <a:t>/</a:t>
            </a:r>
            <a:r>
              <a:rPr lang="zh-TW" altLang="en-US" dirty="0"/>
              <a:t>作業</a:t>
            </a:r>
            <a:r>
              <a:rPr lang="zh-TW" altLang="en-US" dirty="0" smtClean="0"/>
              <a:t>取代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</a:t>
            </a:r>
            <a:r>
              <a:rPr lang="zh-TW" altLang="en-US" dirty="0"/>
              <a:t>工程設計控制</a:t>
            </a:r>
            <a:r>
              <a:rPr lang="zh-TW" altLang="en-US" dirty="0" smtClean="0"/>
              <a:t>措施</a:t>
            </a:r>
            <a:endParaRPr lang="en-US" altLang="zh-TW" dirty="0" smtClean="0"/>
          </a:p>
          <a:p>
            <a:pPr lvl="2"/>
            <a:r>
              <a:rPr lang="zh-TW" altLang="zh-TW" dirty="0"/>
              <a:t>預警系統、監控系統</a:t>
            </a:r>
            <a:r>
              <a:rPr lang="zh-TW" altLang="zh-TW" dirty="0" smtClean="0"/>
              <a:t>機制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行政</a:t>
            </a:r>
            <a:r>
              <a:rPr lang="zh-TW" altLang="en-US" dirty="0"/>
              <a:t>控制</a:t>
            </a:r>
            <a:r>
              <a:rPr lang="zh-TW" altLang="en-US" dirty="0" smtClean="0"/>
              <a:t>措施</a:t>
            </a:r>
            <a:endParaRPr lang="en-US" altLang="zh-TW" dirty="0" smtClean="0"/>
          </a:p>
          <a:p>
            <a:pPr lvl="2"/>
            <a:r>
              <a:rPr lang="zh-TW" altLang="zh-TW" dirty="0"/>
              <a:t>制訂標準程序、教育訓練</a:t>
            </a:r>
            <a:endParaRPr lang="en-US" altLang="zh-TW" dirty="0" smtClean="0"/>
          </a:p>
          <a:p>
            <a:pPr lvl="1"/>
            <a:r>
              <a:rPr lang="zh-TW" altLang="en-US" dirty="0"/>
              <a:t>增加</a:t>
            </a:r>
            <a:r>
              <a:rPr lang="zh-TW" altLang="en-US" dirty="0" smtClean="0"/>
              <a:t>個人</a:t>
            </a:r>
            <a:r>
              <a:rPr lang="zh-TW" altLang="en-US" dirty="0"/>
              <a:t>防護裝備</a:t>
            </a:r>
            <a:r>
              <a:rPr lang="en-US" altLang="zh-TW" dirty="0"/>
              <a:t>(PPE</a:t>
            </a:r>
            <a:r>
              <a:rPr lang="en-US" altLang="zh-TW" dirty="0" smtClean="0"/>
              <a:t>)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dirty="0"/>
              <a:t>	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18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緊急回應與應變計畫 	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組織應確保建立一套系統，有效管理醫療</a:t>
            </a:r>
            <a:r>
              <a:rPr lang="en-US" altLang="zh-TW" dirty="0"/>
              <a:t>/</a:t>
            </a:r>
            <a:r>
              <a:rPr lang="zh-TW" altLang="en-US" dirty="0"/>
              <a:t>環境緊急</a:t>
            </a:r>
            <a:r>
              <a:rPr lang="zh-TW" altLang="en-US" dirty="0" smtClean="0"/>
              <a:t>狀況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包括</a:t>
            </a:r>
            <a:r>
              <a:rPr lang="zh-TW" altLang="en-US" dirty="0"/>
              <a:t>列出可能受到感染的勞工，並隨即提供醫療服務給受到曝露、生病或受傷的</a:t>
            </a:r>
            <a:r>
              <a:rPr lang="zh-TW" altLang="en-US" dirty="0" smtClean="0"/>
              <a:t>勞工</a:t>
            </a:r>
            <a:endParaRPr lang="en-US" altLang="zh-TW" dirty="0"/>
          </a:p>
          <a:p>
            <a:r>
              <a:rPr lang="zh-TW" altLang="en-US" dirty="0"/>
              <a:t>緊急狀況練習與演練須被實施，以保證計畫的</a:t>
            </a:r>
            <a:r>
              <a:rPr lang="zh-TW" altLang="en-US" dirty="0" smtClean="0"/>
              <a:t>有效性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211960" y="6608385"/>
            <a:ext cx="6228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衛生福利部疾病管制署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實驗室生物風險管理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規範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(CWA 15793)</a:t>
            </a:r>
            <a:endParaRPr lang="zh-TW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2108890"/>
            <a:ext cx="77877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en-US" altLang="zh-TW" sz="32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Burkholderia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pseudomallei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類鼻疽菌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為例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之風險評鑑及暴露後處置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7864" y="4082296"/>
            <a:ext cx="45254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危害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鑑別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風險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評估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風險管理</a:t>
            </a:r>
          </a:p>
        </p:txBody>
      </p:sp>
      <p:cxnSp>
        <p:nvCxnSpPr>
          <p:cNvPr id="7" name="直線單箭頭接點 6"/>
          <p:cNvCxnSpPr/>
          <p:nvPr/>
        </p:nvCxnSpPr>
        <p:spPr>
          <a:xfrm>
            <a:off x="4283968" y="4472999"/>
            <a:ext cx="0" cy="352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4283968" y="5193079"/>
            <a:ext cx="0" cy="352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3169002" y="339938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描述從事的工作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4277290" y="3789040"/>
            <a:ext cx="0" cy="352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6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2717</TotalTime>
  <Words>2901</Words>
  <Application>Microsoft Office PowerPoint</Application>
  <PresentationFormat>如螢幕大小 (4:3)</PresentationFormat>
  <Paragraphs>542</Paragraphs>
  <Slides>38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佈景主題6</vt:lpstr>
      <vt:lpstr>生物風險評估與對策之指引 (Burkholderia pseudomallei)</vt:lpstr>
      <vt:lpstr>風險管理-醫療安全新觀念</vt:lpstr>
      <vt:lpstr>實驗室生物風險管理</vt:lpstr>
      <vt:lpstr>PowerPoint 簡報</vt:lpstr>
      <vt:lpstr>1.危害鑑別</vt:lpstr>
      <vt:lpstr>2.風險評估  </vt:lpstr>
      <vt:lpstr>3.風險管理</vt:lpstr>
      <vt:lpstr>緊急回應與應變計畫  </vt:lpstr>
      <vt:lpstr>PowerPoint 簡報</vt:lpstr>
      <vt:lpstr>PowerPoint 簡報</vt:lpstr>
      <vt:lpstr>PowerPoint 簡報</vt:lpstr>
      <vt:lpstr>PowerPoint 簡報</vt:lpstr>
      <vt:lpstr> 流行病學</vt:lpstr>
      <vt:lpstr>死亡率</vt:lpstr>
      <vt:lpstr>治療方法</vt:lpstr>
      <vt:lpstr>Burkholderia pseudomallei- 實驗室鑑定</vt:lpstr>
      <vt:lpstr>Burkholderia pseudomallei- 實驗室鑑定</vt:lpstr>
      <vt:lpstr>實驗室感染事件</vt:lpstr>
      <vt:lpstr>PowerPoint 簡報</vt:lpstr>
      <vt:lpstr>PowerPoint 簡報</vt:lpstr>
      <vt:lpstr>嚴重度等級</vt:lpstr>
      <vt:lpstr>可能性等級</vt:lpstr>
      <vt:lpstr>風險矩陣</vt:lpstr>
      <vt:lpstr>風險等級</vt:lpstr>
      <vt:lpstr>PowerPoint 簡報</vt:lpstr>
      <vt:lpstr>PowerPoint 簡報</vt:lpstr>
      <vt:lpstr>PowerPoint 簡報</vt:lpstr>
      <vt:lpstr>嚴重度等級</vt:lpstr>
      <vt:lpstr>可能性等級</vt:lpstr>
      <vt:lpstr>風險矩陣</vt:lpstr>
      <vt:lpstr>風險等級</vt:lpstr>
      <vt:lpstr>風險管理</vt:lpstr>
      <vt:lpstr>緊急回應與應變計畫</vt:lpstr>
      <vt:lpstr>低風險暴露</vt:lpstr>
      <vt:lpstr>高風險暴露</vt:lpstr>
      <vt:lpstr>預防性投藥</vt:lpstr>
      <vt:lpstr>暴露後監控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生物風險評估與對策之指引</dc:title>
  <dc:creator>HSIAO-YEN MA</dc:creator>
  <cp:lastModifiedBy>檢驗醫學科  林銘福組長</cp:lastModifiedBy>
  <cp:revision>343</cp:revision>
  <dcterms:created xsi:type="dcterms:W3CDTF">2017-02-27T15:02:23Z</dcterms:created>
  <dcterms:modified xsi:type="dcterms:W3CDTF">2018-07-24T07:14:31Z</dcterms:modified>
</cp:coreProperties>
</file>