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5"/>
  </p:notesMasterIdLst>
  <p:sldIdLst>
    <p:sldId id="257" r:id="rId2"/>
    <p:sldId id="259" r:id="rId3"/>
    <p:sldId id="260" r:id="rId4"/>
    <p:sldId id="261" r:id="rId5"/>
    <p:sldId id="262" r:id="rId6"/>
    <p:sldId id="330" r:id="rId7"/>
    <p:sldId id="263" r:id="rId8"/>
    <p:sldId id="265" r:id="rId9"/>
    <p:sldId id="266" r:id="rId10"/>
    <p:sldId id="268" r:id="rId11"/>
    <p:sldId id="274" r:id="rId12"/>
    <p:sldId id="386" r:id="rId13"/>
    <p:sldId id="335" r:id="rId14"/>
    <p:sldId id="383" r:id="rId15"/>
    <p:sldId id="337" r:id="rId16"/>
    <p:sldId id="362" r:id="rId17"/>
    <p:sldId id="343" r:id="rId18"/>
    <p:sldId id="314" r:id="rId19"/>
    <p:sldId id="315" r:id="rId20"/>
    <p:sldId id="344" r:id="rId21"/>
    <p:sldId id="345" r:id="rId22"/>
    <p:sldId id="346" r:id="rId23"/>
    <p:sldId id="348" r:id="rId24"/>
    <p:sldId id="374" r:id="rId25"/>
    <p:sldId id="349" r:id="rId26"/>
    <p:sldId id="350" r:id="rId27"/>
    <p:sldId id="351" r:id="rId28"/>
    <p:sldId id="352" r:id="rId29"/>
    <p:sldId id="328" r:id="rId30"/>
    <p:sldId id="353" r:id="rId31"/>
    <p:sldId id="354" r:id="rId32"/>
    <p:sldId id="376" r:id="rId33"/>
    <p:sldId id="387" r:id="rId34"/>
    <p:sldId id="338" r:id="rId35"/>
    <p:sldId id="384" r:id="rId36"/>
    <p:sldId id="364" r:id="rId37"/>
    <p:sldId id="365" r:id="rId38"/>
    <p:sldId id="361" r:id="rId39"/>
    <p:sldId id="370" r:id="rId40"/>
    <p:sldId id="371" r:id="rId41"/>
    <p:sldId id="372" r:id="rId42"/>
    <p:sldId id="373" r:id="rId43"/>
    <p:sldId id="380" r:id="rId44"/>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36" autoAdjust="0"/>
    <p:restoredTop sz="92998" autoAdjust="0"/>
  </p:normalViewPr>
  <p:slideViewPr>
    <p:cSldViewPr showGuides="1">
      <p:cViewPr>
        <p:scale>
          <a:sx n="90" d="100"/>
          <a:sy n="90" d="100"/>
        </p:scale>
        <p:origin x="-1008" y="8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7013622-70A8-4C02-B976-D5C2941D69B4}" type="datetimeFigureOut">
              <a:rPr lang="zh-TW" altLang="en-US"/>
              <a:pPr>
                <a:defRPr/>
              </a:pPr>
              <a:t>2018/7/24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B42B984-5A3D-4F84-95CA-E0697F8DAA58}" type="slidenum">
              <a:rPr lang="zh-TW" altLang="en-US"/>
              <a:pPr>
                <a:defRPr/>
              </a:pPr>
              <a:t>‹#›</a:t>
            </a:fld>
            <a:endParaRPr lang="zh-TW" altLang="en-US"/>
          </a:p>
        </p:txBody>
      </p:sp>
    </p:spTree>
    <p:extLst>
      <p:ext uri="{BB962C8B-B14F-4D97-AF65-F5344CB8AC3E}">
        <p14:creationId xmlns:p14="http://schemas.microsoft.com/office/powerpoint/2010/main" val="34493510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bg2"/>
        </a:solidFill>
        <a:effectLst/>
      </p:bgPr>
    </p:bg>
    <p:spTree>
      <p:nvGrpSpPr>
        <p:cNvPr id="1" name=""/>
        <p:cNvGrpSpPr/>
        <p:nvPr/>
      </p:nvGrpSpPr>
      <p:grpSpPr>
        <a:xfrm>
          <a:off x="0" y="0"/>
          <a:ext cx="0" cy="0"/>
          <a:chOff x="0" y="0"/>
          <a:chExt cx="0" cy="0"/>
        </a:xfrm>
      </p:grpSpPr>
      <p:sp>
        <p:nvSpPr>
          <p:cNvPr id="4" name="矩形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矩形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矩形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8" name="標題 7"/>
          <p:cNvSpPr>
            <a:spLocks noGrp="1"/>
          </p:cNvSpPr>
          <p:nvPr>
            <p:ph type="ctrTitle"/>
          </p:nvPr>
        </p:nvSpPr>
        <p:spPr>
          <a:xfrm>
            <a:off x="2362200" y="4038600"/>
            <a:ext cx="6477000" cy="1828800"/>
          </a:xfrm>
        </p:spPr>
        <p:txBody>
          <a:bodyPr anchor="b"/>
          <a:lstStyle>
            <a:lvl1pPr>
              <a:defRPr cap="all" baseline="0"/>
            </a:lvl1pPr>
          </a:lstStyle>
          <a:p>
            <a:r>
              <a:rPr lang="zh-TW" altLang="en-US" smtClean="0"/>
              <a:t>按一下以編輯母片標題樣式</a:t>
            </a:r>
            <a:endParaRPr lang="en-US"/>
          </a:p>
        </p:txBody>
      </p:sp>
      <p:sp>
        <p:nvSpPr>
          <p:cNvPr id="9" name="副標題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7" name="日期版面配置區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24EEC4AC-CDB6-4B2C-8924-789081FE024F}" type="datetime1">
              <a:rPr lang="zh-TW" altLang="en-US"/>
              <a:pPr>
                <a:defRPr/>
              </a:pPr>
              <a:t>2018/7/24</a:t>
            </a:fld>
            <a:endParaRPr lang="zh-TW" altLang="en-US"/>
          </a:p>
        </p:txBody>
      </p:sp>
      <p:sp>
        <p:nvSpPr>
          <p:cNvPr id="10" name="頁尾版面配置區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zh-TW" altLang="en-US"/>
          </a:p>
        </p:txBody>
      </p:sp>
      <p:sp>
        <p:nvSpPr>
          <p:cNvPr id="11" name="投影片編號版面配置區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DCABD2DB-6DEA-492B-990D-44174C8AEFD3}" type="slidenum">
              <a:rPr lang="zh-TW" altLang="en-US"/>
              <a:pPr>
                <a:defRPr/>
              </a:pPr>
              <a:t>‹#›</a:t>
            </a:fld>
            <a:endParaRPr lang="zh-TW" altLang="en-US"/>
          </a:p>
        </p:txBody>
      </p:sp>
    </p:spTree>
    <p:extLst>
      <p:ext uri="{BB962C8B-B14F-4D97-AF65-F5344CB8AC3E}">
        <p14:creationId xmlns:p14="http://schemas.microsoft.com/office/powerpoint/2010/main" val="271145031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6E15DCC9-2858-4B2F-81D3-2E542596C5D4}" type="datetime1">
              <a:rPr lang="zh-TW" altLang="en-US"/>
              <a:pPr>
                <a:defRPr/>
              </a:pPr>
              <a:t>2018/7/24</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p:cNvSpPr>
            <a:spLocks noGrp="1"/>
          </p:cNvSpPr>
          <p:nvPr>
            <p:ph type="sldNum" sz="quarter" idx="12"/>
          </p:nvPr>
        </p:nvSpPr>
        <p:spPr/>
        <p:txBody>
          <a:bodyPr/>
          <a:lstStyle>
            <a:lvl1pPr>
              <a:defRPr/>
            </a:lvl1pPr>
          </a:lstStyle>
          <a:p>
            <a:pPr>
              <a:defRPr/>
            </a:pPr>
            <a:fld id="{678BD91A-EC79-4B00-B848-E7482DF9792F}" type="slidenum">
              <a:rPr lang="zh-TW" altLang="en-US"/>
              <a:pPr>
                <a:defRPr/>
              </a:pPr>
              <a:t>‹#›</a:t>
            </a:fld>
            <a:endParaRPr lang="zh-TW" altLang="en-US"/>
          </a:p>
        </p:txBody>
      </p:sp>
    </p:spTree>
    <p:extLst>
      <p:ext uri="{BB962C8B-B14F-4D97-AF65-F5344CB8AC3E}">
        <p14:creationId xmlns:p14="http://schemas.microsoft.com/office/powerpoint/2010/main" val="3174658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矩形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p>
        </p:txBody>
      </p:sp>
      <p:sp>
        <p:nvSpPr>
          <p:cNvPr id="5" name="矩形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p>
        </p:txBody>
      </p:sp>
      <p:sp>
        <p:nvSpPr>
          <p:cNvPr id="6" name="矩形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p>
        </p:txBody>
      </p:sp>
      <p:sp>
        <p:nvSpPr>
          <p:cNvPr id="2" name="直排標題 1"/>
          <p:cNvSpPr>
            <a:spLocks noGrp="1"/>
          </p:cNvSpPr>
          <p:nvPr>
            <p:ph type="title" orient="vert"/>
          </p:nvPr>
        </p:nvSpPr>
        <p:spPr>
          <a:xfrm>
            <a:off x="6553200" y="609600"/>
            <a:ext cx="2057400" cy="5516563"/>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609600"/>
            <a:ext cx="5562600" cy="551656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3"/>
          <p:cNvSpPr>
            <a:spLocks noGrp="1"/>
          </p:cNvSpPr>
          <p:nvPr>
            <p:ph type="dt" sz="half" idx="10"/>
          </p:nvPr>
        </p:nvSpPr>
        <p:spPr>
          <a:xfrm>
            <a:off x="6553200" y="6248400"/>
            <a:ext cx="2209800" cy="365125"/>
          </a:xfrm>
        </p:spPr>
        <p:txBody>
          <a:bodyPr/>
          <a:lstStyle>
            <a:lvl1pPr>
              <a:defRPr/>
            </a:lvl1pPr>
          </a:lstStyle>
          <a:p>
            <a:pPr>
              <a:defRPr/>
            </a:pPr>
            <a:fld id="{C91BCF41-359D-4E33-880A-280A8251575C}" type="datetime1">
              <a:rPr lang="zh-TW" altLang="en-US"/>
              <a:pPr>
                <a:defRPr/>
              </a:pPr>
              <a:t>2018/7/24</a:t>
            </a:fld>
            <a:endParaRPr lang="zh-TW" altLang="en-US"/>
          </a:p>
        </p:txBody>
      </p:sp>
      <p:sp>
        <p:nvSpPr>
          <p:cNvPr id="8" name="頁尾版面配置區 4"/>
          <p:cNvSpPr>
            <a:spLocks noGrp="1"/>
          </p:cNvSpPr>
          <p:nvPr>
            <p:ph type="ftr" sz="quarter" idx="11"/>
          </p:nvPr>
        </p:nvSpPr>
        <p:spPr>
          <a:xfrm>
            <a:off x="457200" y="6248400"/>
            <a:ext cx="5573713" cy="365125"/>
          </a:xfrm>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a:xfrm rot="5400000">
            <a:off x="5989638" y="144462"/>
            <a:ext cx="533400" cy="244475"/>
          </a:xfrm>
        </p:spPr>
        <p:txBody>
          <a:bodyPr/>
          <a:lstStyle>
            <a:lvl1pPr>
              <a:defRPr/>
            </a:lvl1pPr>
          </a:lstStyle>
          <a:p>
            <a:pPr>
              <a:defRPr/>
            </a:pPr>
            <a:fld id="{84B0C5BD-94F2-429B-82C1-9BB8C3BD988D}" type="slidenum">
              <a:rPr lang="zh-TW" altLang="en-US"/>
              <a:pPr>
                <a:defRPr/>
              </a:pPr>
              <a:t>‹#›</a:t>
            </a:fld>
            <a:endParaRPr lang="zh-TW" altLang="en-US"/>
          </a:p>
        </p:txBody>
      </p:sp>
    </p:spTree>
    <p:extLst>
      <p:ext uri="{BB962C8B-B14F-4D97-AF65-F5344CB8AC3E}">
        <p14:creationId xmlns:p14="http://schemas.microsoft.com/office/powerpoint/2010/main" val="371754829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12648" y="228600"/>
            <a:ext cx="8153400" cy="990600"/>
          </a:xfrm>
        </p:spPr>
        <p:txBody>
          <a:bodyPr/>
          <a:lstStyle/>
          <a:p>
            <a:r>
              <a:rPr lang="zh-TW" altLang="en-US" smtClean="0"/>
              <a:t>按一下以編輯母片標題樣式</a:t>
            </a:r>
            <a:endParaRPr lang="en-US"/>
          </a:p>
        </p:txBody>
      </p:sp>
      <p:sp>
        <p:nvSpPr>
          <p:cNvPr id="8" name="內容版面配置區 7"/>
          <p:cNvSpPr>
            <a:spLocks noGrp="1"/>
          </p:cNvSpPr>
          <p:nvPr>
            <p:ph sz="quarter" idx="1"/>
          </p:nvPr>
        </p:nvSpPr>
        <p:spPr>
          <a:xfrm>
            <a:off x="612648" y="1600200"/>
            <a:ext cx="815340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26F147C9-7235-47A1-A526-725DA463B400}" type="datetime1">
              <a:rPr lang="zh-TW" altLang="en-US"/>
              <a:pPr>
                <a:defRPr/>
              </a:pPr>
              <a:t>2018/7/24</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p:cNvSpPr>
            <a:spLocks noGrp="1"/>
          </p:cNvSpPr>
          <p:nvPr>
            <p:ph type="sldNum" sz="quarter" idx="12"/>
          </p:nvPr>
        </p:nvSpPr>
        <p:spPr/>
        <p:txBody>
          <a:bodyPr/>
          <a:lstStyle>
            <a:lvl1pPr>
              <a:defRPr/>
            </a:lvl1pPr>
          </a:lstStyle>
          <a:p>
            <a:pPr>
              <a:defRPr/>
            </a:pPr>
            <a:fld id="{29FD9EB2-5B38-445A-B4AE-829FDCBF7453}" type="slidenum">
              <a:rPr lang="zh-TW" altLang="en-US"/>
              <a:pPr>
                <a:defRPr/>
              </a:pPr>
              <a:t>‹#›</a:t>
            </a:fld>
            <a:endParaRPr lang="zh-TW" altLang="en-US"/>
          </a:p>
        </p:txBody>
      </p:sp>
    </p:spTree>
    <p:extLst>
      <p:ext uri="{BB962C8B-B14F-4D97-AF65-F5344CB8AC3E}">
        <p14:creationId xmlns:p14="http://schemas.microsoft.com/office/powerpoint/2010/main" val="4078009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矩形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矩形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3" name="文字版面配置區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2" name="標題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zh-TW" altLang="en-US" smtClean="0"/>
              <a:t>按一下以編輯母片標題樣式</a:t>
            </a:r>
            <a:endParaRPr lang="en-US"/>
          </a:p>
        </p:txBody>
      </p:sp>
      <p:sp>
        <p:nvSpPr>
          <p:cNvPr id="7" name="日期版面配置區 11"/>
          <p:cNvSpPr>
            <a:spLocks noGrp="1"/>
          </p:cNvSpPr>
          <p:nvPr>
            <p:ph type="dt" sz="half" idx="10"/>
          </p:nvPr>
        </p:nvSpPr>
        <p:spPr/>
        <p:txBody>
          <a:bodyPr/>
          <a:lstStyle>
            <a:lvl1pPr>
              <a:defRPr/>
            </a:lvl1pPr>
          </a:lstStyle>
          <a:p>
            <a:pPr>
              <a:defRPr/>
            </a:pPr>
            <a:fld id="{453DC042-0F7F-4AA3-885B-DEA8F23B5A52}" type="datetime1">
              <a:rPr lang="zh-TW" altLang="en-US"/>
              <a:pPr>
                <a:defRPr/>
              </a:pPr>
              <a:t>2018/7/24</a:t>
            </a:fld>
            <a:endParaRPr lang="zh-TW" altLang="en-US"/>
          </a:p>
        </p:txBody>
      </p:sp>
      <p:sp>
        <p:nvSpPr>
          <p:cNvPr id="8" name="投影片編號版面配置區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6A8B0254-F4D9-4F4D-87A9-2D426315FE86}" type="slidenum">
              <a:rPr lang="zh-TW" altLang="en-US"/>
              <a:pPr>
                <a:defRPr/>
              </a:pPr>
              <a:t>‹#›</a:t>
            </a:fld>
            <a:endParaRPr lang="zh-TW" altLang="en-US"/>
          </a:p>
        </p:txBody>
      </p:sp>
      <p:sp>
        <p:nvSpPr>
          <p:cNvPr id="9" name="頁尾版面配置區 13"/>
          <p:cNvSpPr>
            <a:spLocks noGrp="1"/>
          </p:cNvSpPr>
          <p:nvPr>
            <p:ph type="ftr" sz="quarter" idx="12"/>
          </p:nvPr>
        </p:nvSpPr>
        <p:spPr/>
        <p:txBody>
          <a:bodyPr/>
          <a:lstStyle>
            <a:lvl1pPr>
              <a:defRPr/>
            </a:lvl1pPr>
          </a:lstStyle>
          <a:p>
            <a:pPr>
              <a:defRPr/>
            </a:pPr>
            <a:endParaRPr lang="zh-TW" altLang="en-US"/>
          </a:p>
        </p:txBody>
      </p:sp>
    </p:spTree>
    <p:extLst>
      <p:ext uri="{BB962C8B-B14F-4D97-AF65-F5344CB8AC3E}">
        <p14:creationId xmlns:p14="http://schemas.microsoft.com/office/powerpoint/2010/main" val="133544768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609600" y="1589567"/>
            <a:ext cx="38862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844901" y="1589567"/>
            <a:ext cx="38862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7"/>
          <p:cNvSpPr>
            <a:spLocks noGrp="1"/>
          </p:cNvSpPr>
          <p:nvPr>
            <p:ph type="dt" sz="half" idx="10"/>
          </p:nvPr>
        </p:nvSpPr>
        <p:spPr/>
        <p:txBody>
          <a:bodyPr rtlCol="0"/>
          <a:lstStyle>
            <a:lvl1pPr>
              <a:defRPr/>
            </a:lvl1pPr>
          </a:lstStyle>
          <a:p>
            <a:pPr>
              <a:defRPr/>
            </a:pPr>
            <a:fld id="{141F428D-8F9B-4FDC-AD61-FA41C1C1A082}" type="datetime1">
              <a:rPr lang="zh-TW" altLang="en-US"/>
              <a:pPr>
                <a:defRPr/>
              </a:pPr>
              <a:t>2018/7/24</a:t>
            </a:fld>
            <a:endParaRPr lang="zh-TW" altLang="en-US"/>
          </a:p>
        </p:txBody>
      </p:sp>
      <p:sp>
        <p:nvSpPr>
          <p:cNvPr id="6" name="投影片編號版面配置區 9"/>
          <p:cNvSpPr>
            <a:spLocks noGrp="1"/>
          </p:cNvSpPr>
          <p:nvPr>
            <p:ph type="sldNum" sz="quarter" idx="11"/>
          </p:nvPr>
        </p:nvSpPr>
        <p:spPr/>
        <p:txBody>
          <a:bodyPr rtlCol="0"/>
          <a:lstStyle>
            <a:lvl1pPr>
              <a:defRPr/>
            </a:lvl1pPr>
          </a:lstStyle>
          <a:p>
            <a:pPr>
              <a:defRPr/>
            </a:pPr>
            <a:fld id="{BE9D3D2C-109D-4FCD-BB92-1FEC099EF72C}" type="slidenum">
              <a:rPr lang="zh-TW" altLang="en-US"/>
              <a:pPr>
                <a:defRPr/>
              </a:pPr>
              <a:t>‹#›</a:t>
            </a:fld>
            <a:endParaRPr lang="zh-TW" altLang="en-US"/>
          </a:p>
        </p:txBody>
      </p:sp>
      <p:sp>
        <p:nvSpPr>
          <p:cNvPr id="7" name="頁尾版面配置區 11"/>
          <p:cNvSpPr>
            <a:spLocks noGrp="1"/>
          </p:cNvSpPr>
          <p:nvPr>
            <p:ph type="ftr" sz="quarter" idx="12"/>
          </p:nvPr>
        </p:nvSpPr>
        <p:spPr/>
        <p:txBody>
          <a:bodyPr rtlCol="0"/>
          <a:lstStyle>
            <a:lvl1pPr>
              <a:defRPr/>
            </a:lvl1pPr>
          </a:lstStyle>
          <a:p>
            <a:pPr>
              <a:defRPr/>
            </a:pPr>
            <a:endParaRPr lang="zh-TW" altLang="en-US"/>
          </a:p>
        </p:txBody>
      </p:sp>
    </p:spTree>
    <p:extLst>
      <p:ext uri="{BB962C8B-B14F-4D97-AF65-F5344CB8AC3E}">
        <p14:creationId xmlns:p14="http://schemas.microsoft.com/office/powerpoint/2010/main" val="1341254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3400" y="273050"/>
            <a:ext cx="8153400" cy="869950"/>
          </a:xfrm>
        </p:spPr>
        <p:txBody>
          <a:bodyPr/>
          <a:lstStyle>
            <a:lvl1pPr>
              <a:defRPr/>
            </a:lvl1pPr>
          </a:lstStyle>
          <a:p>
            <a:r>
              <a:rPr lang="zh-TW" altLang="en-US" smtClean="0"/>
              <a:t>按一下以編輯母片標題樣式</a:t>
            </a:r>
            <a:endParaRPr lang="en-US"/>
          </a:p>
        </p:txBody>
      </p:sp>
      <p:sp>
        <p:nvSpPr>
          <p:cNvPr id="11" name="內容版面配置區 10"/>
          <p:cNvSpPr>
            <a:spLocks noGrp="1"/>
          </p:cNvSpPr>
          <p:nvPr>
            <p:ph sz="quarter" idx="2"/>
          </p:nvPr>
        </p:nvSpPr>
        <p:spPr>
          <a:xfrm>
            <a:off x="609600" y="2438400"/>
            <a:ext cx="3886200" cy="3581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quarter" idx="4"/>
          </p:nvPr>
        </p:nvSpPr>
        <p:spPr>
          <a:xfrm>
            <a:off x="4800600" y="2438400"/>
            <a:ext cx="3886200" cy="3581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6" name="文字版面配置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zh-TW" altLang="en-US" smtClean="0"/>
              <a:t>按一下以編輯母片文字樣式</a:t>
            </a:r>
          </a:p>
        </p:txBody>
      </p:sp>
      <p:sp>
        <p:nvSpPr>
          <p:cNvPr id="15" name="文字版面配置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zh-TW" altLang="en-US" smtClean="0"/>
              <a:t>按一下以編輯母片文字樣式</a:t>
            </a:r>
          </a:p>
        </p:txBody>
      </p:sp>
      <p:sp>
        <p:nvSpPr>
          <p:cNvPr id="7" name="日期版面配置區 9"/>
          <p:cNvSpPr>
            <a:spLocks noGrp="1"/>
          </p:cNvSpPr>
          <p:nvPr>
            <p:ph type="dt" sz="half" idx="10"/>
          </p:nvPr>
        </p:nvSpPr>
        <p:spPr/>
        <p:txBody>
          <a:bodyPr rtlCol="0"/>
          <a:lstStyle>
            <a:lvl1pPr>
              <a:defRPr/>
            </a:lvl1pPr>
          </a:lstStyle>
          <a:p>
            <a:pPr>
              <a:defRPr/>
            </a:pPr>
            <a:fld id="{7E132B7C-BAAB-4440-9867-CF459C79D752}" type="datetime1">
              <a:rPr lang="zh-TW" altLang="en-US"/>
              <a:pPr>
                <a:defRPr/>
              </a:pPr>
              <a:t>2018/7/24</a:t>
            </a:fld>
            <a:endParaRPr lang="zh-TW" altLang="en-US"/>
          </a:p>
        </p:txBody>
      </p:sp>
      <p:sp>
        <p:nvSpPr>
          <p:cNvPr id="8" name="投影片編號版面配置區 11"/>
          <p:cNvSpPr>
            <a:spLocks noGrp="1"/>
          </p:cNvSpPr>
          <p:nvPr>
            <p:ph type="sldNum" sz="quarter" idx="11"/>
          </p:nvPr>
        </p:nvSpPr>
        <p:spPr/>
        <p:txBody>
          <a:bodyPr rtlCol="0"/>
          <a:lstStyle>
            <a:lvl1pPr>
              <a:defRPr/>
            </a:lvl1pPr>
          </a:lstStyle>
          <a:p>
            <a:pPr>
              <a:defRPr/>
            </a:pPr>
            <a:fld id="{E45E9F54-726E-4134-B235-3D3211E108BA}" type="slidenum">
              <a:rPr lang="zh-TW" altLang="en-US"/>
              <a:pPr>
                <a:defRPr/>
              </a:pPr>
              <a:t>‹#›</a:t>
            </a:fld>
            <a:endParaRPr lang="zh-TW" altLang="en-US"/>
          </a:p>
        </p:txBody>
      </p:sp>
      <p:sp>
        <p:nvSpPr>
          <p:cNvPr id="9" name="頁尾版面配置區 13"/>
          <p:cNvSpPr>
            <a:spLocks noGrp="1"/>
          </p:cNvSpPr>
          <p:nvPr>
            <p:ph type="ftr" sz="quarter" idx="12"/>
          </p:nvPr>
        </p:nvSpPr>
        <p:spPr/>
        <p:txBody>
          <a:bodyPr rtlCol="0"/>
          <a:lstStyle>
            <a:lvl1pPr>
              <a:defRPr/>
            </a:lvl1pPr>
          </a:lstStyle>
          <a:p>
            <a:pPr>
              <a:defRPr/>
            </a:pPr>
            <a:endParaRPr lang="zh-TW" altLang="en-US"/>
          </a:p>
        </p:txBody>
      </p:sp>
    </p:spTree>
    <p:extLst>
      <p:ext uri="{BB962C8B-B14F-4D97-AF65-F5344CB8AC3E}">
        <p14:creationId xmlns:p14="http://schemas.microsoft.com/office/powerpoint/2010/main" val="52801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13"/>
          <p:cNvSpPr>
            <a:spLocks noGrp="1"/>
          </p:cNvSpPr>
          <p:nvPr>
            <p:ph type="dt" sz="half" idx="10"/>
          </p:nvPr>
        </p:nvSpPr>
        <p:spPr/>
        <p:txBody>
          <a:bodyPr/>
          <a:lstStyle>
            <a:lvl1pPr>
              <a:defRPr/>
            </a:lvl1pPr>
          </a:lstStyle>
          <a:p>
            <a:pPr>
              <a:defRPr/>
            </a:pPr>
            <a:fld id="{7405A8C1-FE7B-4654-A930-7B1CCCB0CF8D}" type="datetime1">
              <a:rPr lang="zh-TW" altLang="en-US"/>
              <a:pPr>
                <a:defRPr/>
              </a:pPr>
              <a:t>2018/7/24</a:t>
            </a:fld>
            <a:endParaRPr lang="zh-TW" altLang="en-US"/>
          </a:p>
        </p:txBody>
      </p:sp>
      <p:sp>
        <p:nvSpPr>
          <p:cNvPr id="4" name="頁尾版面配置區 2"/>
          <p:cNvSpPr>
            <a:spLocks noGrp="1"/>
          </p:cNvSpPr>
          <p:nvPr>
            <p:ph type="ftr" sz="quarter" idx="11"/>
          </p:nvPr>
        </p:nvSpPr>
        <p:spPr/>
        <p:txBody>
          <a:bodyPr/>
          <a:lstStyle>
            <a:lvl1pPr>
              <a:defRPr/>
            </a:lvl1pPr>
          </a:lstStyle>
          <a:p>
            <a:pPr>
              <a:defRPr/>
            </a:pPr>
            <a:endParaRPr lang="zh-TW" altLang="en-US"/>
          </a:p>
        </p:txBody>
      </p:sp>
      <p:sp>
        <p:nvSpPr>
          <p:cNvPr id="5" name="投影片編號版面配置區 22"/>
          <p:cNvSpPr>
            <a:spLocks noGrp="1"/>
          </p:cNvSpPr>
          <p:nvPr>
            <p:ph type="sldNum" sz="quarter" idx="12"/>
          </p:nvPr>
        </p:nvSpPr>
        <p:spPr/>
        <p:txBody>
          <a:bodyPr/>
          <a:lstStyle>
            <a:lvl1pPr>
              <a:defRPr/>
            </a:lvl1pPr>
          </a:lstStyle>
          <a:p>
            <a:pPr>
              <a:defRPr/>
            </a:pPr>
            <a:fld id="{50CE34D4-6CAC-49EC-8005-B2A1733A8CA0}" type="slidenum">
              <a:rPr lang="zh-TW" altLang="en-US"/>
              <a:pPr>
                <a:defRPr/>
              </a:pPr>
              <a:t>‹#›</a:t>
            </a:fld>
            <a:endParaRPr lang="zh-TW" altLang="en-US"/>
          </a:p>
        </p:txBody>
      </p:sp>
    </p:spTree>
    <p:extLst>
      <p:ext uri="{BB962C8B-B14F-4D97-AF65-F5344CB8AC3E}">
        <p14:creationId xmlns:p14="http://schemas.microsoft.com/office/powerpoint/2010/main" val="622779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9A461EA4-EB7D-41CF-9BF9-8198828D0B4A}" type="datetime1">
              <a:rPr lang="zh-TW" altLang="en-US"/>
              <a:pPr>
                <a:defRPr/>
              </a:pPr>
              <a:t>2018/7/24</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51C3A9E7-A3A4-4314-91D3-D8AB1CC2D850}" type="slidenum">
              <a:rPr lang="zh-TW" altLang="en-US"/>
              <a:pPr>
                <a:defRPr/>
              </a:pPr>
              <a:t>‹#›</a:t>
            </a:fld>
            <a:endParaRPr lang="zh-TW" altLang="en-US"/>
          </a:p>
        </p:txBody>
      </p:sp>
    </p:spTree>
    <p:extLst>
      <p:ext uri="{BB962C8B-B14F-4D97-AF65-F5344CB8AC3E}">
        <p14:creationId xmlns:p14="http://schemas.microsoft.com/office/powerpoint/2010/main" val="8281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8077200" cy="869950"/>
          </a:xfrm>
        </p:spPr>
        <p:txBody>
          <a:bodyPr/>
          <a:lstStyle>
            <a:lvl1pPr algn="l">
              <a:buNone/>
              <a:defRPr sz="4400" b="0"/>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9" name="內容版面配置區 8"/>
          <p:cNvSpPr>
            <a:spLocks noGrp="1"/>
          </p:cNvSpPr>
          <p:nvPr>
            <p:ph sz="quarter" idx="1"/>
          </p:nvPr>
        </p:nvSpPr>
        <p:spPr>
          <a:xfrm>
            <a:off x="2362200" y="1752600"/>
            <a:ext cx="6400800" cy="4419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13"/>
          <p:cNvSpPr>
            <a:spLocks noGrp="1"/>
          </p:cNvSpPr>
          <p:nvPr>
            <p:ph type="dt" sz="half" idx="10"/>
          </p:nvPr>
        </p:nvSpPr>
        <p:spPr/>
        <p:txBody>
          <a:bodyPr/>
          <a:lstStyle>
            <a:lvl1pPr>
              <a:defRPr/>
            </a:lvl1pPr>
          </a:lstStyle>
          <a:p>
            <a:pPr>
              <a:defRPr/>
            </a:pPr>
            <a:fld id="{B3631DAC-5693-478D-854E-4EC40C7EC6D5}" type="datetime1">
              <a:rPr lang="zh-TW" altLang="en-US"/>
              <a:pPr>
                <a:defRPr/>
              </a:pPr>
              <a:t>2018/7/24</a:t>
            </a:fld>
            <a:endParaRPr lang="zh-TW" altLang="en-US"/>
          </a:p>
        </p:txBody>
      </p:sp>
      <p:sp>
        <p:nvSpPr>
          <p:cNvPr id="6" name="頁尾版面配置區 2"/>
          <p:cNvSpPr>
            <a:spLocks noGrp="1"/>
          </p:cNvSpPr>
          <p:nvPr>
            <p:ph type="ftr" sz="quarter" idx="11"/>
          </p:nvPr>
        </p:nvSpPr>
        <p:spPr/>
        <p:txBody>
          <a:bodyPr/>
          <a:lstStyle>
            <a:lvl1pPr>
              <a:defRPr/>
            </a:lvl1pPr>
          </a:lstStyle>
          <a:p>
            <a:pPr>
              <a:defRPr/>
            </a:pPr>
            <a:endParaRPr lang="zh-TW" altLang="en-US"/>
          </a:p>
        </p:txBody>
      </p:sp>
      <p:sp>
        <p:nvSpPr>
          <p:cNvPr id="7" name="投影片編號版面配置區 22"/>
          <p:cNvSpPr>
            <a:spLocks noGrp="1"/>
          </p:cNvSpPr>
          <p:nvPr>
            <p:ph type="sldNum" sz="quarter" idx="12"/>
          </p:nvPr>
        </p:nvSpPr>
        <p:spPr/>
        <p:txBody>
          <a:bodyPr/>
          <a:lstStyle>
            <a:lvl1pPr>
              <a:defRPr/>
            </a:lvl1pPr>
          </a:lstStyle>
          <a:p>
            <a:pPr>
              <a:defRPr/>
            </a:pPr>
            <a:fld id="{04379739-8C7E-4674-B4A3-3D10A69B38A2}" type="slidenum">
              <a:rPr lang="zh-TW" altLang="en-US"/>
              <a:pPr>
                <a:defRPr/>
              </a:pPr>
              <a:t>‹#›</a:t>
            </a:fld>
            <a:endParaRPr lang="zh-TW" altLang="en-US"/>
          </a:p>
        </p:txBody>
      </p:sp>
    </p:spTree>
    <p:extLst>
      <p:ext uri="{BB962C8B-B14F-4D97-AF65-F5344CB8AC3E}">
        <p14:creationId xmlns:p14="http://schemas.microsoft.com/office/powerpoint/2010/main" val="45282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矩形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7" name="矩形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8" name="矩形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4" name="文字版面配置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zh-TW" altLang="en-US" smtClean="0"/>
              <a:t>按一下以編輯母片文字樣式</a:t>
            </a:r>
          </a:p>
        </p:txBody>
      </p:sp>
      <p:sp>
        <p:nvSpPr>
          <p:cNvPr id="2" name="標題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9" name="日期版面配置區 11"/>
          <p:cNvSpPr>
            <a:spLocks noGrp="1"/>
          </p:cNvSpPr>
          <p:nvPr>
            <p:ph type="dt" sz="half" idx="10"/>
          </p:nvPr>
        </p:nvSpPr>
        <p:spPr>
          <a:xfrm>
            <a:off x="6248400" y="6248400"/>
            <a:ext cx="2667000" cy="365125"/>
          </a:xfrm>
        </p:spPr>
        <p:txBody>
          <a:bodyPr rtlCol="0"/>
          <a:lstStyle>
            <a:lvl1pPr>
              <a:defRPr/>
            </a:lvl1pPr>
          </a:lstStyle>
          <a:p>
            <a:pPr>
              <a:defRPr/>
            </a:pPr>
            <a:fld id="{4546E5D8-9590-4A18-9B87-86E2C8F73DF9}" type="datetime1">
              <a:rPr lang="zh-TW" altLang="en-US"/>
              <a:pPr>
                <a:defRPr/>
              </a:pPr>
              <a:t>2018/7/24</a:t>
            </a:fld>
            <a:endParaRPr lang="zh-TW" altLang="en-US"/>
          </a:p>
        </p:txBody>
      </p:sp>
      <p:sp>
        <p:nvSpPr>
          <p:cNvPr id="10" name="投影片編號版面配置區 12"/>
          <p:cNvSpPr>
            <a:spLocks noGrp="1"/>
          </p:cNvSpPr>
          <p:nvPr>
            <p:ph type="sldNum" sz="quarter" idx="11"/>
          </p:nvPr>
        </p:nvSpPr>
        <p:spPr>
          <a:xfrm>
            <a:off x="0" y="4667250"/>
            <a:ext cx="1447800" cy="663575"/>
          </a:xfrm>
        </p:spPr>
        <p:txBody>
          <a:bodyPr rtlCol="0"/>
          <a:lstStyle>
            <a:lvl1pPr>
              <a:defRPr sz="2800"/>
            </a:lvl1pPr>
          </a:lstStyle>
          <a:p>
            <a:pPr>
              <a:defRPr/>
            </a:pPr>
            <a:fld id="{DFFA1438-E125-4106-B452-75A905E6388D}" type="slidenum">
              <a:rPr lang="zh-TW" altLang="en-US"/>
              <a:pPr>
                <a:defRPr/>
              </a:pPr>
              <a:t>‹#›</a:t>
            </a:fld>
            <a:endParaRPr lang="zh-TW" altLang="en-US"/>
          </a:p>
        </p:txBody>
      </p:sp>
      <p:sp>
        <p:nvSpPr>
          <p:cNvPr id="11" name="頁尾版面配置區 13"/>
          <p:cNvSpPr>
            <a:spLocks noGrp="1"/>
          </p:cNvSpPr>
          <p:nvPr>
            <p:ph type="ftr" sz="quarter" idx="12"/>
          </p:nvPr>
        </p:nvSpPr>
        <p:spPr>
          <a:xfrm>
            <a:off x="1600200" y="6248400"/>
            <a:ext cx="4572000" cy="365125"/>
          </a:xfrm>
        </p:spPr>
        <p:txBody>
          <a:bodyPr rtlCol="0"/>
          <a:lstStyle>
            <a:lvl1pPr>
              <a:defRPr/>
            </a:lvl1pPr>
          </a:lstStyle>
          <a:p>
            <a:pPr>
              <a:defRPr/>
            </a:pPr>
            <a:endParaRPr lang="zh-TW" altLang="en-US"/>
          </a:p>
        </p:txBody>
      </p:sp>
    </p:spTree>
    <p:extLst>
      <p:ext uri="{BB962C8B-B14F-4D97-AF65-F5344CB8AC3E}">
        <p14:creationId xmlns:p14="http://schemas.microsoft.com/office/powerpoint/2010/main" val="270026905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7" name="文字版面配置區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4" name="日期版面配置區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E22A88B8-65BB-48FB-9999-5C4F9681638C}" type="datetime1">
              <a:rPr lang="zh-TW" altLang="en-US"/>
              <a:pPr>
                <a:defRPr/>
              </a:pPr>
              <a:t>2018/7/24</a:t>
            </a:fld>
            <a:endParaRPr lang="zh-TW" altLang="en-US"/>
          </a:p>
        </p:txBody>
      </p:sp>
      <p:sp>
        <p:nvSpPr>
          <p:cNvPr id="3" name="頁尾版面配置區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zh-TW" altLang="en-US"/>
          </a:p>
        </p:txBody>
      </p:sp>
      <p:sp>
        <p:nvSpPr>
          <p:cNvPr id="7" name="矩形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8" name="矩形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9" name="矩形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23" name="投影片編號版面配置區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99775ABE-D076-4136-B942-384870FB952D}"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163" r:id="rId1"/>
    <p:sldLayoutId id="2147484159" r:id="rId2"/>
    <p:sldLayoutId id="2147484164" r:id="rId3"/>
    <p:sldLayoutId id="2147484165" r:id="rId4"/>
    <p:sldLayoutId id="2147484166" r:id="rId5"/>
    <p:sldLayoutId id="2147484160" r:id="rId6"/>
    <p:sldLayoutId id="2147484167" r:id="rId7"/>
    <p:sldLayoutId id="2147484161" r:id="rId8"/>
    <p:sldLayoutId id="2147484168" r:id="rId9"/>
    <p:sldLayoutId id="2147484162" r:id="rId10"/>
    <p:sldLayoutId id="2147484169" r:id="rId11"/>
  </p:sldLayoutIdLst>
  <p:hf hd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ea typeface="微軟正黑體" pitchFamily="34" charset="-120"/>
        </a:defRPr>
      </a:lvl2pPr>
      <a:lvl3pPr algn="l" rtl="0" eaLnBrk="0" fontAlgn="base" hangingPunct="0">
        <a:spcBef>
          <a:spcPct val="0"/>
        </a:spcBef>
        <a:spcAft>
          <a:spcPct val="0"/>
        </a:spcAft>
        <a:defRPr sz="4400">
          <a:solidFill>
            <a:schemeClr val="tx2"/>
          </a:solidFill>
          <a:latin typeface="Tw Cen MT" pitchFamily="34" charset="0"/>
          <a:ea typeface="微軟正黑體" pitchFamily="34" charset="-120"/>
        </a:defRPr>
      </a:lvl3pPr>
      <a:lvl4pPr algn="l" rtl="0" eaLnBrk="0" fontAlgn="base" hangingPunct="0">
        <a:spcBef>
          <a:spcPct val="0"/>
        </a:spcBef>
        <a:spcAft>
          <a:spcPct val="0"/>
        </a:spcAft>
        <a:defRPr sz="4400">
          <a:solidFill>
            <a:schemeClr val="tx2"/>
          </a:solidFill>
          <a:latin typeface="Tw Cen MT" pitchFamily="34" charset="0"/>
          <a:ea typeface="微軟正黑體" pitchFamily="34" charset="-120"/>
        </a:defRPr>
      </a:lvl4pPr>
      <a:lvl5pPr algn="l" rtl="0" eaLnBrk="0" fontAlgn="base" hangingPunct="0">
        <a:spcBef>
          <a:spcPct val="0"/>
        </a:spcBef>
        <a:spcAft>
          <a:spcPct val="0"/>
        </a:spcAft>
        <a:defRPr sz="4400">
          <a:solidFill>
            <a:schemeClr val="tx2"/>
          </a:solidFill>
          <a:latin typeface="Tw Cen MT" pitchFamily="34" charset="0"/>
          <a:ea typeface="微軟正黑體" pitchFamily="34" charset="-120"/>
        </a:defRPr>
      </a:lvl5pPr>
      <a:lvl6pPr marL="457200" algn="l" rtl="0" fontAlgn="base">
        <a:spcBef>
          <a:spcPct val="0"/>
        </a:spcBef>
        <a:spcAft>
          <a:spcPct val="0"/>
        </a:spcAft>
        <a:defRPr sz="4400">
          <a:solidFill>
            <a:schemeClr val="tx2"/>
          </a:solidFill>
          <a:latin typeface="Tw Cen MT" pitchFamily="34" charset="0"/>
          <a:ea typeface="微軟正黑體" pitchFamily="34" charset="-120"/>
        </a:defRPr>
      </a:lvl6pPr>
      <a:lvl7pPr marL="914400" algn="l" rtl="0" fontAlgn="base">
        <a:spcBef>
          <a:spcPct val="0"/>
        </a:spcBef>
        <a:spcAft>
          <a:spcPct val="0"/>
        </a:spcAft>
        <a:defRPr sz="4400">
          <a:solidFill>
            <a:schemeClr val="tx2"/>
          </a:solidFill>
          <a:latin typeface="Tw Cen MT" pitchFamily="34" charset="0"/>
          <a:ea typeface="微軟正黑體" pitchFamily="34" charset="-120"/>
        </a:defRPr>
      </a:lvl7pPr>
      <a:lvl8pPr marL="1371600" algn="l" rtl="0" fontAlgn="base">
        <a:spcBef>
          <a:spcPct val="0"/>
        </a:spcBef>
        <a:spcAft>
          <a:spcPct val="0"/>
        </a:spcAft>
        <a:defRPr sz="4400">
          <a:solidFill>
            <a:schemeClr val="tx2"/>
          </a:solidFill>
          <a:latin typeface="Tw Cen MT" pitchFamily="34" charset="0"/>
          <a:ea typeface="微軟正黑體" pitchFamily="34" charset="-120"/>
        </a:defRPr>
      </a:lvl8pPr>
      <a:lvl9pPr marL="1828800" algn="l" rtl="0" fontAlgn="base">
        <a:spcBef>
          <a:spcPct val="0"/>
        </a:spcBef>
        <a:spcAft>
          <a:spcPct val="0"/>
        </a:spcAft>
        <a:defRPr sz="4400">
          <a:solidFill>
            <a:schemeClr val="tx2"/>
          </a:solidFill>
          <a:latin typeface="Tw Cen MT" pitchFamily="34" charset="0"/>
          <a:ea typeface="微軟正黑體" pitchFamily="34" charset="-12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標題 1"/>
          <p:cNvSpPr>
            <a:spLocks noGrp="1"/>
          </p:cNvSpPr>
          <p:nvPr>
            <p:ph type="ctrTitle"/>
          </p:nvPr>
        </p:nvSpPr>
        <p:spPr>
          <a:xfrm>
            <a:off x="1116013" y="765175"/>
            <a:ext cx="6477000" cy="1828800"/>
          </a:xfrm>
        </p:spPr>
        <p:txBody>
          <a:bodyPr>
            <a:normAutofit/>
          </a:bodyPr>
          <a:lstStyle/>
          <a:p>
            <a:pPr eaLnBrk="1" fontAlgn="auto" hangingPunct="1">
              <a:spcAft>
                <a:spcPts val="0"/>
              </a:spcAft>
              <a:defRPr/>
            </a:pPr>
            <a:r>
              <a:rPr lang="zh-TW" altLang="en-US" b="1" dirty="0" smtClean="0"/>
              <a:t>除汙及實驗室廢棄物管理</a:t>
            </a:r>
          </a:p>
        </p:txBody>
      </p:sp>
      <p:sp>
        <p:nvSpPr>
          <p:cNvPr id="3" name="副標題 2"/>
          <p:cNvSpPr>
            <a:spLocks noGrp="1"/>
          </p:cNvSpPr>
          <p:nvPr>
            <p:ph type="subTitle" idx="1"/>
          </p:nvPr>
        </p:nvSpPr>
        <p:spPr>
          <a:xfrm>
            <a:off x="2843213" y="3933825"/>
            <a:ext cx="6705600" cy="685800"/>
          </a:xfrm>
        </p:spPr>
        <p:txBody>
          <a:bodyPr rtlCol="0">
            <a:normAutofit/>
          </a:bodyPr>
          <a:lstStyle/>
          <a:p>
            <a:pPr eaLnBrk="1" fontAlgn="auto" hangingPunct="1">
              <a:spcAft>
                <a:spcPts val="0"/>
              </a:spcAft>
              <a:buFont typeface="Arial" pitchFamily="34" charset="0"/>
              <a:buNone/>
              <a:defRPr/>
            </a:pPr>
            <a:r>
              <a:rPr lang="zh-TW" altLang="en-US" dirty="0"/>
              <a:t>講師</a:t>
            </a:r>
            <a:r>
              <a:rPr lang="zh-TW" altLang="en-US"/>
              <a:t>：</a:t>
            </a:r>
            <a:r>
              <a:rPr lang="zh-TW" altLang="en-US" smtClean="0"/>
              <a:t>曾月慧</a:t>
            </a:r>
            <a:endParaRPr lang="zh-TW" altLang="en-US" dirty="0"/>
          </a:p>
        </p:txBody>
      </p:sp>
      <p:sp>
        <p:nvSpPr>
          <p:cNvPr id="9220"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922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fld id="{26F1AA29-81E6-4708-8895-35E36699660B}" type="slidenum">
              <a:rPr lang="zh-TW" altLang="en-US" sz="1400" smtClean="0">
                <a:solidFill>
                  <a:schemeClr val="tx2"/>
                </a:solidFill>
                <a:latin typeface="Calibri" pitchFamily="34" charset="0"/>
                <a:ea typeface="新細明體" pitchFamily="18" charset="-120"/>
              </a:rPr>
              <a:pPr eaLnBrk="1" hangingPunct="1">
                <a:spcBef>
                  <a:spcPct val="0"/>
                </a:spcBef>
                <a:buClrTx/>
                <a:buSzTx/>
                <a:buFontTx/>
                <a:buNone/>
              </a:pPr>
              <a:t>1</a:t>
            </a:fld>
            <a:endParaRPr lang="zh-TW" altLang="en-US" sz="1400" smtClean="0">
              <a:solidFill>
                <a:schemeClr val="tx2"/>
              </a:solidFill>
              <a:latin typeface="Calibri" pitchFamily="34" charset="0"/>
              <a:ea typeface="新細明體" pitchFamily="18"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a:xfrm>
            <a:off x="341313" y="333375"/>
            <a:ext cx="8229600" cy="1143000"/>
          </a:xfrm>
        </p:spPr>
        <p:txBody>
          <a:bodyPr/>
          <a:lstStyle/>
          <a:p>
            <a:pPr eaLnBrk="1" hangingPunct="1"/>
            <a:r>
              <a:rPr lang="zh-TW" altLang="en-US" b="1" smtClean="0"/>
              <a:t>  </a:t>
            </a:r>
            <a:r>
              <a:rPr lang="zh-TW" altLang="en-US" sz="3600" b="1" smtClean="0"/>
              <a:t>感染性事業廢棄物</a:t>
            </a:r>
            <a:r>
              <a:rPr lang="en-US" altLang="zh-TW" sz="3600" b="1" smtClean="0"/>
              <a:t>-2</a:t>
            </a:r>
            <a:endParaRPr lang="zh-TW" altLang="en-US" sz="3600" b="1" smtClean="0"/>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225" y="1412875"/>
            <a:ext cx="54197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813175"/>
            <a:ext cx="5329237"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文字方塊 11"/>
          <p:cNvSpPr txBox="1">
            <a:spLocks noChangeArrowheads="1"/>
          </p:cNvSpPr>
          <p:nvPr/>
        </p:nvSpPr>
        <p:spPr bwMode="auto">
          <a:xfrm>
            <a:off x="2843213" y="5229225"/>
            <a:ext cx="3457575" cy="2873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800">
              <a:latin typeface="Calibri" pitchFamily="34" charset="0"/>
              <a:ea typeface="新細明體" pitchFamily="18" charset="-120"/>
            </a:endParaRPr>
          </a:p>
        </p:txBody>
      </p:sp>
      <p:sp>
        <p:nvSpPr>
          <p:cNvPr id="18438" name="文字方塊 12"/>
          <p:cNvSpPr txBox="1">
            <a:spLocks noChangeArrowheads="1"/>
          </p:cNvSpPr>
          <p:nvPr/>
        </p:nvSpPr>
        <p:spPr bwMode="auto">
          <a:xfrm>
            <a:off x="1835150" y="2613025"/>
            <a:ext cx="936625" cy="4556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800">
              <a:latin typeface="Calibri" pitchFamily="34" charset="0"/>
              <a:ea typeface="新細明體" pitchFamily="18" charset="-120"/>
            </a:endParaRPr>
          </a:p>
        </p:txBody>
      </p:sp>
      <p:sp>
        <p:nvSpPr>
          <p:cNvPr id="18439"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3" name="投影片編號版面配置區 2"/>
          <p:cNvSpPr>
            <a:spLocks noGrp="1"/>
          </p:cNvSpPr>
          <p:nvPr>
            <p:ph type="sldNum" sz="quarter" idx="12"/>
          </p:nvPr>
        </p:nvSpPr>
        <p:spPr/>
        <p:txBody>
          <a:bodyPr>
            <a:normAutofit fontScale="85000" lnSpcReduction="20000"/>
          </a:bodyPr>
          <a:lstStyle/>
          <a:p>
            <a:pPr>
              <a:defRPr/>
            </a:pPr>
            <a:fld id="{CE618BB9-9302-43CC-8D12-6802E9FBC7CE}" type="slidenum">
              <a:rPr lang="zh-TW" altLang="en-US" smtClean="0"/>
              <a:pPr>
                <a:defRPr/>
              </a:pPr>
              <a:t>10</a:t>
            </a:fld>
            <a:endParaRPr lang="zh-TW"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612775" y="228600"/>
            <a:ext cx="8153400" cy="990600"/>
          </a:xfrm>
        </p:spPr>
        <p:txBody>
          <a:bodyPr/>
          <a:lstStyle/>
          <a:p>
            <a:pPr eaLnBrk="1" hangingPunct="1">
              <a:defRPr/>
            </a:pPr>
            <a:r>
              <a:rPr lang="en-US" altLang="zh-TW" sz="3200" b="1" dirty="0" smtClean="0">
                <a:latin typeface="+mj-ea"/>
              </a:rPr>
              <a:t/>
            </a:r>
            <a:br>
              <a:rPr lang="en-US" altLang="zh-TW" sz="3200" b="1" dirty="0" smtClean="0">
                <a:latin typeface="+mj-ea"/>
              </a:rPr>
            </a:br>
            <a:r>
              <a:rPr lang="en-US" altLang="zh-TW" sz="3200" b="1" dirty="0" smtClean="0">
                <a:latin typeface="+mj-ea"/>
              </a:rPr>
              <a:t>4.2.1</a:t>
            </a:r>
            <a:r>
              <a:rPr lang="zh-TW" altLang="en-US" sz="3200" b="1" dirty="0" smtClean="0">
                <a:latin typeface="+mj-ea"/>
              </a:rPr>
              <a:t> 說明不同類型生物性廢棄物之適當處置</a:t>
            </a:r>
          </a:p>
        </p:txBody>
      </p:sp>
      <p:sp>
        <p:nvSpPr>
          <p:cNvPr id="14339" name="內容版面配置區 2"/>
          <p:cNvSpPr>
            <a:spLocks noGrp="1"/>
          </p:cNvSpPr>
          <p:nvPr>
            <p:ph sz="quarter" idx="1"/>
          </p:nvPr>
        </p:nvSpPr>
        <p:spPr>
          <a:xfrm>
            <a:off x="612775" y="1600200"/>
            <a:ext cx="8153400" cy="4495800"/>
          </a:xfrm>
        </p:spPr>
        <p:txBody>
          <a:bodyPr>
            <a:normAutofit/>
          </a:bodyPr>
          <a:lstStyle/>
          <a:p>
            <a:pPr marL="0" indent="0" eaLnBrk="1" fontAlgn="auto" hangingPunct="1">
              <a:spcAft>
                <a:spcPts val="0"/>
              </a:spcAft>
              <a:buFont typeface="Arial" pitchFamily="34" charset="0"/>
              <a:buNone/>
              <a:defRPr/>
            </a:pPr>
            <a:r>
              <a:rPr lang="zh-TW" altLang="en-US" sz="2400" b="1" dirty="0" smtClean="0">
                <a:solidFill>
                  <a:srgbClr val="00B0F0"/>
                </a:solidFill>
              </a:rPr>
              <a:t>評核內容</a:t>
            </a:r>
            <a:r>
              <a:rPr lang="en-US" altLang="zh-TW" sz="2400" b="1" dirty="0" smtClean="0">
                <a:solidFill>
                  <a:srgbClr val="00B0F0"/>
                </a:solidFill>
              </a:rPr>
              <a:t>:</a:t>
            </a:r>
            <a:r>
              <a:rPr lang="zh-TW" altLang="en-US" sz="2400" b="1" dirty="0" smtClean="0">
                <a:solidFill>
                  <a:srgbClr val="00B0F0"/>
                </a:solidFill>
              </a:rPr>
              <a:t>生物醫療廢棄物處理方式</a:t>
            </a:r>
            <a:endParaRPr lang="en-US" altLang="zh-TW" sz="2400" b="1" dirty="0" smtClean="0">
              <a:solidFill>
                <a:srgbClr val="00B0F0"/>
              </a:solidFill>
            </a:endParaRPr>
          </a:p>
          <a:p>
            <a:pPr marL="0" indent="0" eaLnBrk="1" fontAlgn="auto" hangingPunct="1">
              <a:spcAft>
                <a:spcPts val="0"/>
              </a:spcAft>
              <a:buFont typeface="Wingdings" pitchFamily="2" charset="2"/>
              <a:buNone/>
              <a:defRPr/>
            </a:pPr>
            <a:r>
              <a:rPr lang="zh-TW" altLang="en-US" sz="2400" b="1" dirty="0"/>
              <a:t>檢驗</a:t>
            </a:r>
            <a:r>
              <a:rPr lang="en-US" altLang="zh-TW" sz="2400" b="1" dirty="0"/>
              <a:t>-</a:t>
            </a:r>
            <a:r>
              <a:rPr lang="zh-TW" altLang="en-US" sz="2400" b="1" dirty="0"/>
              <a:t>管理</a:t>
            </a:r>
            <a:r>
              <a:rPr lang="en-US" altLang="zh-TW" sz="2400" b="1" dirty="0"/>
              <a:t>-2-5701</a:t>
            </a:r>
            <a:r>
              <a:rPr lang="zh-TW" altLang="en-US" sz="2400" b="1" dirty="0"/>
              <a:t>檢體保存與棄置管理程序書</a:t>
            </a:r>
            <a:endParaRPr lang="en-US" altLang="zh-TW" sz="2400" b="1" dirty="0"/>
          </a:p>
          <a:p>
            <a:pPr eaLnBrk="1" fontAlgn="auto" hangingPunct="1">
              <a:spcAft>
                <a:spcPts val="0"/>
              </a:spcAft>
              <a:buFont typeface="Wingdings" pitchFamily="2" charset="2"/>
              <a:buChar char="p"/>
              <a:defRPr/>
            </a:pPr>
            <a:r>
              <a:rPr lang="zh-TW" altLang="zh-TW" sz="2000" dirty="0" smtClean="0"/>
              <a:t>基因毒性廢棄物：以熱處理法或化學處理法處理。</a:t>
            </a:r>
            <a:r>
              <a:rPr lang="en-US" altLang="zh-TW" sz="2000" dirty="0" smtClean="0"/>
              <a:t> </a:t>
            </a:r>
            <a:endParaRPr lang="zh-TW" altLang="zh-TW" sz="2000" dirty="0" smtClean="0"/>
          </a:p>
          <a:p>
            <a:pPr eaLnBrk="1" fontAlgn="auto" hangingPunct="1">
              <a:spcAft>
                <a:spcPts val="0"/>
              </a:spcAft>
              <a:buFont typeface="Wingdings" pitchFamily="2" charset="2"/>
              <a:buChar char="p"/>
              <a:defRPr/>
            </a:pPr>
            <a:r>
              <a:rPr lang="zh-TW" altLang="zh-TW" sz="2000" dirty="0" smtClean="0"/>
              <a:t>廢尖銳器具：以熱處理法處理或滅菌後粉碎處理。</a:t>
            </a:r>
            <a:r>
              <a:rPr lang="en-US" altLang="zh-TW" sz="2000" dirty="0" smtClean="0"/>
              <a:t> </a:t>
            </a:r>
            <a:endParaRPr lang="zh-TW" altLang="zh-TW" sz="2000" dirty="0" smtClean="0"/>
          </a:p>
          <a:p>
            <a:pPr eaLnBrk="1" fontAlgn="auto" hangingPunct="1">
              <a:spcAft>
                <a:spcPts val="0"/>
              </a:spcAft>
              <a:buFont typeface="Wingdings" pitchFamily="2" charset="2"/>
              <a:buChar char="p"/>
              <a:defRPr/>
            </a:pPr>
            <a:r>
              <a:rPr lang="zh-TW" altLang="zh-TW" sz="2000" dirty="0" smtClean="0"/>
              <a:t>感染性廢棄物：以熱處理法處理。</a:t>
            </a:r>
            <a:r>
              <a:rPr lang="zh-TW" altLang="zh-TW" sz="2000" dirty="0" smtClean="0">
                <a:solidFill>
                  <a:srgbClr val="FF0000"/>
                </a:solidFill>
              </a:rPr>
              <a:t>但廢棄之微生物培養物、菌株及相關生物製品、手術或驗屍廢棄物、實驗室廢棄物、透析廢棄物、受血液及體液污染廢棄物，</a:t>
            </a:r>
            <a:r>
              <a:rPr lang="zh-TW" altLang="zh-TW" sz="2000" dirty="0" smtClean="0"/>
              <a:t>得經</a:t>
            </a:r>
            <a:r>
              <a:rPr lang="zh-TW" altLang="zh-TW" sz="2000" b="1" dirty="0" smtClean="0">
                <a:solidFill>
                  <a:srgbClr val="FF0000"/>
                </a:solidFill>
              </a:rPr>
              <a:t>滅菌</a:t>
            </a:r>
            <a:r>
              <a:rPr lang="zh-TW" altLang="zh-TW" sz="2000" dirty="0" smtClean="0"/>
              <a:t>後破壞原型處理；未破壞原形者，應於包裝容器明顯處標示產出</a:t>
            </a:r>
            <a:r>
              <a:rPr lang="zh-TW" altLang="en-US" sz="2000" dirty="0"/>
              <a:t>廢棄物</a:t>
            </a:r>
            <a:r>
              <a:rPr lang="zh-TW" altLang="zh-TW" sz="2000" dirty="0" smtClean="0"/>
              <a:t>名稱、滅菌方式、滅菌操作人員或事業名稱、滅菌日期及滅菌效能測試結果。</a:t>
            </a:r>
            <a:r>
              <a:rPr lang="zh-TW" altLang="en-US" sz="2000" dirty="0" smtClean="0"/>
              <a:t>以</a:t>
            </a:r>
            <a:r>
              <a:rPr lang="zh-TW" altLang="en-US" sz="2000" b="1" dirty="0">
                <a:solidFill>
                  <a:srgbClr val="FF0000"/>
                </a:solidFill>
              </a:rPr>
              <a:t>熱處理</a:t>
            </a:r>
            <a:r>
              <a:rPr lang="zh-TW" altLang="en-US" sz="2000" dirty="0"/>
              <a:t>法處理者，應以防漏、不易破之</a:t>
            </a:r>
            <a:r>
              <a:rPr lang="zh-TW" altLang="en-US" sz="2000" b="1" dirty="0">
                <a:solidFill>
                  <a:srgbClr val="FF0000"/>
                </a:solidFill>
              </a:rPr>
              <a:t>紅色</a:t>
            </a:r>
            <a:r>
              <a:rPr lang="zh-TW" altLang="en-US" sz="2000" dirty="0">
                <a:solidFill>
                  <a:srgbClr val="FF0000"/>
                </a:solidFill>
              </a:rPr>
              <a:t> 塑膠袋</a:t>
            </a:r>
            <a:r>
              <a:rPr lang="zh-TW" altLang="en-US" sz="2000" dirty="0" smtClean="0"/>
              <a:t>或紅色可燃容器</a:t>
            </a:r>
            <a:r>
              <a:rPr lang="zh-TW" altLang="en-US" sz="2000" dirty="0"/>
              <a:t>密封盛裝</a:t>
            </a:r>
            <a:r>
              <a:rPr lang="zh-TW" altLang="en-US" sz="2000" dirty="0" smtClean="0">
                <a:latin typeface="新細明體"/>
              </a:rPr>
              <a:t>。</a:t>
            </a:r>
            <a:r>
              <a:rPr lang="zh-TW" altLang="en-US" sz="2000" dirty="0" smtClean="0"/>
              <a:t>以</a:t>
            </a:r>
            <a:r>
              <a:rPr lang="zh-TW" altLang="en-US" sz="2000" b="1" dirty="0" smtClean="0">
                <a:solidFill>
                  <a:srgbClr val="FF0000"/>
                </a:solidFill>
              </a:rPr>
              <a:t>滅菌法</a:t>
            </a:r>
            <a:r>
              <a:rPr lang="zh-TW" altLang="en-US" sz="2000" dirty="0" smtClean="0"/>
              <a:t>處理者，應以防漏、不易破之</a:t>
            </a:r>
            <a:r>
              <a:rPr lang="zh-TW" altLang="en-US" sz="2000" b="1" dirty="0" smtClean="0">
                <a:solidFill>
                  <a:srgbClr val="FF0000"/>
                </a:solidFill>
              </a:rPr>
              <a:t>黃色</a:t>
            </a:r>
            <a:r>
              <a:rPr lang="zh-TW" altLang="en-US" sz="2000" dirty="0" smtClean="0">
                <a:solidFill>
                  <a:srgbClr val="FF0000"/>
                </a:solidFill>
              </a:rPr>
              <a:t>塑膠袋</a:t>
            </a:r>
            <a:r>
              <a:rPr lang="zh-TW" altLang="en-US" sz="2000" dirty="0" smtClean="0"/>
              <a:t>或黃色容器密封貯存</a:t>
            </a:r>
            <a:r>
              <a:rPr lang="zh-TW" altLang="en-US" sz="2000" dirty="0"/>
              <a:t>。</a:t>
            </a:r>
            <a:endParaRPr lang="en-US" altLang="zh-TW" sz="2000" dirty="0"/>
          </a:p>
          <a:p>
            <a:pPr marL="0" indent="0" eaLnBrk="1" fontAlgn="auto" hangingPunct="1">
              <a:spcAft>
                <a:spcPts val="0"/>
              </a:spcAft>
              <a:buFont typeface="Arial" pitchFamily="34" charset="0"/>
              <a:buNone/>
              <a:defRPr/>
            </a:pPr>
            <a:endParaRPr lang="en-US" altLang="zh-TW" sz="2000" dirty="0"/>
          </a:p>
          <a:p>
            <a:pPr marL="0" indent="0" eaLnBrk="1" fontAlgn="auto" hangingPunct="1">
              <a:spcAft>
                <a:spcPts val="0"/>
              </a:spcAft>
              <a:buFont typeface="Wingdings"/>
              <a:buNone/>
              <a:defRPr/>
            </a:pPr>
            <a:endParaRPr lang="en-US" altLang="zh-TW" sz="2000" dirty="0" smtClean="0"/>
          </a:p>
          <a:p>
            <a:pPr marL="320040" indent="-320040" eaLnBrk="1" fontAlgn="auto" hangingPunct="1">
              <a:spcAft>
                <a:spcPts val="0"/>
              </a:spcAft>
              <a:buFont typeface="Wingdings" pitchFamily="2" charset="2"/>
              <a:buChar char="p"/>
              <a:defRPr/>
            </a:pPr>
            <a:endParaRPr lang="en-US" altLang="zh-TW" sz="2000" dirty="0" smtClean="0"/>
          </a:p>
          <a:p>
            <a:pPr marL="0" indent="0" eaLnBrk="1" fontAlgn="auto" hangingPunct="1">
              <a:spcAft>
                <a:spcPts val="0"/>
              </a:spcAft>
              <a:buFont typeface="Arial" pitchFamily="34" charset="0"/>
              <a:buNone/>
              <a:defRPr/>
            </a:pPr>
            <a:endParaRPr lang="zh-TW" altLang="en-US" sz="2400" dirty="0" smtClean="0"/>
          </a:p>
        </p:txBody>
      </p:sp>
      <p:sp>
        <p:nvSpPr>
          <p:cNvPr id="19460"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3" name="投影片編號版面配置區 2"/>
          <p:cNvSpPr>
            <a:spLocks noGrp="1"/>
          </p:cNvSpPr>
          <p:nvPr>
            <p:ph type="sldNum" sz="quarter" idx="12"/>
          </p:nvPr>
        </p:nvSpPr>
        <p:spPr/>
        <p:txBody>
          <a:bodyPr>
            <a:normAutofit fontScale="85000" lnSpcReduction="20000"/>
          </a:bodyPr>
          <a:lstStyle/>
          <a:p>
            <a:pPr>
              <a:defRPr/>
            </a:pPr>
            <a:fld id="{F15E350E-0D9B-42F5-9007-1B6CCE19A423}" type="slidenum">
              <a:rPr lang="zh-TW" altLang="en-US" smtClean="0"/>
              <a:pPr>
                <a:defRPr/>
              </a:pPr>
              <a:t>11</a:t>
            </a:fld>
            <a:endParaRPr lang="zh-TW"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750" y="476250"/>
            <a:ext cx="8153400" cy="990600"/>
          </a:xfrm>
        </p:spPr>
        <p:txBody>
          <a:bodyPr/>
          <a:lstStyle/>
          <a:p>
            <a:pPr>
              <a:defRPr/>
            </a:pPr>
            <a:r>
              <a:rPr lang="en-US" altLang="zh-TW" sz="3200" b="1" dirty="0" smtClean="0">
                <a:latin typeface="+mj-ea"/>
              </a:rPr>
              <a:t>4.2.1</a:t>
            </a:r>
            <a:r>
              <a:rPr lang="zh-TW" altLang="en-US" sz="3200" b="1" dirty="0" smtClean="0">
                <a:latin typeface="+mj-ea"/>
              </a:rPr>
              <a:t> 說明不同類型生物性廢棄物之適當處置</a:t>
            </a:r>
            <a:endParaRPr lang="zh-TW" altLang="en-US" sz="3200" dirty="0"/>
          </a:p>
        </p:txBody>
      </p:sp>
      <p:pic>
        <p:nvPicPr>
          <p:cNvPr id="20483"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27088" y="1568450"/>
            <a:ext cx="5761037" cy="3444875"/>
          </a:xfrm>
          <a:noFill/>
        </p:spPr>
      </p:pic>
      <p:pic>
        <p:nvPicPr>
          <p:cNvPr id="204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5013325"/>
            <a:ext cx="55435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頁尾版面配置區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4" name="投影片編號版面配置區 3"/>
          <p:cNvSpPr>
            <a:spLocks noGrp="1"/>
          </p:cNvSpPr>
          <p:nvPr>
            <p:ph type="sldNum" sz="quarter" idx="12"/>
          </p:nvPr>
        </p:nvSpPr>
        <p:spPr/>
        <p:txBody>
          <a:bodyPr>
            <a:normAutofit fontScale="85000" lnSpcReduction="20000"/>
          </a:bodyPr>
          <a:lstStyle/>
          <a:p>
            <a:pPr>
              <a:defRPr/>
            </a:pPr>
            <a:fld id="{69823F4D-9163-4B6F-96BD-3856A0FD5319}" type="slidenum">
              <a:rPr lang="zh-TW" altLang="en-US" smtClean="0"/>
              <a:pPr>
                <a:defRPr/>
              </a:pPr>
              <a:t>12</a:t>
            </a:fld>
            <a:endParaRPr lang="zh-TW"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611188" y="404813"/>
            <a:ext cx="8153400" cy="990600"/>
          </a:xfrm>
        </p:spPr>
        <p:txBody>
          <a:bodyPr/>
          <a:lstStyle/>
          <a:p>
            <a:pPr eaLnBrk="1" hangingPunct="1">
              <a:defRPr/>
            </a:pPr>
            <a:r>
              <a:rPr lang="en-US" altLang="zh-TW" sz="3200" b="1" dirty="0" smtClean="0">
                <a:latin typeface="+mj-ea"/>
              </a:rPr>
              <a:t>4.2.1</a:t>
            </a:r>
            <a:r>
              <a:rPr lang="zh-TW" altLang="en-US" sz="3200" b="1" dirty="0" smtClean="0">
                <a:latin typeface="+mj-ea"/>
              </a:rPr>
              <a:t>說明不同類型生物性廢棄物之適當處置</a:t>
            </a:r>
          </a:p>
        </p:txBody>
      </p:sp>
      <p:sp>
        <p:nvSpPr>
          <p:cNvPr id="15363" name="內容版面配置區 2"/>
          <p:cNvSpPr>
            <a:spLocks noGrp="1"/>
          </p:cNvSpPr>
          <p:nvPr>
            <p:ph sz="quarter" idx="1"/>
          </p:nvPr>
        </p:nvSpPr>
        <p:spPr>
          <a:xfrm>
            <a:off x="684213" y="1628775"/>
            <a:ext cx="8297862" cy="4495800"/>
          </a:xfrm>
        </p:spPr>
        <p:txBody>
          <a:bodyPr>
            <a:normAutofit/>
          </a:bodyPr>
          <a:lstStyle/>
          <a:p>
            <a:pPr eaLnBrk="1" fontAlgn="auto" hangingPunct="1">
              <a:spcAft>
                <a:spcPts val="0"/>
              </a:spcAft>
              <a:buFont typeface="Wingdings" pitchFamily="2" charset="2"/>
              <a:buChar char="p"/>
              <a:defRPr/>
            </a:pPr>
            <a:r>
              <a:rPr lang="zh-TW" altLang="zh-TW" sz="2400" dirty="0" smtClean="0"/>
              <a:t>廢溶劑</a:t>
            </a:r>
            <a:r>
              <a:rPr lang="en-US" altLang="zh-TW" sz="2400" dirty="0" smtClean="0"/>
              <a:t>: </a:t>
            </a:r>
            <a:r>
              <a:rPr lang="zh-TW" altLang="zh-TW" sz="2400" dirty="0" smtClean="0">
                <a:latin typeface="+mn-ea"/>
              </a:rPr>
              <a:t>以萃取法、蒸餾法或熱處理法處理</a:t>
            </a:r>
            <a:r>
              <a:rPr lang="en-US" altLang="zh-TW" sz="2400" dirty="0" smtClean="0">
                <a:latin typeface="+mn-ea"/>
              </a:rPr>
              <a:t>:</a:t>
            </a:r>
            <a:r>
              <a:rPr lang="zh-TW" altLang="en-US" sz="2400" dirty="0" smtClean="0"/>
              <a:t>甲苯</a:t>
            </a:r>
            <a:r>
              <a:rPr lang="zh-TW" altLang="en-US" sz="2400" dirty="0" smtClean="0">
                <a:latin typeface="新細明體"/>
                <a:ea typeface="新細明體"/>
              </a:rPr>
              <a:t>、</a:t>
            </a:r>
            <a:r>
              <a:rPr lang="zh-TW" altLang="en-US" sz="2400" dirty="0" smtClean="0"/>
              <a:t>三</a:t>
            </a:r>
            <a:r>
              <a:rPr lang="zh-TW" altLang="en-US" sz="2400" dirty="0"/>
              <a:t>氯乙烯、四氯乙烯</a:t>
            </a:r>
            <a:r>
              <a:rPr lang="zh-TW" altLang="en-US" sz="2400" dirty="0" smtClean="0">
                <a:latin typeface="+mn-ea"/>
              </a:rPr>
              <a:t>。</a:t>
            </a:r>
            <a:endParaRPr lang="zh-TW" altLang="zh-TW" sz="2400" dirty="0" smtClean="0">
              <a:latin typeface="+mn-ea"/>
            </a:endParaRPr>
          </a:p>
          <a:p>
            <a:pPr eaLnBrk="1" fontAlgn="auto" hangingPunct="1">
              <a:spcAft>
                <a:spcPts val="0"/>
              </a:spcAft>
              <a:buFont typeface="Wingdings" pitchFamily="2" charset="2"/>
              <a:buChar char="p"/>
              <a:defRPr/>
            </a:pPr>
            <a:r>
              <a:rPr lang="zh-TW" altLang="zh-TW" sz="2400" dirty="0" smtClean="0"/>
              <a:t>有機廢液</a:t>
            </a:r>
            <a:r>
              <a:rPr lang="en-US" altLang="zh-TW" sz="2400" dirty="0" smtClean="0"/>
              <a:t>: </a:t>
            </a:r>
            <a:r>
              <a:rPr lang="zh-TW" altLang="zh-TW" sz="2400" dirty="0" smtClean="0"/>
              <a:t>熱處理再利用。</a:t>
            </a:r>
            <a:r>
              <a:rPr lang="zh-TW" altLang="en-US" sz="2400" dirty="0">
                <a:latin typeface="+mn-ea"/>
              </a:rPr>
              <a:t>如甲醇、</a:t>
            </a:r>
            <a:r>
              <a:rPr lang="zh-TW" altLang="en-US" sz="2400" dirty="0" smtClean="0">
                <a:latin typeface="+mn-ea"/>
              </a:rPr>
              <a:t>乙醚</a:t>
            </a:r>
            <a:r>
              <a:rPr lang="zh-TW" altLang="en-US" sz="2400" dirty="0" smtClean="0">
                <a:latin typeface="新細明體"/>
                <a:ea typeface="新細明體"/>
              </a:rPr>
              <a:t>、</a:t>
            </a:r>
            <a:r>
              <a:rPr lang="zh-TW" altLang="en-US" sz="2400" dirty="0" smtClean="0">
                <a:solidFill>
                  <a:srgbClr val="FF0000"/>
                </a:solidFill>
                <a:latin typeface="+mn-ea"/>
              </a:rPr>
              <a:t>福</a:t>
            </a:r>
            <a:r>
              <a:rPr lang="zh-TW" altLang="en-US" sz="2400" dirty="0">
                <a:solidFill>
                  <a:srgbClr val="FF0000"/>
                </a:solidFill>
                <a:latin typeface="+mn-ea"/>
              </a:rPr>
              <a:t>馬林</a:t>
            </a:r>
            <a:r>
              <a:rPr lang="zh-TW" altLang="en-US" sz="2400" dirty="0">
                <a:latin typeface="+mn-ea"/>
              </a:rPr>
              <a:t>、丙酮、二甲基甲醯胺</a:t>
            </a:r>
            <a:r>
              <a:rPr lang="zh-TW" altLang="en-US" sz="2400" dirty="0" smtClean="0">
                <a:latin typeface="+mn-ea"/>
              </a:rPr>
              <a:t>。</a:t>
            </a:r>
            <a:endParaRPr lang="en-US" altLang="zh-TW" sz="2400" dirty="0" smtClean="0"/>
          </a:p>
          <a:p>
            <a:pPr eaLnBrk="1" fontAlgn="auto" hangingPunct="1">
              <a:spcAft>
                <a:spcPts val="0"/>
              </a:spcAft>
              <a:buFont typeface="Wingdings" pitchFamily="2" charset="2"/>
              <a:buChar char="p"/>
              <a:defRPr/>
            </a:pPr>
            <a:r>
              <a:rPr lang="zh-TW" altLang="zh-TW" sz="2400" dirty="0" smtClean="0"/>
              <a:t>有害固體</a:t>
            </a:r>
            <a:r>
              <a:rPr lang="en-US" altLang="zh-TW" sz="2400" dirty="0" smtClean="0"/>
              <a:t>:</a:t>
            </a:r>
            <a:r>
              <a:rPr lang="zh-TW" altLang="zh-TW" sz="2400" dirty="0" smtClean="0"/>
              <a:t>以熱處理</a:t>
            </a:r>
            <a:r>
              <a:rPr lang="en-US" altLang="zh-TW" sz="2400" dirty="0" smtClean="0"/>
              <a:t>/</a:t>
            </a:r>
            <a:r>
              <a:rPr lang="zh-TW" altLang="zh-TW" sz="2400" dirty="0" smtClean="0"/>
              <a:t>固化後處理。</a:t>
            </a:r>
          </a:p>
          <a:p>
            <a:pPr eaLnBrk="1" fontAlgn="auto" hangingPunct="1">
              <a:spcAft>
                <a:spcPts val="0"/>
              </a:spcAft>
              <a:buFont typeface="Wingdings" pitchFamily="2" charset="2"/>
              <a:buChar char="p"/>
              <a:defRPr/>
            </a:pPr>
            <a:r>
              <a:rPr lang="zh-TW" altLang="zh-TW" sz="2400" dirty="0" smtClean="0"/>
              <a:t>廢酸或廢鹼：以蒸發法、蒸餾法、薄膜分離法或中和</a:t>
            </a:r>
            <a:r>
              <a:rPr lang="zh-TW" altLang="en-US" sz="2400" dirty="0" smtClean="0"/>
              <a:t>法處</a:t>
            </a:r>
            <a:r>
              <a:rPr lang="zh-TW" altLang="en-US" sz="2400" dirty="0" smtClean="0">
                <a:latin typeface="+mn-ea"/>
              </a:rPr>
              <a:t>理</a:t>
            </a:r>
            <a:r>
              <a:rPr lang="zh-TW" altLang="zh-TW" sz="2400" dirty="0" smtClean="0">
                <a:latin typeface="+mn-ea"/>
              </a:rPr>
              <a:t>。</a:t>
            </a:r>
            <a:r>
              <a:rPr lang="zh-TW" altLang="en-US" sz="2400" dirty="0" smtClean="0">
                <a:latin typeface="+mn-ea"/>
              </a:rPr>
              <a:t>如氫氧化鈉</a:t>
            </a:r>
            <a:r>
              <a:rPr lang="zh-TW" altLang="zh-TW" sz="2400" dirty="0" smtClean="0">
                <a:latin typeface="+mn-ea"/>
              </a:rPr>
              <a:t> </a:t>
            </a:r>
            <a:r>
              <a:rPr lang="zh-TW" altLang="en-US" sz="2400" dirty="0" smtClean="0">
                <a:latin typeface="+mn-ea"/>
              </a:rPr>
              <a:t>、</a:t>
            </a:r>
            <a:r>
              <a:rPr lang="zh-TW" altLang="zh-TW" sz="2400" dirty="0" smtClean="0">
                <a:latin typeface="+mn-ea"/>
              </a:rPr>
              <a:t>氫氧化鉀</a:t>
            </a:r>
            <a:r>
              <a:rPr lang="zh-TW" altLang="en-US" sz="2400" dirty="0" smtClean="0">
                <a:latin typeface="新細明體"/>
                <a:ea typeface="新細明體"/>
              </a:rPr>
              <a:t>、鹽酸、硫酸</a:t>
            </a:r>
            <a:r>
              <a:rPr lang="zh-TW" altLang="en-US" sz="2400" dirty="0" smtClean="0">
                <a:latin typeface="+mn-ea"/>
              </a:rPr>
              <a:t>。</a:t>
            </a:r>
            <a:endParaRPr lang="zh-TW" altLang="zh-TW" sz="2400" dirty="0" smtClean="0">
              <a:latin typeface="+mn-ea"/>
            </a:endParaRPr>
          </a:p>
          <a:p>
            <a:pPr eaLnBrk="1" fontAlgn="auto" hangingPunct="1">
              <a:spcAft>
                <a:spcPts val="0"/>
              </a:spcAft>
              <a:buFont typeface="Wingdings" pitchFamily="2" charset="2"/>
              <a:buChar char="p"/>
              <a:defRPr/>
            </a:pPr>
            <a:r>
              <a:rPr lang="zh-TW" altLang="zh-TW" sz="2400" dirty="0" smtClean="0"/>
              <a:t>含重金屬廢液</a:t>
            </a:r>
            <a:r>
              <a:rPr lang="en-US" altLang="zh-TW" sz="2400" dirty="0" smtClean="0"/>
              <a:t>:</a:t>
            </a:r>
            <a:r>
              <a:rPr lang="zh-TW" altLang="zh-TW" sz="2400" dirty="0" smtClean="0"/>
              <a:t>回收、再利用</a:t>
            </a:r>
            <a:r>
              <a:rPr lang="en-US" altLang="zh-TW" sz="2400" dirty="0" smtClean="0"/>
              <a:t>/</a:t>
            </a:r>
            <a:r>
              <a:rPr lang="zh-TW" altLang="zh-TW" sz="2400" dirty="0" smtClean="0"/>
              <a:t>物化處理。</a:t>
            </a:r>
          </a:p>
          <a:p>
            <a:pPr marL="320040" indent="-320040" eaLnBrk="1" fontAlgn="auto" hangingPunct="1">
              <a:spcAft>
                <a:spcPts val="0"/>
              </a:spcAft>
              <a:buFont typeface="Arial" pitchFamily="34" charset="0"/>
              <a:buChar char="•"/>
              <a:defRPr/>
            </a:pPr>
            <a:endParaRPr lang="zh-TW" altLang="zh-TW" sz="2000" dirty="0" smtClean="0"/>
          </a:p>
          <a:p>
            <a:pPr marL="320040" indent="-320040" eaLnBrk="1" fontAlgn="auto" hangingPunct="1">
              <a:spcAft>
                <a:spcPts val="0"/>
              </a:spcAft>
              <a:buFont typeface="Wingdings"/>
              <a:buChar char=""/>
              <a:defRPr/>
            </a:pPr>
            <a:endParaRPr lang="zh-TW" altLang="en-US" dirty="0" smtClean="0"/>
          </a:p>
        </p:txBody>
      </p:sp>
      <p:sp>
        <p:nvSpPr>
          <p:cNvPr id="21508"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3" name="投影片編號版面配置區 2"/>
          <p:cNvSpPr>
            <a:spLocks noGrp="1"/>
          </p:cNvSpPr>
          <p:nvPr>
            <p:ph type="sldNum" sz="quarter" idx="12"/>
          </p:nvPr>
        </p:nvSpPr>
        <p:spPr/>
        <p:txBody>
          <a:bodyPr>
            <a:normAutofit fontScale="85000" lnSpcReduction="20000"/>
          </a:bodyPr>
          <a:lstStyle/>
          <a:p>
            <a:pPr>
              <a:defRPr/>
            </a:pPr>
            <a:fld id="{77C4BED1-920D-485C-BE10-5740E04F13B3}" type="slidenum">
              <a:rPr lang="zh-TW" altLang="en-US" smtClean="0"/>
              <a:pPr>
                <a:defRPr/>
              </a:pPr>
              <a:t>13</a:t>
            </a:fld>
            <a:endParaRPr lang="zh-TW"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9"/>
          <p:cNvSpPr>
            <a:spLocks noGrp="1"/>
          </p:cNvSpPr>
          <p:nvPr>
            <p:ph type="title"/>
          </p:nvPr>
        </p:nvSpPr>
        <p:spPr>
          <a:xfrm>
            <a:off x="612775" y="228600"/>
            <a:ext cx="8153400" cy="990600"/>
          </a:xfrm>
        </p:spPr>
        <p:txBody>
          <a:bodyPr/>
          <a:lstStyle/>
          <a:p>
            <a:r>
              <a:rPr lang="zh-TW" altLang="en-US" sz="3600" b="1" smtClean="0"/>
              <a:t>生物醫療廢棄物特性標誌</a:t>
            </a:r>
            <a:endParaRPr lang="zh-TW" altLang="en-US" sz="3600" smtClean="0"/>
          </a:p>
        </p:txBody>
      </p:sp>
      <p:pic>
        <p:nvPicPr>
          <p:cNvPr id="22531" name="Picture 20" descr="DSCI0220"/>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916238" y="3444875"/>
            <a:ext cx="1955800" cy="1606550"/>
          </a:xfrm>
          <a:noFill/>
        </p:spPr>
      </p:pic>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544638"/>
            <a:ext cx="329247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1544638"/>
            <a:ext cx="2398712"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descr="感染垃圾桶"/>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2050" y="3460750"/>
            <a:ext cx="1714500" cy="1638300"/>
          </a:xfrm>
          <a:prstGeom prst="rect">
            <a:avLst/>
          </a:prstGeom>
          <a:solidFill>
            <a:srgbClr val="969696"/>
          </a:solidFill>
          <a:ln>
            <a:noFill/>
          </a:ln>
          <a:extLst>
            <a:ext uri="{91240B29-F687-4F45-9708-019B960494DF}">
              <a14:hiddenLine xmlns:a14="http://schemas.microsoft.com/office/drawing/2010/main" w="25400">
                <a:solidFill>
                  <a:srgbClr val="000000"/>
                </a:solidFill>
                <a:miter lim="800000"/>
                <a:headEnd/>
                <a:tailEnd/>
              </a14:hiddenLine>
            </a:ext>
          </a:extLst>
        </p:spPr>
      </p:pic>
      <p:pic>
        <p:nvPicPr>
          <p:cNvPr id="2253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3460750"/>
            <a:ext cx="230505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1206500" y="5229225"/>
            <a:ext cx="3470275" cy="646113"/>
          </a:xfrm>
          <a:prstGeom prst="rect">
            <a:avLst/>
          </a:prstGeom>
        </p:spPr>
        <p:txBody>
          <a:bodyPr>
            <a:spAutoFit/>
          </a:bodyPr>
          <a:lstStyle/>
          <a:p>
            <a:pPr>
              <a:defRPr/>
            </a:pPr>
            <a:r>
              <a:rPr lang="zh-TW" altLang="zh-TW" dirty="0">
                <a:latin typeface="+mn-ea"/>
              </a:rPr>
              <a:t>貯存容器及塑膠袋應於最外層明顯處</a:t>
            </a:r>
            <a:r>
              <a:rPr lang="zh-TW" altLang="zh-TW" dirty="0">
                <a:solidFill>
                  <a:srgbClr val="FF0000"/>
                </a:solidFill>
                <a:latin typeface="+mn-ea"/>
              </a:rPr>
              <a:t>標示廢棄物名稱</a:t>
            </a:r>
            <a:endParaRPr lang="zh-TW" altLang="en-US" dirty="0">
              <a:latin typeface="+mn-ea"/>
            </a:endParaRPr>
          </a:p>
        </p:txBody>
      </p:sp>
      <p:pic>
        <p:nvPicPr>
          <p:cNvPr id="2253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4300" y="2060575"/>
            <a:ext cx="1871663"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3" name="投影片編號版面配置區 2"/>
          <p:cNvSpPr>
            <a:spLocks noGrp="1"/>
          </p:cNvSpPr>
          <p:nvPr>
            <p:ph type="sldNum" sz="quarter" idx="12"/>
          </p:nvPr>
        </p:nvSpPr>
        <p:spPr/>
        <p:txBody>
          <a:bodyPr>
            <a:normAutofit fontScale="85000" lnSpcReduction="20000"/>
          </a:bodyPr>
          <a:lstStyle/>
          <a:p>
            <a:pPr>
              <a:defRPr/>
            </a:pPr>
            <a:fld id="{EBEBE106-2DA1-4339-A4A4-38B91B9A6FFB}" type="slidenum">
              <a:rPr lang="zh-TW" altLang="en-US" smtClean="0"/>
              <a:pPr>
                <a:defRPr/>
              </a:pPr>
              <a:t>14</a:t>
            </a:fld>
            <a:endParaRPr lang="zh-TW"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a:xfrm>
            <a:off x="612775" y="228600"/>
            <a:ext cx="8153400" cy="990600"/>
          </a:xfrm>
        </p:spPr>
        <p:txBody>
          <a:bodyPr/>
          <a:lstStyle/>
          <a:p>
            <a:pPr eaLnBrk="1" hangingPunct="1"/>
            <a:r>
              <a:rPr lang="zh-TW" altLang="en-US" sz="3600" b="1" smtClean="0"/>
              <a:t>生物醫療廢棄物貯存期限 </a:t>
            </a:r>
          </a:p>
        </p:txBody>
      </p:sp>
      <p:sp>
        <p:nvSpPr>
          <p:cNvPr id="3" name="內容版面配置區 2"/>
          <p:cNvSpPr>
            <a:spLocks noGrp="1"/>
          </p:cNvSpPr>
          <p:nvPr>
            <p:ph sz="quarter" idx="1"/>
          </p:nvPr>
        </p:nvSpPr>
        <p:spPr>
          <a:xfrm>
            <a:off x="612775" y="1600200"/>
            <a:ext cx="8153400" cy="4495800"/>
          </a:xfrm>
        </p:spPr>
        <p:txBody>
          <a:bodyPr>
            <a:normAutofit/>
          </a:bodyPr>
          <a:lstStyle/>
          <a:p>
            <a:pPr eaLnBrk="1" fontAlgn="auto" hangingPunct="1">
              <a:spcAft>
                <a:spcPts val="0"/>
              </a:spcAft>
              <a:buFont typeface="Wingdings" pitchFamily="2" charset="2"/>
              <a:buChar char="p"/>
              <a:defRPr/>
            </a:pPr>
            <a:r>
              <a:rPr lang="zh-TW" altLang="en-US" sz="2400" b="1" dirty="0" smtClean="0"/>
              <a:t>基因毒性廢棄物</a:t>
            </a:r>
            <a:r>
              <a:rPr lang="en-US" altLang="zh-TW" sz="2400" b="1" dirty="0" smtClean="0"/>
              <a:t>:</a:t>
            </a:r>
          </a:p>
          <a:p>
            <a:pPr marL="0" indent="0" eaLnBrk="1" fontAlgn="auto" hangingPunct="1">
              <a:spcAft>
                <a:spcPts val="0"/>
              </a:spcAft>
              <a:buFont typeface="Wingdings" pitchFamily="2" charset="2"/>
              <a:buNone/>
              <a:defRPr/>
            </a:pPr>
            <a:r>
              <a:rPr lang="zh-TW" altLang="en-US" sz="2400" dirty="0" smtClean="0"/>
              <a:t>     </a:t>
            </a:r>
            <a:r>
              <a:rPr lang="zh-TW" altLang="en-US" sz="2000" dirty="0" smtClean="0">
                <a:solidFill>
                  <a:srgbClr val="FF0000"/>
                </a:solidFill>
              </a:rPr>
              <a:t>貯存以一年為限</a:t>
            </a:r>
            <a:r>
              <a:rPr lang="zh-TW" altLang="en-US" sz="2000" dirty="0" smtClean="0"/>
              <a:t>，其須延長者，應於期限屆滿二個月前向貯存設施</a:t>
            </a:r>
            <a:endParaRPr lang="en-US" altLang="zh-TW" sz="2000" dirty="0" smtClean="0"/>
          </a:p>
          <a:p>
            <a:pPr marL="0" indent="0" eaLnBrk="1" fontAlgn="auto" hangingPunct="1">
              <a:spcAft>
                <a:spcPts val="0"/>
              </a:spcAft>
              <a:buFont typeface="Wingdings" pitchFamily="2" charset="2"/>
              <a:buNone/>
              <a:defRPr/>
            </a:pPr>
            <a:r>
              <a:rPr lang="zh-TW" altLang="en-US" sz="2000" dirty="0"/>
              <a:t> </a:t>
            </a:r>
            <a:r>
              <a:rPr lang="zh-TW" altLang="en-US" sz="2000" dirty="0" smtClean="0"/>
              <a:t>     所在地之地方主管機關申請延長，並以 一次為限，且不得超過一年。</a:t>
            </a:r>
            <a:endParaRPr lang="en-US" altLang="zh-TW" sz="2000" dirty="0" smtClean="0"/>
          </a:p>
          <a:p>
            <a:pPr eaLnBrk="1" fontAlgn="auto" hangingPunct="1">
              <a:spcAft>
                <a:spcPts val="0"/>
              </a:spcAft>
              <a:buFont typeface="Wingdings" pitchFamily="2" charset="2"/>
              <a:buChar char="p"/>
              <a:defRPr/>
            </a:pPr>
            <a:r>
              <a:rPr lang="zh-TW" altLang="en-US" sz="2400" b="1" dirty="0" smtClean="0"/>
              <a:t>廢尖銳器具</a:t>
            </a:r>
            <a:r>
              <a:rPr lang="en-US" altLang="zh-TW" sz="2400" b="1" dirty="0" smtClean="0"/>
              <a:t>:</a:t>
            </a:r>
          </a:p>
          <a:p>
            <a:pPr marL="0" indent="0" eaLnBrk="1" fontAlgn="auto" hangingPunct="1">
              <a:spcAft>
                <a:spcPts val="0"/>
              </a:spcAft>
              <a:buFont typeface="Wingdings" pitchFamily="2" charset="2"/>
              <a:buNone/>
              <a:defRPr/>
            </a:pPr>
            <a:r>
              <a:rPr lang="zh-TW" altLang="en-US" sz="2200" dirty="0" smtClean="0"/>
              <a:t>      </a:t>
            </a:r>
            <a:r>
              <a:rPr lang="zh-TW" altLang="en-US" sz="2000" dirty="0" smtClean="0"/>
              <a:t>應與其他廢棄物分類貯存，並以不易穿透之堅固容器密封盛裝貯存</a:t>
            </a:r>
            <a:r>
              <a:rPr lang="zh-TW" altLang="en-US" sz="2000" dirty="0" smtClean="0">
                <a:latin typeface="新細明體"/>
                <a:ea typeface="新細明體"/>
              </a:rPr>
              <a:t>，</a:t>
            </a:r>
            <a:endParaRPr lang="en-US" altLang="zh-TW" sz="2000" dirty="0" smtClean="0">
              <a:latin typeface="新細明體"/>
              <a:ea typeface="新細明體"/>
            </a:endParaRPr>
          </a:p>
          <a:p>
            <a:pPr marL="0" indent="0" eaLnBrk="1" fontAlgn="auto" hangingPunct="1">
              <a:spcAft>
                <a:spcPts val="0"/>
              </a:spcAft>
              <a:buFont typeface="Wingdings" pitchFamily="2" charset="2"/>
              <a:buNone/>
              <a:defRPr/>
            </a:pPr>
            <a:r>
              <a:rPr lang="zh-TW" altLang="en-US" sz="2000" dirty="0">
                <a:latin typeface="新細明體"/>
                <a:ea typeface="新細明體"/>
              </a:rPr>
              <a:t> </a:t>
            </a:r>
            <a:r>
              <a:rPr lang="zh-TW" altLang="en-US" sz="2000" dirty="0" smtClean="0">
                <a:latin typeface="新細明體"/>
                <a:ea typeface="新細明體"/>
              </a:rPr>
              <a:t>      </a:t>
            </a:r>
            <a:r>
              <a:rPr lang="zh-TW" altLang="en-US" sz="2000" dirty="0" smtClean="0"/>
              <a:t>以一年為限</a:t>
            </a:r>
            <a:r>
              <a:rPr lang="zh-TW" altLang="en-US" sz="2000" dirty="0" smtClean="0">
                <a:latin typeface="新細明體"/>
                <a:ea typeface="新細明體"/>
              </a:rPr>
              <a:t>。</a:t>
            </a:r>
            <a:endParaRPr lang="en-US" altLang="zh-TW" sz="2000" dirty="0" smtClean="0"/>
          </a:p>
          <a:p>
            <a:pPr eaLnBrk="1" fontAlgn="auto" hangingPunct="1">
              <a:spcAft>
                <a:spcPts val="0"/>
              </a:spcAft>
              <a:buFont typeface="Wingdings" pitchFamily="2" charset="2"/>
              <a:buChar char="p"/>
              <a:defRPr/>
            </a:pPr>
            <a:r>
              <a:rPr lang="zh-TW" altLang="en-US" sz="2400" b="1" dirty="0" smtClean="0"/>
              <a:t>感染性廢棄物</a:t>
            </a:r>
            <a:r>
              <a:rPr lang="en-US" altLang="zh-TW" sz="2400" b="1" dirty="0" smtClean="0"/>
              <a:t>~</a:t>
            </a:r>
            <a:r>
              <a:rPr lang="zh-TW" altLang="en-US" sz="2400" b="1" dirty="0" smtClean="0"/>
              <a:t>產出機構：</a:t>
            </a:r>
            <a:endParaRPr lang="en-US" altLang="zh-TW" sz="2400" b="1" dirty="0" smtClean="0"/>
          </a:p>
          <a:p>
            <a:pPr marL="0" indent="0" eaLnBrk="1" fontAlgn="auto" hangingPunct="1">
              <a:spcAft>
                <a:spcPts val="0"/>
              </a:spcAft>
              <a:buFont typeface="Wingdings" pitchFamily="2" charset="2"/>
              <a:buNone/>
              <a:defRPr/>
            </a:pPr>
            <a:r>
              <a:rPr lang="zh-TW" altLang="en-US" sz="2400" dirty="0" smtClean="0"/>
              <a:t>      </a:t>
            </a:r>
            <a:r>
              <a:rPr lang="en-US" altLang="zh-TW" sz="2400" dirty="0" smtClean="0"/>
              <a:t>1.</a:t>
            </a:r>
            <a:r>
              <a:rPr lang="zh-TW" altLang="en-US" sz="2000" dirty="0" smtClean="0">
                <a:solidFill>
                  <a:srgbClr val="FF0000"/>
                </a:solidFill>
              </a:rPr>
              <a:t>常溫下貯存者，以 </a:t>
            </a:r>
            <a:r>
              <a:rPr lang="en-US" altLang="zh-TW" sz="2000" dirty="0" smtClean="0">
                <a:solidFill>
                  <a:srgbClr val="FF0000"/>
                </a:solidFill>
              </a:rPr>
              <a:t>1 </a:t>
            </a:r>
            <a:r>
              <a:rPr lang="zh-TW" altLang="en-US" sz="2000" dirty="0" smtClean="0">
                <a:solidFill>
                  <a:srgbClr val="FF0000"/>
                </a:solidFill>
              </a:rPr>
              <a:t>日為限</a:t>
            </a:r>
            <a:r>
              <a:rPr lang="zh-TW" altLang="en-US" sz="2000" dirty="0" smtClean="0"/>
              <a:t>；</a:t>
            </a:r>
            <a:endParaRPr lang="en-US" altLang="zh-TW" sz="2000" dirty="0" smtClean="0"/>
          </a:p>
          <a:p>
            <a:pPr marL="0" indent="0" eaLnBrk="1" fontAlgn="auto" hangingPunct="1">
              <a:spcAft>
                <a:spcPts val="0"/>
              </a:spcAft>
              <a:buFont typeface="Wingdings" pitchFamily="2" charset="2"/>
              <a:buNone/>
              <a:defRPr/>
            </a:pPr>
            <a:r>
              <a:rPr lang="zh-TW" altLang="en-US" sz="2000" dirty="0" smtClean="0"/>
              <a:t>      </a:t>
            </a:r>
            <a:r>
              <a:rPr lang="en-US" altLang="zh-TW" sz="2000" dirty="0" smtClean="0"/>
              <a:t> 2.</a:t>
            </a:r>
            <a:r>
              <a:rPr lang="zh-TW" altLang="en-US" sz="2000" dirty="0" smtClean="0"/>
              <a:t>於 </a:t>
            </a:r>
            <a:r>
              <a:rPr lang="en-US" altLang="zh-TW" sz="2000" dirty="0" smtClean="0"/>
              <a:t>5°C </a:t>
            </a:r>
            <a:r>
              <a:rPr lang="zh-TW" altLang="en-US" sz="2000" dirty="0" smtClean="0"/>
              <a:t>以下</a:t>
            </a:r>
            <a:r>
              <a:rPr lang="zh-TW" altLang="en-US" sz="2000" dirty="0" smtClean="0">
                <a:latin typeface="新細明體"/>
                <a:ea typeface="新細明體"/>
              </a:rPr>
              <a:t>，</a:t>
            </a:r>
            <a:r>
              <a:rPr lang="zh-TW" altLang="en-US" sz="2000" dirty="0" smtClean="0"/>
              <a:t> </a:t>
            </a:r>
            <a:r>
              <a:rPr lang="en-US" altLang="zh-TW" sz="2000" dirty="0" smtClean="0"/>
              <a:t>0°C </a:t>
            </a:r>
            <a:r>
              <a:rPr lang="zh-TW" altLang="en-US" sz="2000" dirty="0" smtClean="0"/>
              <a:t>以上冷藏者，以 </a:t>
            </a:r>
            <a:r>
              <a:rPr lang="en-US" altLang="zh-TW" sz="2000" dirty="0" smtClean="0">
                <a:solidFill>
                  <a:srgbClr val="FF0000"/>
                </a:solidFill>
              </a:rPr>
              <a:t>7</a:t>
            </a:r>
            <a:r>
              <a:rPr lang="en-US" altLang="zh-TW" sz="2000" dirty="0" smtClean="0"/>
              <a:t> </a:t>
            </a:r>
            <a:r>
              <a:rPr lang="zh-TW" altLang="en-US" sz="2000" dirty="0" smtClean="0"/>
              <a:t>日為限</a:t>
            </a:r>
            <a:endParaRPr lang="en-US" altLang="zh-TW" sz="2000" dirty="0" smtClean="0"/>
          </a:p>
          <a:p>
            <a:pPr marL="0" indent="0" eaLnBrk="1" fontAlgn="auto" hangingPunct="1">
              <a:spcAft>
                <a:spcPts val="0"/>
              </a:spcAft>
              <a:buFont typeface="Wingdings" pitchFamily="2" charset="2"/>
              <a:buNone/>
              <a:defRPr/>
            </a:pPr>
            <a:r>
              <a:rPr lang="zh-TW" altLang="en-US" sz="2000" dirty="0" smtClean="0"/>
              <a:t>      </a:t>
            </a:r>
            <a:r>
              <a:rPr lang="en-US" altLang="zh-TW" sz="2000" dirty="0" smtClean="0"/>
              <a:t> 3.</a:t>
            </a:r>
            <a:r>
              <a:rPr lang="zh-TW" altLang="en-US" sz="2000" dirty="0" smtClean="0"/>
              <a:t>於 </a:t>
            </a:r>
            <a:r>
              <a:rPr lang="en-US" altLang="zh-TW" sz="2000" dirty="0" smtClean="0"/>
              <a:t>0°C </a:t>
            </a:r>
            <a:r>
              <a:rPr lang="zh-TW" altLang="en-US" sz="2000" dirty="0" smtClean="0"/>
              <a:t>以下冷凍者，以 </a:t>
            </a:r>
            <a:r>
              <a:rPr lang="en-US" altLang="zh-TW" sz="2000" dirty="0" smtClean="0"/>
              <a:t>30 </a:t>
            </a:r>
            <a:r>
              <a:rPr lang="zh-TW" altLang="en-US" sz="2000" dirty="0" smtClean="0"/>
              <a:t>日為限</a:t>
            </a:r>
            <a:endParaRPr lang="zh-TW" altLang="en-US" sz="2000" dirty="0"/>
          </a:p>
        </p:txBody>
      </p:sp>
      <p:sp>
        <p:nvSpPr>
          <p:cNvPr id="23556"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4" name="投影片編號版面配置區 3"/>
          <p:cNvSpPr>
            <a:spLocks noGrp="1"/>
          </p:cNvSpPr>
          <p:nvPr>
            <p:ph type="sldNum" sz="quarter" idx="12"/>
          </p:nvPr>
        </p:nvSpPr>
        <p:spPr/>
        <p:txBody>
          <a:bodyPr>
            <a:normAutofit fontScale="85000" lnSpcReduction="20000"/>
          </a:bodyPr>
          <a:lstStyle/>
          <a:p>
            <a:pPr>
              <a:defRPr/>
            </a:pPr>
            <a:fld id="{AA639495-2A0A-48FB-B221-07ADD41EB387}" type="slidenum">
              <a:rPr lang="zh-TW" altLang="en-US" smtClean="0"/>
              <a:pPr>
                <a:defRPr/>
              </a:pPr>
              <a:t>15</a:t>
            </a:fld>
            <a:endParaRPr lang="zh-TW"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a:xfrm>
            <a:off x="612775" y="228600"/>
            <a:ext cx="8153400" cy="990600"/>
          </a:xfrm>
        </p:spPr>
        <p:txBody>
          <a:bodyPr/>
          <a:lstStyle/>
          <a:p>
            <a:pPr eaLnBrk="1" hangingPunct="1">
              <a:defRPr/>
            </a:pPr>
            <a:r>
              <a:rPr lang="en-US" altLang="zh-TW" sz="3600" b="1" dirty="0" smtClean="0">
                <a:latin typeface="+mj-ea"/>
              </a:rPr>
              <a:t>4.2.2</a:t>
            </a:r>
            <a:r>
              <a:rPr lang="zh-TW" altLang="en-US" sz="3600" b="1" dirty="0" smtClean="0">
                <a:latin typeface="+mj-ea"/>
              </a:rPr>
              <a:t> 說明運輸到異地處理之包裝程序</a:t>
            </a:r>
            <a:endParaRPr lang="zh-TW" altLang="en-US" sz="3600" dirty="0" smtClean="0">
              <a:latin typeface="+mj-ea"/>
            </a:endParaRPr>
          </a:p>
        </p:txBody>
      </p:sp>
      <p:sp>
        <p:nvSpPr>
          <p:cNvPr id="3" name="內容版面配置區 2"/>
          <p:cNvSpPr>
            <a:spLocks noGrp="1"/>
          </p:cNvSpPr>
          <p:nvPr>
            <p:ph sz="quarter" idx="1"/>
          </p:nvPr>
        </p:nvSpPr>
        <p:spPr>
          <a:xfrm>
            <a:off x="612775" y="1600200"/>
            <a:ext cx="8153400" cy="4495800"/>
          </a:xfrm>
        </p:spPr>
        <p:txBody>
          <a:bodyPr/>
          <a:lstStyle/>
          <a:p>
            <a:pPr marL="0" indent="0" eaLnBrk="1" hangingPunct="1">
              <a:buFont typeface="Wingdings" pitchFamily="2" charset="2"/>
              <a:buNone/>
              <a:defRPr/>
            </a:pPr>
            <a:r>
              <a:rPr lang="zh-TW" altLang="en-US" sz="2400" b="1" dirty="0" smtClean="0">
                <a:solidFill>
                  <a:srgbClr val="00B0F0"/>
                </a:solidFill>
                <a:latin typeface="+mn-ea"/>
              </a:rPr>
              <a:t>評核內容</a:t>
            </a:r>
            <a:r>
              <a:rPr lang="en-US" altLang="zh-TW" sz="2400" b="1" dirty="0" smtClean="0">
                <a:solidFill>
                  <a:srgbClr val="00B0F0"/>
                </a:solidFill>
                <a:latin typeface="+mn-ea"/>
              </a:rPr>
              <a:t>:</a:t>
            </a:r>
            <a:r>
              <a:rPr lang="zh-TW" altLang="en-US" sz="2400" b="1" dirty="0" smtClean="0">
                <a:solidFill>
                  <a:srgbClr val="00B0F0"/>
                </a:solidFill>
                <a:latin typeface="+mn-ea"/>
              </a:rPr>
              <a:t>運送到實驗室以外場所進行滅菌之標準作業流程</a:t>
            </a:r>
            <a:endParaRPr lang="en-US" altLang="zh-TW" sz="2400" b="1" dirty="0" smtClean="0">
              <a:solidFill>
                <a:srgbClr val="00B0F0"/>
              </a:solidFill>
              <a:latin typeface="+mn-ea"/>
            </a:endParaRPr>
          </a:p>
          <a:p>
            <a:pPr marL="0" indent="0" eaLnBrk="1" hangingPunct="1">
              <a:buFont typeface="Wingdings" pitchFamily="2" charset="2"/>
              <a:buNone/>
              <a:defRPr/>
            </a:pPr>
            <a:r>
              <a:rPr lang="en-US" altLang="zh-TW" sz="2000" dirty="0" smtClean="0">
                <a:latin typeface="+mn-ea"/>
              </a:rPr>
              <a:t>1.</a:t>
            </a:r>
            <a:r>
              <a:rPr lang="zh-TW" altLang="en-US" sz="2000" dirty="0" smtClean="0">
                <a:latin typeface="+mn-ea"/>
              </a:rPr>
              <a:t>貯存事業廢棄物之不同顏色容器，須分開置放。</a:t>
            </a:r>
            <a:r>
              <a:rPr lang="zh-TW" altLang="en-US" sz="2000" dirty="0" smtClean="0">
                <a:solidFill>
                  <a:srgbClr val="FF0000"/>
                </a:solidFill>
                <a:latin typeface="+mn-ea"/>
              </a:rPr>
              <a:t>每日至少清運一次</a:t>
            </a:r>
            <a:r>
              <a:rPr lang="zh-TW" altLang="en-US" sz="2000" dirty="0" smtClean="0">
                <a:solidFill>
                  <a:srgbClr val="FF0000"/>
                </a:solidFill>
                <a:latin typeface="新細明體"/>
                <a:ea typeface="新細明體"/>
              </a:rPr>
              <a:t>。</a:t>
            </a:r>
            <a:endParaRPr lang="en-US" altLang="zh-TW" sz="2000" dirty="0" smtClean="0">
              <a:solidFill>
                <a:srgbClr val="FF0000"/>
              </a:solidFill>
              <a:latin typeface="+mn-ea"/>
            </a:endParaRPr>
          </a:p>
          <a:p>
            <a:pPr marL="0" indent="0" eaLnBrk="1" hangingPunct="1">
              <a:buFont typeface="Wingdings" pitchFamily="2" charset="2"/>
              <a:buNone/>
              <a:defRPr/>
            </a:pPr>
            <a:r>
              <a:rPr lang="en-US" altLang="zh-TW" sz="2000" dirty="0" smtClean="0">
                <a:latin typeface="+mn-ea"/>
              </a:rPr>
              <a:t>2.</a:t>
            </a:r>
            <a:r>
              <a:rPr lang="zh-TW" altLang="zh-TW" sz="2000" dirty="0" smtClean="0">
                <a:latin typeface="+mn-ea"/>
              </a:rPr>
              <a:t>貯存容器及塑膠袋，除應於最外層明顯處</a:t>
            </a:r>
            <a:r>
              <a:rPr lang="zh-TW" altLang="zh-TW" sz="2000" dirty="0" smtClean="0">
                <a:solidFill>
                  <a:srgbClr val="FF0000"/>
                </a:solidFill>
                <a:latin typeface="+mn-ea"/>
              </a:rPr>
              <a:t>標示廢棄物名稱</a:t>
            </a:r>
            <a:r>
              <a:rPr lang="zh-TW" altLang="zh-TW" sz="2000" dirty="0" smtClean="0">
                <a:latin typeface="+mn-ea"/>
              </a:rPr>
              <a:t>、產生廢棄物之事業名稱、</a:t>
            </a:r>
            <a:r>
              <a:rPr lang="zh-TW" altLang="zh-TW" sz="2000" dirty="0" smtClean="0">
                <a:solidFill>
                  <a:srgbClr val="FF0000"/>
                </a:solidFill>
                <a:latin typeface="+mn-ea"/>
              </a:rPr>
              <a:t>貯存日期</a:t>
            </a:r>
            <a:r>
              <a:rPr lang="zh-TW" altLang="zh-TW" sz="2000" dirty="0" smtClean="0">
                <a:latin typeface="+mn-ea"/>
              </a:rPr>
              <a:t>、</a:t>
            </a:r>
            <a:r>
              <a:rPr lang="zh-TW" altLang="zh-TW" sz="2000" dirty="0" smtClean="0">
                <a:solidFill>
                  <a:srgbClr val="FF0000"/>
                </a:solidFill>
                <a:latin typeface="+mn-ea"/>
              </a:rPr>
              <a:t>重量</a:t>
            </a:r>
            <a:r>
              <a:rPr lang="zh-TW" altLang="zh-TW" sz="2000" dirty="0" smtClean="0">
                <a:latin typeface="+mn-ea"/>
              </a:rPr>
              <a:t>、清除處理機構名稱及區別有害事業</a:t>
            </a:r>
            <a:r>
              <a:rPr lang="zh-TW" altLang="zh-TW" sz="2000" dirty="0" smtClean="0">
                <a:solidFill>
                  <a:srgbClr val="FF0000"/>
                </a:solidFill>
                <a:latin typeface="+mn-ea"/>
              </a:rPr>
              <a:t>廢棄物特性之標誌外</a:t>
            </a:r>
            <a:r>
              <a:rPr lang="zh-TW" altLang="zh-TW" sz="2000" dirty="0" smtClean="0">
                <a:latin typeface="+mn-ea"/>
              </a:rPr>
              <a:t>，感染性廢棄物另應標示貯存溫度</a:t>
            </a:r>
            <a:r>
              <a:rPr lang="zh-TW" altLang="en-US" sz="2000" dirty="0" smtClean="0">
                <a:latin typeface="+mn-ea"/>
              </a:rPr>
              <a:t>。</a:t>
            </a:r>
            <a:endParaRPr lang="en-US" altLang="zh-TW" sz="2000" dirty="0" smtClean="0">
              <a:latin typeface="+mn-ea"/>
            </a:endParaRPr>
          </a:p>
          <a:p>
            <a:pPr marL="0" indent="0" eaLnBrk="1" hangingPunct="1">
              <a:buFont typeface="Wingdings" pitchFamily="2" charset="2"/>
              <a:buNone/>
              <a:defRPr/>
            </a:pPr>
            <a:r>
              <a:rPr lang="en-US" altLang="zh-TW" sz="2000" dirty="0" smtClean="0">
                <a:latin typeface="+mn-ea"/>
              </a:rPr>
              <a:t>3.</a:t>
            </a:r>
            <a:r>
              <a:rPr lang="zh-TW" altLang="en-US" sz="2000" dirty="0" smtClean="0">
                <a:latin typeface="+mn-ea"/>
              </a:rPr>
              <a:t>運送前應捆紮完整，運送過程不可壓縮或任意開 啟，防止廢棄物飛散濺落、溢漏、惡臭擴散等 污染環境或危害人體健康 。</a:t>
            </a:r>
            <a:endParaRPr lang="en-US" altLang="zh-TW" sz="2000" dirty="0" smtClean="0">
              <a:latin typeface="+mn-ea"/>
            </a:endParaRPr>
          </a:p>
          <a:p>
            <a:pPr marL="0" indent="0" eaLnBrk="1" hangingPunct="1">
              <a:buFont typeface="Wingdings" pitchFamily="2" charset="2"/>
              <a:buNone/>
              <a:defRPr/>
            </a:pPr>
            <a:r>
              <a:rPr lang="en-US" altLang="zh-TW" sz="2000" dirty="0" smtClean="0">
                <a:latin typeface="+mn-ea"/>
              </a:rPr>
              <a:t>4.</a:t>
            </a:r>
            <a:r>
              <a:rPr lang="zh-TW" altLang="en-US" sz="2000" dirty="0" smtClean="0">
                <a:solidFill>
                  <a:srgbClr val="FF0000"/>
                </a:solidFill>
                <a:latin typeface="+mn-ea"/>
              </a:rPr>
              <a:t>依規定路線運送，使用有蓋且可消毒之運送載具</a:t>
            </a:r>
            <a:r>
              <a:rPr lang="zh-TW" altLang="en-US" sz="2000" dirty="0" smtClean="0">
                <a:latin typeface="+mn-ea"/>
              </a:rPr>
              <a:t>（外觀無破損、 內部。         運送途中不隨意開啓載具。</a:t>
            </a:r>
            <a:endParaRPr lang="en-US" altLang="zh-TW" sz="2000" dirty="0" smtClean="0">
              <a:latin typeface="+mn-ea"/>
            </a:endParaRPr>
          </a:p>
          <a:p>
            <a:pPr marL="0" indent="0" eaLnBrk="1" hangingPunct="1">
              <a:buFont typeface="Wingdings" pitchFamily="2" charset="2"/>
              <a:buNone/>
              <a:defRPr/>
            </a:pPr>
            <a:r>
              <a:rPr lang="en-US" altLang="zh-TW" sz="2000" dirty="0" smtClean="0">
                <a:latin typeface="+mn-ea"/>
              </a:rPr>
              <a:t>5.</a:t>
            </a:r>
            <a:r>
              <a:rPr lang="zh-TW" altLang="zh-TW" sz="2000" dirty="0" smtClean="0">
                <a:latin typeface="+mn-ea"/>
              </a:rPr>
              <a:t>隨車攜帶對有害事業廢棄物之緊急應變方法說明書及緊急應變處理器材。</a:t>
            </a:r>
            <a:endParaRPr lang="en-US" altLang="zh-TW" sz="2000" dirty="0" smtClean="0">
              <a:latin typeface="+mn-ea"/>
            </a:endParaRPr>
          </a:p>
          <a:p>
            <a:pPr eaLnBrk="1" hangingPunct="1">
              <a:defRPr/>
            </a:pPr>
            <a:endParaRPr lang="en-US" altLang="zh-TW" sz="2000" dirty="0" smtClean="0"/>
          </a:p>
          <a:p>
            <a:pPr eaLnBrk="1" hangingPunct="1">
              <a:defRPr/>
            </a:pPr>
            <a:endParaRPr lang="en-US" altLang="zh-TW" sz="2400" dirty="0" smtClean="0"/>
          </a:p>
          <a:p>
            <a:pPr eaLnBrk="1" hangingPunct="1">
              <a:defRPr/>
            </a:pPr>
            <a:endParaRPr lang="en-US" altLang="zh-TW" sz="2400" b="1" dirty="0" smtClean="0">
              <a:solidFill>
                <a:srgbClr val="00B0F0"/>
              </a:solidFill>
            </a:endParaRPr>
          </a:p>
          <a:p>
            <a:pPr eaLnBrk="1" hangingPunct="1">
              <a:defRPr/>
            </a:pPr>
            <a:endParaRPr lang="zh-TW" altLang="en-US" dirty="0"/>
          </a:p>
        </p:txBody>
      </p:sp>
      <p:sp>
        <p:nvSpPr>
          <p:cNvPr id="24580"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4" name="投影片編號版面配置區 3"/>
          <p:cNvSpPr>
            <a:spLocks noGrp="1"/>
          </p:cNvSpPr>
          <p:nvPr>
            <p:ph type="sldNum" sz="quarter" idx="12"/>
          </p:nvPr>
        </p:nvSpPr>
        <p:spPr/>
        <p:txBody>
          <a:bodyPr>
            <a:normAutofit fontScale="85000" lnSpcReduction="20000"/>
          </a:bodyPr>
          <a:lstStyle/>
          <a:p>
            <a:pPr>
              <a:defRPr/>
            </a:pPr>
            <a:fld id="{3DB1920F-89F7-4164-8C3A-2BDB77C57623}" type="slidenum">
              <a:rPr lang="zh-TW" altLang="en-US" smtClean="0"/>
              <a:pPr>
                <a:defRPr/>
              </a:pPr>
              <a:t>16</a:t>
            </a:fld>
            <a:endParaRPr lang="zh-TW"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en-US" altLang="zh-TW" sz="3600" b="1" dirty="0">
                <a:latin typeface="+mj-ea"/>
              </a:rPr>
              <a:t>4.2.2</a:t>
            </a:r>
            <a:r>
              <a:rPr lang="zh-TW" altLang="en-US" sz="3600" b="1" dirty="0">
                <a:latin typeface="+mj-ea"/>
              </a:rPr>
              <a:t> </a:t>
            </a:r>
            <a:r>
              <a:rPr lang="zh-TW" altLang="en-US" sz="3600" b="1" dirty="0" smtClean="0">
                <a:latin typeface="+mj-ea"/>
              </a:rPr>
              <a:t>說明運輸</a:t>
            </a:r>
            <a:r>
              <a:rPr lang="zh-TW" altLang="en-US" sz="3600" b="1" dirty="0">
                <a:latin typeface="+mj-ea"/>
              </a:rPr>
              <a:t>到異地處理之包裝程序</a:t>
            </a:r>
          </a:p>
        </p:txBody>
      </p:sp>
      <p:sp>
        <p:nvSpPr>
          <p:cNvPr id="25603" name="內容版面配置區 2"/>
          <p:cNvSpPr>
            <a:spLocks noGrp="1"/>
          </p:cNvSpPr>
          <p:nvPr>
            <p:ph sz="quarter" idx="1"/>
          </p:nvPr>
        </p:nvSpPr>
        <p:spPr>
          <a:xfrm>
            <a:off x="612775" y="1600200"/>
            <a:ext cx="8153400" cy="4495800"/>
          </a:xfrm>
        </p:spPr>
        <p:txBody>
          <a:bodyPr/>
          <a:lstStyle/>
          <a:p>
            <a:pPr marL="0" indent="0" eaLnBrk="1" hangingPunct="1">
              <a:buFont typeface="Wingdings" pitchFamily="2" charset="2"/>
              <a:buNone/>
            </a:pPr>
            <a:r>
              <a:rPr lang="zh-TW" altLang="en-US" sz="2400" b="1" smtClean="0">
                <a:solidFill>
                  <a:srgbClr val="00B0F0"/>
                </a:solidFill>
              </a:rPr>
              <a:t>評核內容</a:t>
            </a:r>
            <a:r>
              <a:rPr lang="en-US" altLang="zh-TW" sz="2400" b="1" smtClean="0">
                <a:solidFill>
                  <a:srgbClr val="00B0F0"/>
                </a:solidFill>
              </a:rPr>
              <a:t>:</a:t>
            </a:r>
            <a:r>
              <a:rPr lang="zh-TW" altLang="en-US" sz="2400" b="1" smtClean="0">
                <a:solidFill>
                  <a:srgbClr val="00B0F0"/>
                </a:solidFill>
              </a:rPr>
              <a:t>事業廢棄物委外清理法定程序</a:t>
            </a:r>
            <a:endParaRPr lang="zh-TW" altLang="en-US" sz="2400" smtClean="0">
              <a:solidFill>
                <a:srgbClr val="00B0F0"/>
              </a:solidFill>
            </a:endParaRPr>
          </a:p>
          <a:p>
            <a:pPr marL="0" indent="0" eaLnBrk="1" hangingPunct="1">
              <a:buFont typeface="Wingdings" pitchFamily="2" charset="2"/>
              <a:buNone/>
            </a:pPr>
            <a:r>
              <a:rPr lang="zh-TW" altLang="en-US" sz="2000" smtClean="0"/>
              <a:t>清理必須依法</a:t>
            </a:r>
            <a:r>
              <a:rPr lang="en-US" altLang="zh-TW" sz="2000" smtClean="0"/>
              <a:t>『</a:t>
            </a:r>
            <a:r>
              <a:rPr lang="zh-TW" altLang="en-US" sz="2000" smtClean="0"/>
              <a:t>上網申報列管</a:t>
            </a:r>
            <a:r>
              <a:rPr lang="en-US" altLang="zh-TW" sz="2000" smtClean="0"/>
              <a:t>』</a:t>
            </a:r>
            <a:r>
              <a:rPr lang="zh-TW" altLang="en-US" sz="2000" smtClean="0">
                <a:latin typeface="新細明體" pitchFamily="18" charset="-120"/>
                <a:ea typeface="新細明體" pitchFamily="18" charset="-120"/>
              </a:rPr>
              <a:t>，</a:t>
            </a:r>
            <a:r>
              <a:rPr lang="zh-TW" altLang="en-US" sz="2000" smtClean="0"/>
              <a:t>主管人員應落實管理權責</a:t>
            </a:r>
            <a:endParaRPr lang="en-US" altLang="zh-TW" sz="2000" smtClean="0"/>
          </a:p>
          <a:p>
            <a:pPr marL="0" indent="0" eaLnBrk="1" hangingPunct="1">
              <a:buFont typeface="Wingdings" pitchFamily="2" charset="2"/>
              <a:buNone/>
            </a:pPr>
            <a:r>
              <a:rPr lang="zh-TW" altLang="en-US" sz="2000" smtClean="0"/>
              <a:t>委託清理案應追蹤稽核</a:t>
            </a:r>
            <a:r>
              <a:rPr lang="zh-TW" altLang="en-US" sz="2000" smtClean="0">
                <a:latin typeface="新細明體" pitchFamily="18" charset="-120"/>
                <a:ea typeface="新細明體" pitchFamily="18" charset="-120"/>
              </a:rPr>
              <a:t>，</a:t>
            </a:r>
            <a:r>
              <a:rPr lang="zh-TW" altLang="en-US" sz="2000" smtClean="0"/>
              <a:t>每一委託清理案皆需取得妥善處理證明 </a:t>
            </a:r>
            <a:endParaRPr lang="en-US" altLang="zh-TW" sz="2000" smtClean="0"/>
          </a:p>
          <a:p>
            <a:pPr marL="0" indent="0" eaLnBrk="1" hangingPunct="1">
              <a:buFont typeface="Wingdings" pitchFamily="2" charset="2"/>
              <a:buNone/>
            </a:pPr>
            <a:r>
              <a:rPr lang="zh-TW" altLang="en-US" sz="2000" smtClean="0"/>
              <a:t>高壓滅菌設備與操作人員須具備合法證照滅菌</a:t>
            </a:r>
            <a:r>
              <a:rPr lang="zh-TW" altLang="en-US" sz="2000" smtClean="0">
                <a:solidFill>
                  <a:srgbClr val="FF0000"/>
                </a:solidFill>
              </a:rPr>
              <a:t>紀錄應完整並保存備查</a:t>
            </a:r>
            <a:r>
              <a:rPr lang="en-US" altLang="zh-TW" sz="2000" smtClean="0">
                <a:solidFill>
                  <a:srgbClr val="FF0000"/>
                </a:solidFill>
              </a:rPr>
              <a:t>(</a:t>
            </a:r>
            <a:r>
              <a:rPr lang="zh-TW" altLang="en-US" sz="2000" smtClean="0">
                <a:solidFill>
                  <a:srgbClr val="FF0000"/>
                </a:solidFill>
              </a:rPr>
              <a:t>至少三年</a:t>
            </a:r>
            <a:r>
              <a:rPr lang="en-US" altLang="zh-TW" sz="2000" smtClean="0">
                <a:solidFill>
                  <a:srgbClr val="FF0000"/>
                </a:solidFill>
              </a:rPr>
              <a:t>) </a:t>
            </a:r>
            <a:endParaRPr lang="zh-TW" altLang="en-US" sz="2000" smtClean="0">
              <a:solidFill>
                <a:srgbClr val="FF0000"/>
              </a:solidFill>
            </a:endParaRPr>
          </a:p>
          <a:p>
            <a:pPr marL="0" indent="0" eaLnBrk="1" hangingPunct="1">
              <a:buFont typeface="Wingdings" pitchFamily="2" charset="2"/>
              <a:buNone/>
            </a:pPr>
            <a:endParaRPr lang="en-US" altLang="zh-TW" sz="2000" smtClean="0"/>
          </a:p>
          <a:p>
            <a:pPr marL="0" indent="0" eaLnBrk="1" hangingPunct="1">
              <a:buFont typeface="Wingdings" pitchFamily="2" charset="2"/>
              <a:buNone/>
            </a:pPr>
            <a:r>
              <a:rPr lang="zh-TW" altLang="en-US" sz="2000" smtClean="0"/>
              <a:t> </a:t>
            </a:r>
            <a:endParaRPr lang="en-US" altLang="zh-TW" sz="2000" smtClean="0"/>
          </a:p>
          <a:p>
            <a:pPr marL="0" indent="0" eaLnBrk="1" hangingPunct="1">
              <a:buFont typeface="Wingdings" pitchFamily="2" charset="2"/>
              <a:buNone/>
            </a:pPr>
            <a:endParaRPr lang="en-US" altLang="zh-TW" sz="2000" smtClean="0"/>
          </a:p>
          <a:p>
            <a:pPr marL="0" indent="0" eaLnBrk="1" hangingPunct="1">
              <a:buFont typeface="Wingdings" pitchFamily="2" charset="2"/>
              <a:buNone/>
            </a:pPr>
            <a:endParaRPr lang="zh-TW" altLang="en-US" smtClean="0"/>
          </a:p>
        </p:txBody>
      </p:sp>
      <p:pic>
        <p:nvPicPr>
          <p:cNvPr id="256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284538"/>
            <a:ext cx="5349875"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頁尾版面配置區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4" name="投影片編號版面配置區 3"/>
          <p:cNvSpPr>
            <a:spLocks noGrp="1"/>
          </p:cNvSpPr>
          <p:nvPr>
            <p:ph type="sldNum" sz="quarter" idx="12"/>
          </p:nvPr>
        </p:nvSpPr>
        <p:spPr/>
        <p:txBody>
          <a:bodyPr>
            <a:normAutofit fontScale="85000" lnSpcReduction="20000"/>
          </a:bodyPr>
          <a:lstStyle/>
          <a:p>
            <a:pPr>
              <a:defRPr/>
            </a:pPr>
            <a:fld id="{4499DA36-BED7-4072-BBD8-EBF075D6900A}" type="slidenum">
              <a:rPr lang="zh-TW" altLang="en-US" smtClean="0"/>
              <a:pPr>
                <a:defRPr/>
              </a:pPr>
              <a:t>17</a:t>
            </a:fld>
            <a:endParaRPr lang="zh-TW"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a:xfrm>
            <a:off x="611188" y="333375"/>
            <a:ext cx="8153400" cy="990600"/>
          </a:xfrm>
        </p:spPr>
        <p:txBody>
          <a:bodyPr/>
          <a:lstStyle/>
          <a:p>
            <a:pPr eaLnBrk="1" hangingPunct="1">
              <a:defRPr/>
            </a:pPr>
            <a:r>
              <a:rPr lang="en-US" altLang="zh-TW" sz="3600" b="1" dirty="0" smtClean="0">
                <a:latin typeface="+mn-ea"/>
                <a:ea typeface="+mn-ea"/>
              </a:rPr>
              <a:t>4.3</a:t>
            </a:r>
            <a:r>
              <a:rPr lang="zh-TW" altLang="en-US" sz="3600" b="1" dirty="0" smtClean="0">
                <a:latin typeface="+mn-ea"/>
                <a:ea typeface="+mn-ea"/>
              </a:rPr>
              <a:t> 說明消毒、除汙及滅菌方法</a:t>
            </a:r>
          </a:p>
        </p:txBody>
      </p:sp>
      <p:sp>
        <p:nvSpPr>
          <p:cNvPr id="3" name="內容版面配置區 2"/>
          <p:cNvSpPr>
            <a:spLocks noGrp="1"/>
          </p:cNvSpPr>
          <p:nvPr>
            <p:ph sz="quarter" idx="1"/>
          </p:nvPr>
        </p:nvSpPr>
        <p:spPr>
          <a:xfrm>
            <a:off x="612775" y="1600200"/>
            <a:ext cx="8153400" cy="4495800"/>
          </a:xfrm>
        </p:spPr>
        <p:txBody>
          <a:bodyPr>
            <a:normAutofit fontScale="92500" lnSpcReduction="10000"/>
          </a:bodyPr>
          <a:lstStyle/>
          <a:p>
            <a:pPr marL="0" indent="0" eaLnBrk="1" fontAlgn="auto" hangingPunct="1">
              <a:spcAft>
                <a:spcPts val="0"/>
              </a:spcAft>
              <a:buFont typeface="Wingdings" pitchFamily="2" charset="2"/>
              <a:buNone/>
              <a:defRPr/>
            </a:pPr>
            <a:r>
              <a:rPr lang="en-US" altLang="zh-TW" sz="2600" b="1" dirty="0" smtClean="0"/>
              <a:t>4.3.1</a:t>
            </a:r>
            <a:r>
              <a:rPr lang="zh-TW" altLang="en-US" sz="2600" b="1" dirty="0" smtClean="0"/>
              <a:t>說明如何準備除汙物品</a:t>
            </a:r>
            <a:endParaRPr lang="en-US" altLang="zh-TW" sz="2600" b="1" dirty="0" smtClean="0">
              <a:solidFill>
                <a:srgbClr val="00B0F0"/>
              </a:solidFill>
            </a:endParaRPr>
          </a:p>
          <a:p>
            <a:pPr marL="0" indent="0" eaLnBrk="1" fontAlgn="auto" hangingPunct="1">
              <a:spcAft>
                <a:spcPts val="0"/>
              </a:spcAft>
              <a:buFont typeface="Wingdings" pitchFamily="2" charset="2"/>
              <a:buNone/>
              <a:defRPr/>
            </a:pPr>
            <a:r>
              <a:rPr lang="zh-TW" altLang="en-US" sz="2400" b="1" dirty="0" smtClean="0">
                <a:solidFill>
                  <a:srgbClr val="00B0F0"/>
                </a:solidFill>
              </a:rPr>
              <a:t>評核內容</a:t>
            </a:r>
            <a:r>
              <a:rPr lang="en-US" altLang="zh-TW" sz="2400" b="1" dirty="0" smtClean="0">
                <a:solidFill>
                  <a:srgbClr val="00B0F0"/>
                </a:solidFill>
              </a:rPr>
              <a:t>:</a:t>
            </a:r>
            <a:r>
              <a:rPr lang="zh-TW" altLang="en-US" sz="2400" b="1" dirty="0" smtClean="0">
                <a:solidFill>
                  <a:srgbClr val="00B0F0"/>
                </a:solidFill>
              </a:rPr>
              <a:t>能說出實驗感染物質溢出</a:t>
            </a:r>
            <a:r>
              <a:rPr lang="zh-TW" altLang="en-US" sz="2400" b="1" dirty="0" smtClean="0">
                <a:solidFill>
                  <a:srgbClr val="00B0F0"/>
                </a:solidFill>
                <a:latin typeface="新細明體"/>
              </a:rPr>
              <a:t>、實驗後除汙、實驗室定期薰蒸或消毒等，應準備物品。</a:t>
            </a:r>
            <a:endParaRPr lang="en-US" altLang="zh-TW" sz="2400" b="1" dirty="0" smtClean="0">
              <a:solidFill>
                <a:srgbClr val="00B0F0"/>
              </a:solidFill>
              <a:latin typeface="新細明體"/>
            </a:endParaRPr>
          </a:p>
          <a:p>
            <a:pPr eaLnBrk="1" fontAlgn="auto" hangingPunct="1">
              <a:spcAft>
                <a:spcPts val="0"/>
              </a:spcAft>
              <a:buFont typeface="Wingdings" pitchFamily="2" charset="2"/>
              <a:buChar char="p"/>
              <a:defRPr/>
            </a:pPr>
            <a:r>
              <a:rPr lang="zh-TW" altLang="en-US" sz="2200" dirty="0" smtClean="0">
                <a:latin typeface="+mn-ea"/>
              </a:rPr>
              <a:t>感染性物質洩漏</a:t>
            </a:r>
            <a:r>
              <a:rPr lang="en-US" altLang="zh-TW" sz="2200" dirty="0" smtClean="0">
                <a:latin typeface="+mn-ea"/>
              </a:rPr>
              <a:t>:</a:t>
            </a:r>
            <a:r>
              <a:rPr lang="zh-TW" altLang="en-US" sz="2200" dirty="0" smtClean="0">
                <a:latin typeface="+mn-ea"/>
              </a:rPr>
              <a:t>手套、口罩、消毒劑</a:t>
            </a:r>
            <a:endParaRPr lang="en-US" altLang="zh-TW" sz="2200" dirty="0" smtClean="0">
              <a:latin typeface="+mn-ea"/>
            </a:endParaRPr>
          </a:p>
          <a:p>
            <a:pPr eaLnBrk="1" fontAlgn="auto" hangingPunct="1">
              <a:spcAft>
                <a:spcPts val="0"/>
              </a:spcAft>
              <a:buFont typeface="Wingdings" pitchFamily="2" charset="2"/>
              <a:buChar char="p"/>
              <a:defRPr/>
            </a:pPr>
            <a:r>
              <a:rPr lang="zh-TW" altLang="en-US" sz="2200" dirty="0" smtClean="0">
                <a:latin typeface="+mn-ea"/>
              </a:rPr>
              <a:t>危害化學性物質洩漏</a:t>
            </a:r>
            <a:endParaRPr lang="en-US" altLang="zh-TW" sz="2200" dirty="0" smtClean="0">
              <a:latin typeface="+mn-ea"/>
            </a:endParaRPr>
          </a:p>
          <a:p>
            <a:pPr marL="0" indent="0" eaLnBrk="1" fontAlgn="auto" hangingPunct="1">
              <a:spcAft>
                <a:spcPts val="0"/>
              </a:spcAft>
              <a:buFont typeface="Arial" pitchFamily="34" charset="0"/>
              <a:buNone/>
              <a:defRPr/>
            </a:pPr>
            <a:r>
              <a:rPr lang="zh-TW" altLang="en-US" sz="2200" dirty="0" smtClean="0">
                <a:latin typeface="+mn-ea"/>
              </a:rPr>
              <a:t>      </a:t>
            </a:r>
            <a:r>
              <a:rPr lang="en-US" altLang="zh-TW" sz="2200" dirty="0" smtClean="0">
                <a:latin typeface="+mn-ea"/>
              </a:rPr>
              <a:t>1.</a:t>
            </a:r>
            <a:r>
              <a:rPr lang="zh-TW" altLang="en-US" sz="2200" dirty="0" smtClean="0">
                <a:latin typeface="+mn-ea"/>
              </a:rPr>
              <a:t>防護裝備</a:t>
            </a:r>
            <a:endParaRPr lang="en-US" altLang="zh-TW" sz="2200" dirty="0" smtClean="0">
              <a:latin typeface="+mn-ea"/>
            </a:endParaRPr>
          </a:p>
          <a:p>
            <a:pPr marL="0" indent="0" eaLnBrk="1" fontAlgn="auto" hangingPunct="1">
              <a:spcAft>
                <a:spcPts val="0"/>
              </a:spcAft>
              <a:buFont typeface="Arial" pitchFamily="34" charset="0"/>
              <a:buNone/>
              <a:defRPr/>
            </a:pPr>
            <a:r>
              <a:rPr lang="zh-TW" altLang="en-US" sz="2200" dirty="0" smtClean="0">
                <a:latin typeface="+mn-ea"/>
              </a:rPr>
              <a:t>      化學</a:t>
            </a:r>
            <a:r>
              <a:rPr lang="zh-TW" altLang="en-US" sz="2200" dirty="0">
                <a:latin typeface="+mn-ea"/>
              </a:rPr>
              <a:t>防護衣及鞋套。</a:t>
            </a:r>
            <a:endParaRPr lang="en-US" altLang="zh-TW" sz="2200" dirty="0">
              <a:latin typeface="+mn-ea"/>
            </a:endParaRPr>
          </a:p>
          <a:p>
            <a:pPr marL="0" indent="0" eaLnBrk="1" fontAlgn="auto" hangingPunct="1">
              <a:spcAft>
                <a:spcPts val="0"/>
              </a:spcAft>
              <a:buFont typeface="Arial" pitchFamily="34" charset="0"/>
              <a:buNone/>
              <a:defRPr/>
            </a:pPr>
            <a:r>
              <a:rPr lang="zh-TW" altLang="en-US" sz="2200" dirty="0">
                <a:latin typeface="+mn-ea"/>
              </a:rPr>
              <a:t>      含濾毒罐之化學防毒面具。</a:t>
            </a:r>
            <a:endParaRPr lang="en-US" altLang="zh-TW" sz="2200" dirty="0">
              <a:latin typeface="+mn-ea"/>
            </a:endParaRPr>
          </a:p>
          <a:p>
            <a:pPr marL="0" indent="0" eaLnBrk="1" fontAlgn="auto" hangingPunct="1">
              <a:spcAft>
                <a:spcPts val="0"/>
              </a:spcAft>
              <a:buFont typeface="Arial" pitchFamily="34" charset="0"/>
              <a:buNone/>
              <a:defRPr/>
            </a:pPr>
            <a:r>
              <a:rPr lang="zh-TW" altLang="en-US" sz="2200" dirty="0">
                <a:latin typeface="+mn-ea"/>
              </a:rPr>
              <a:t>      抗化學防護手套。 </a:t>
            </a:r>
            <a:endParaRPr lang="en-US" altLang="zh-TW" sz="2200" dirty="0">
              <a:latin typeface="+mn-ea"/>
            </a:endParaRPr>
          </a:p>
          <a:p>
            <a:pPr marL="0" indent="0" eaLnBrk="1" fontAlgn="auto" hangingPunct="1">
              <a:spcAft>
                <a:spcPts val="0"/>
              </a:spcAft>
              <a:buFont typeface="Arial" pitchFamily="34" charset="0"/>
              <a:buNone/>
              <a:defRPr/>
            </a:pPr>
            <a:r>
              <a:rPr lang="zh-TW" altLang="en-US" sz="2200" dirty="0">
                <a:latin typeface="+mn-ea"/>
              </a:rPr>
              <a:t>      防化學</a:t>
            </a:r>
            <a:r>
              <a:rPr lang="zh-TW" altLang="en-US" sz="2200" dirty="0" smtClean="0">
                <a:latin typeface="+mn-ea"/>
              </a:rPr>
              <a:t>護目鏡</a:t>
            </a:r>
            <a:endParaRPr lang="en-US" altLang="zh-TW" sz="2200" dirty="0" smtClean="0">
              <a:latin typeface="+mn-ea"/>
            </a:endParaRPr>
          </a:p>
          <a:p>
            <a:pPr marL="0" indent="0" eaLnBrk="1" fontAlgn="auto" hangingPunct="1">
              <a:spcAft>
                <a:spcPts val="0"/>
              </a:spcAft>
              <a:buFont typeface="Arial" pitchFamily="34" charset="0"/>
              <a:buNone/>
              <a:defRPr/>
            </a:pPr>
            <a:r>
              <a:rPr lang="zh-TW" altLang="en-US" sz="2200" dirty="0" smtClean="0">
                <a:latin typeface="+mn-ea"/>
              </a:rPr>
              <a:t>      </a:t>
            </a:r>
            <a:r>
              <a:rPr lang="en-US" altLang="zh-TW" sz="2200" dirty="0" smtClean="0">
                <a:latin typeface="+mn-ea"/>
              </a:rPr>
              <a:t>2.</a:t>
            </a:r>
            <a:r>
              <a:rPr lang="zh-TW" altLang="en-US" sz="2200" dirty="0" smtClean="0">
                <a:latin typeface="+mn-ea"/>
              </a:rPr>
              <a:t>化學及生物溢出物處理套組</a:t>
            </a:r>
            <a:endParaRPr lang="en-US" altLang="zh-TW" sz="2200" dirty="0" smtClean="0">
              <a:latin typeface="+mn-ea"/>
            </a:endParaRPr>
          </a:p>
          <a:p>
            <a:pPr marL="0" indent="0" eaLnBrk="1" fontAlgn="auto" hangingPunct="1">
              <a:spcAft>
                <a:spcPts val="0"/>
              </a:spcAft>
              <a:buFont typeface="Arial" pitchFamily="34" charset="0"/>
              <a:buNone/>
              <a:defRPr/>
            </a:pPr>
            <a:r>
              <a:rPr lang="zh-TW" altLang="en-US" sz="2200" dirty="0" smtClean="0">
                <a:latin typeface="+mn-ea"/>
              </a:rPr>
              <a:t>      </a:t>
            </a:r>
            <a:endParaRPr lang="zh-TW" altLang="en-US" sz="2200" dirty="0">
              <a:latin typeface="+mn-ea"/>
            </a:endParaRPr>
          </a:p>
        </p:txBody>
      </p:sp>
      <p:sp>
        <p:nvSpPr>
          <p:cNvPr id="26628"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4" name="投影片編號版面配置區 3"/>
          <p:cNvSpPr>
            <a:spLocks noGrp="1"/>
          </p:cNvSpPr>
          <p:nvPr>
            <p:ph type="sldNum" sz="quarter" idx="12"/>
          </p:nvPr>
        </p:nvSpPr>
        <p:spPr/>
        <p:txBody>
          <a:bodyPr>
            <a:normAutofit fontScale="85000" lnSpcReduction="20000"/>
          </a:bodyPr>
          <a:lstStyle/>
          <a:p>
            <a:pPr>
              <a:defRPr/>
            </a:pPr>
            <a:fld id="{018014E2-5EFA-401A-B798-EA2845E784A2}" type="slidenum">
              <a:rPr lang="zh-TW" altLang="en-US" smtClean="0"/>
              <a:pPr>
                <a:defRPr/>
              </a:pPr>
              <a:t>18</a:t>
            </a:fld>
            <a:endParaRPr lang="zh-TW"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a:xfrm>
            <a:off x="612775" y="228600"/>
            <a:ext cx="8153400" cy="990600"/>
          </a:xfrm>
        </p:spPr>
        <p:txBody>
          <a:bodyPr/>
          <a:lstStyle/>
          <a:p>
            <a:pPr eaLnBrk="1" hangingPunct="1">
              <a:defRPr/>
            </a:pPr>
            <a:r>
              <a:rPr lang="en-US" altLang="zh-TW" sz="3600" b="1" dirty="0" smtClean="0">
                <a:latin typeface="+mj-ea"/>
              </a:rPr>
              <a:t>4.3.2</a:t>
            </a:r>
            <a:r>
              <a:rPr lang="zh-TW" altLang="en-US" sz="3600" b="1" dirty="0" smtClean="0">
                <a:latin typeface="+mj-ea"/>
              </a:rPr>
              <a:t>說明適當實驗室尖銳物處置</a:t>
            </a:r>
          </a:p>
        </p:txBody>
      </p:sp>
      <p:sp>
        <p:nvSpPr>
          <p:cNvPr id="27651" name="內容版面配置區 2"/>
          <p:cNvSpPr>
            <a:spLocks noGrp="1"/>
          </p:cNvSpPr>
          <p:nvPr>
            <p:ph sz="quarter" idx="1"/>
          </p:nvPr>
        </p:nvSpPr>
        <p:spPr>
          <a:xfrm>
            <a:off x="612775" y="1600200"/>
            <a:ext cx="8153400" cy="4495800"/>
          </a:xfrm>
        </p:spPr>
        <p:txBody>
          <a:bodyPr/>
          <a:lstStyle/>
          <a:p>
            <a:pPr eaLnBrk="1" hangingPunct="1">
              <a:buFont typeface="Wingdings" pitchFamily="2" charset="2"/>
              <a:buChar char="p"/>
            </a:pPr>
            <a:r>
              <a:rPr lang="zh-TW" altLang="zh-TW" sz="2400" smtClean="0"/>
              <a:t>廢尖銳器具：應與其他廢棄物分類貯存，並以</a:t>
            </a:r>
            <a:r>
              <a:rPr lang="zh-TW" altLang="zh-TW" sz="2400" smtClean="0">
                <a:solidFill>
                  <a:srgbClr val="FF0000"/>
                </a:solidFill>
              </a:rPr>
              <a:t>不易穿透之堅固容器密封盛裝</a:t>
            </a:r>
            <a:endParaRPr lang="en-US" altLang="zh-TW" sz="2400" smtClean="0">
              <a:solidFill>
                <a:srgbClr val="FF0000"/>
              </a:solidFill>
            </a:endParaRPr>
          </a:p>
          <a:p>
            <a:pPr eaLnBrk="1" hangingPunct="1">
              <a:buFont typeface="Wingdings" pitchFamily="2" charset="2"/>
              <a:buChar char="p"/>
            </a:pPr>
            <a:r>
              <a:rPr lang="zh-TW" altLang="en-US" sz="2400" smtClean="0"/>
              <a:t>例如</a:t>
            </a:r>
            <a:r>
              <a:rPr lang="en-US" altLang="zh-TW" sz="2400" smtClean="0"/>
              <a:t>:</a:t>
            </a:r>
            <a:r>
              <a:rPr lang="zh-TW" altLang="zh-TW" sz="2400" smtClean="0"/>
              <a:t>廢棄之針頭、刀片、縫合針等器械，及玻璃材質之注射器、培養皿、試管、玻片。</a:t>
            </a:r>
          </a:p>
          <a:p>
            <a:pPr eaLnBrk="1" hangingPunct="1"/>
            <a:endParaRPr lang="zh-TW" altLang="en-US" smtClean="0"/>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0763" y="3284538"/>
            <a:ext cx="2881312"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3" name="投影片編號版面配置區 2"/>
          <p:cNvSpPr>
            <a:spLocks noGrp="1"/>
          </p:cNvSpPr>
          <p:nvPr>
            <p:ph type="sldNum" sz="quarter" idx="12"/>
          </p:nvPr>
        </p:nvSpPr>
        <p:spPr/>
        <p:txBody>
          <a:bodyPr>
            <a:normAutofit fontScale="85000" lnSpcReduction="20000"/>
          </a:bodyPr>
          <a:lstStyle/>
          <a:p>
            <a:pPr>
              <a:defRPr/>
            </a:pPr>
            <a:fld id="{337B6464-DF3D-409C-8D88-88AF001E45EE}" type="slidenum">
              <a:rPr lang="zh-TW" altLang="en-US" smtClean="0"/>
              <a:pPr>
                <a:defRPr/>
              </a:pPr>
              <a:t>19</a:t>
            </a:fld>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3"/>
          <p:cNvSpPr>
            <a:spLocks noGrp="1"/>
          </p:cNvSpPr>
          <p:nvPr>
            <p:ph type="title"/>
          </p:nvPr>
        </p:nvSpPr>
        <p:spPr>
          <a:xfrm>
            <a:off x="611188" y="404813"/>
            <a:ext cx="8153400" cy="990600"/>
          </a:xfrm>
        </p:spPr>
        <p:txBody>
          <a:bodyPr/>
          <a:lstStyle/>
          <a:p>
            <a:pPr eaLnBrk="1" hangingPunct="1"/>
            <a:r>
              <a:rPr lang="zh-TW" altLang="en-US" sz="3200" b="1" smtClean="0"/>
              <a:t>除汙及實驗室廢棄物管理生物安全之能評核</a:t>
            </a:r>
          </a:p>
        </p:txBody>
      </p:sp>
      <p:sp>
        <p:nvSpPr>
          <p:cNvPr id="5" name="內容版面配置區 4"/>
          <p:cNvSpPr>
            <a:spLocks noGrp="1"/>
          </p:cNvSpPr>
          <p:nvPr>
            <p:ph sz="quarter" idx="1"/>
          </p:nvPr>
        </p:nvSpPr>
        <p:spPr>
          <a:xfrm>
            <a:off x="611188" y="1700213"/>
            <a:ext cx="8153400" cy="4495800"/>
          </a:xfrm>
        </p:spPr>
        <p:txBody>
          <a:bodyPr rtlCol="0">
            <a:normAutofit fontScale="92500" lnSpcReduction="20000"/>
          </a:bodyPr>
          <a:lstStyle/>
          <a:p>
            <a:pPr marL="0" indent="0" eaLnBrk="1" fontAlgn="auto" hangingPunct="1">
              <a:spcAft>
                <a:spcPts val="0"/>
              </a:spcAft>
              <a:buFont typeface="Wingdings" pitchFamily="2" charset="2"/>
              <a:buNone/>
              <a:defRPr/>
            </a:pPr>
            <a:r>
              <a:rPr lang="en-US" altLang="zh-TW" sz="2400" b="1" dirty="0" smtClean="0">
                <a:latin typeface="+mn-ea"/>
              </a:rPr>
              <a:t>4.1</a:t>
            </a:r>
            <a:r>
              <a:rPr lang="zh-TW" altLang="en-US" sz="2400" b="1" dirty="0" smtClean="0">
                <a:latin typeface="+mn-ea"/>
              </a:rPr>
              <a:t>說明實驗室生物性、化學性及放射性物質廢棄物隔離程序</a:t>
            </a:r>
            <a:endParaRPr lang="en-US" altLang="zh-TW" sz="2400" b="1" dirty="0" smtClean="0">
              <a:latin typeface="+mn-ea"/>
            </a:endParaRPr>
          </a:p>
          <a:p>
            <a:pPr marL="0" indent="0" eaLnBrk="1" fontAlgn="auto" hangingPunct="1">
              <a:spcAft>
                <a:spcPts val="0"/>
              </a:spcAft>
              <a:buFont typeface="Wingdings" pitchFamily="2" charset="2"/>
              <a:buNone/>
              <a:defRPr/>
            </a:pPr>
            <a:r>
              <a:rPr lang="en-US" altLang="zh-TW" sz="2400" b="1" dirty="0" smtClean="0">
                <a:latin typeface="+mn-ea"/>
              </a:rPr>
              <a:t>4.2</a:t>
            </a:r>
            <a:r>
              <a:rPr lang="zh-TW" altLang="en-US" sz="2400" b="1" dirty="0" smtClean="0">
                <a:latin typeface="+mn-ea"/>
              </a:rPr>
              <a:t>說明實驗室生物性材料廢棄物</a:t>
            </a:r>
            <a:endParaRPr lang="en-US" altLang="zh-TW" sz="2400" b="1" dirty="0" smtClean="0">
              <a:latin typeface="+mn-ea"/>
            </a:endParaRPr>
          </a:p>
          <a:p>
            <a:pPr marL="0" indent="0" eaLnBrk="1" fontAlgn="auto" hangingPunct="1">
              <a:spcAft>
                <a:spcPts val="0"/>
              </a:spcAft>
              <a:buFont typeface="Wingdings" pitchFamily="2" charset="2"/>
              <a:buNone/>
              <a:defRPr/>
            </a:pPr>
            <a:r>
              <a:rPr lang="zh-TW" altLang="en-US" sz="2200" dirty="0" smtClean="0">
                <a:latin typeface="+mn-ea"/>
              </a:rPr>
              <a:t>     </a:t>
            </a:r>
            <a:r>
              <a:rPr lang="en-US" altLang="zh-TW" sz="1900" dirty="0" smtClean="0">
                <a:latin typeface="+mn-ea"/>
              </a:rPr>
              <a:t>4.2.1</a:t>
            </a:r>
            <a:r>
              <a:rPr lang="zh-TW" altLang="en-US" sz="1900" dirty="0" smtClean="0">
                <a:latin typeface="+mn-ea"/>
              </a:rPr>
              <a:t>說明不同類型生物性廢棄物之適當處置</a:t>
            </a:r>
            <a:endParaRPr lang="en-US" altLang="zh-TW" sz="1900" dirty="0" smtClean="0">
              <a:latin typeface="+mn-ea"/>
            </a:endParaRPr>
          </a:p>
          <a:p>
            <a:pPr marL="0" indent="0" eaLnBrk="1" fontAlgn="auto" hangingPunct="1">
              <a:spcAft>
                <a:spcPts val="0"/>
              </a:spcAft>
              <a:buFont typeface="Wingdings" pitchFamily="2" charset="2"/>
              <a:buNone/>
              <a:defRPr/>
            </a:pPr>
            <a:r>
              <a:rPr lang="zh-TW" altLang="en-US" sz="1900" dirty="0" smtClean="0">
                <a:latin typeface="+mn-ea"/>
              </a:rPr>
              <a:t>     </a:t>
            </a:r>
            <a:r>
              <a:rPr lang="en-US" altLang="zh-TW" sz="1900" dirty="0" smtClean="0">
                <a:latin typeface="+mn-ea"/>
              </a:rPr>
              <a:t>4.2.2</a:t>
            </a:r>
            <a:r>
              <a:rPr lang="zh-TW" altLang="en-US" sz="1900" dirty="0" smtClean="0">
                <a:latin typeface="+mn-ea"/>
              </a:rPr>
              <a:t>說明運輸到異地處理之包裝處置</a:t>
            </a:r>
            <a:endParaRPr lang="en-US" altLang="zh-TW" sz="1900" dirty="0" smtClean="0">
              <a:latin typeface="+mn-ea"/>
            </a:endParaRPr>
          </a:p>
          <a:p>
            <a:pPr marL="0" indent="0" eaLnBrk="1" fontAlgn="auto" hangingPunct="1">
              <a:spcAft>
                <a:spcPts val="0"/>
              </a:spcAft>
              <a:buFont typeface="Wingdings" pitchFamily="2" charset="2"/>
              <a:buNone/>
              <a:defRPr/>
            </a:pPr>
            <a:r>
              <a:rPr lang="en-US" altLang="zh-TW" sz="2400" b="1" dirty="0" smtClean="0">
                <a:latin typeface="+mn-ea"/>
              </a:rPr>
              <a:t>4.3</a:t>
            </a:r>
            <a:r>
              <a:rPr lang="zh-TW" altLang="en-US" sz="2400" b="1" dirty="0" smtClean="0">
                <a:latin typeface="+mn-ea"/>
              </a:rPr>
              <a:t>說明消毒、除汙及滅菌方法</a:t>
            </a:r>
            <a:endParaRPr lang="en-US" altLang="zh-TW" sz="2400" b="1" dirty="0" smtClean="0">
              <a:latin typeface="+mn-ea"/>
            </a:endParaRPr>
          </a:p>
          <a:p>
            <a:pPr marL="0" indent="0" eaLnBrk="1" fontAlgn="auto" hangingPunct="1">
              <a:spcAft>
                <a:spcPts val="0"/>
              </a:spcAft>
              <a:buFont typeface="Wingdings" pitchFamily="2" charset="2"/>
              <a:buNone/>
              <a:defRPr/>
            </a:pPr>
            <a:r>
              <a:rPr lang="zh-TW" altLang="en-US" sz="2200" dirty="0" smtClean="0">
                <a:latin typeface="+mn-ea"/>
              </a:rPr>
              <a:t>     </a:t>
            </a:r>
            <a:r>
              <a:rPr lang="en-US" altLang="zh-TW" sz="2200" dirty="0" smtClean="0">
                <a:latin typeface="+mn-ea"/>
              </a:rPr>
              <a:t>4.3.1</a:t>
            </a:r>
            <a:r>
              <a:rPr lang="zh-TW" altLang="en-US" sz="2200" dirty="0" smtClean="0">
                <a:latin typeface="+mn-ea"/>
              </a:rPr>
              <a:t>說明如何準備除汙物品</a:t>
            </a:r>
            <a:endParaRPr lang="en-US" altLang="zh-TW" sz="2200" dirty="0" smtClean="0">
              <a:latin typeface="+mn-ea"/>
            </a:endParaRPr>
          </a:p>
          <a:p>
            <a:pPr marL="0" indent="0" eaLnBrk="1" fontAlgn="auto" hangingPunct="1">
              <a:spcAft>
                <a:spcPts val="0"/>
              </a:spcAft>
              <a:buFont typeface="Arial" pitchFamily="34" charset="0"/>
              <a:buNone/>
              <a:defRPr/>
            </a:pPr>
            <a:r>
              <a:rPr lang="zh-TW" altLang="en-US" sz="2200" dirty="0" smtClean="0">
                <a:latin typeface="+mn-ea"/>
              </a:rPr>
              <a:t>     </a:t>
            </a:r>
            <a:r>
              <a:rPr lang="en-US" altLang="zh-TW" sz="2200" dirty="0" smtClean="0">
                <a:latin typeface="+mn-ea"/>
              </a:rPr>
              <a:t>4.3.2</a:t>
            </a:r>
            <a:r>
              <a:rPr lang="zh-TW" altLang="en-US" sz="2200" dirty="0" smtClean="0">
                <a:latin typeface="+mn-ea"/>
              </a:rPr>
              <a:t>說明適當處置實驗室尖銳物</a:t>
            </a:r>
            <a:endParaRPr lang="en-US" altLang="zh-TW" sz="2200" dirty="0" smtClean="0">
              <a:latin typeface="+mn-ea"/>
            </a:endParaRPr>
          </a:p>
          <a:p>
            <a:pPr marL="0" indent="0" eaLnBrk="1" fontAlgn="auto" hangingPunct="1">
              <a:spcAft>
                <a:spcPts val="0"/>
              </a:spcAft>
              <a:buFont typeface="Arial" pitchFamily="34" charset="0"/>
              <a:buNone/>
              <a:defRPr/>
            </a:pPr>
            <a:r>
              <a:rPr lang="zh-TW" altLang="en-US" sz="2200" dirty="0" smtClean="0">
                <a:latin typeface="+mn-ea"/>
              </a:rPr>
              <a:t>     </a:t>
            </a:r>
            <a:r>
              <a:rPr lang="en-US" altLang="zh-TW" sz="2200" dirty="0" smtClean="0">
                <a:latin typeface="+mn-ea"/>
              </a:rPr>
              <a:t>4.3.3</a:t>
            </a:r>
            <a:r>
              <a:rPr lang="zh-TW" altLang="en-US" sz="2200" dirty="0" smtClean="0">
                <a:latin typeface="+mn-ea"/>
              </a:rPr>
              <a:t>說明適當使用各種特殊設備</a:t>
            </a:r>
            <a:r>
              <a:rPr lang="en-US" altLang="zh-TW" sz="2200" dirty="0" smtClean="0">
                <a:latin typeface="+mn-ea"/>
              </a:rPr>
              <a:t>(</a:t>
            </a:r>
            <a:r>
              <a:rPr lang="zh-TW" altLang="en-US" sz="2200" dirty="0" smtClean="0">
                <a:latin typeface="+mn-ea"/>
              </a:rPr>
              <a:t>例如</a:t>
            </a:r>
            <a:r>
              <a:rPr lang="en-US" altLang="zh-TW" sz="2200" dirty="0" smtClean="0">
                <a:latin typeface="+mn-ea"/>
              </a:rPr>
              <a:t>:</a:t>
            </a:r>
            <a:r>
              <a:rPr lang="zh-TW" altLang="en-US" sz="2200" dirty="0" smtClean="0">
                <a:latin typeface="+mn-ea"/>
              </a:rPr>
              <a:t>滅菌器、燻蒸除汙設備</a:t>
            </a:r>
            <a:r>
              <a:rPr lang="en-US" altLang="zh-TW" sz="2200" dirty="0" smtClean="0">
                <a:latin typeface="+mn-ea"/>
              </a:rPr>
              <a:t>)</a:t>
            </a:r>
          </a:p>
          <a:p>
            <a:pPr marL="0" indent="0" eaLnBrk="1" fontAlgn="auto" hangingPunct="1">
              <a:spcAft>
                <a:spcPts val="0"/>
              </a:spcAft>
              <a:buFont typeface="Arial" pitchFamily="34" charset="0"/>
              <a:buNone/>
              <a:defRPr/>
            </a:pPr>
            <a:r>
              <a:rPr lang="zh-TW" altLang="en-US" sz="2200" dirty="0" smtClean="0">
                <a:latin typeface="+mn-ea"/>
              </a:rPr>
              <a:t>     </a:t>
            </a:r>
            <a:r>
              <a:rPr lang="en-US" altLang="zh-TW" sz="2200" dirty="0" smtClean="0">
                <a:latin typeface="+mn-ea"/>
              </a:rPr>
              <a:t>4.3.4</a:t>
            </a:r>
            <a:r>
              <a:rPr lang="zh-TW" altLang="en-US" sz="2200" dirty="0" smtClean="0">
                <a:latin typeface="+mn-ea"/>
              </a:rPr>
              <a:t>說明消毒滅菌之驗證程序</a:t>
            </a:r>
            <a:endParaRPr lang="en-US" altLang="zh-TW" sz="2200" dirty="0" smtClean="0">
              <a:latin typeface="+mn-ea"/>
            </a:endParaRPr>
          </a:p>
          <a:p>
            <a:pPr marL="0" indent="0" eaLnBrk="1" fontAlgn="auto" hangingPunct="1">
              <a:spcAft>
                <a:spcPts val="0"/>
              </a:spcAft>
              <a:buFont typeface="Arial" pitchFamily="34" charset="0"/>
              <a:buNone/>
              <a:defRPr/>
            </a:pPr>
            <a:r>
              <a:rPr lang="zh-TW" altLang="en-US" sz="2200" dirty="0" smtClean="0">
                <a:latin typeface="+mn-ea"/>
              </a:rPr>
              <a:t>     </a:t>
            </a:r>
            <a:r>
              <a:rPr lang="en-US" altLang="zh-TW" sz="2200" dirty="0" smtClean="0">
                <a:latin typeface="+mn-ea"/>
              </a:rPr>
              <a:t>4.3.5</a:t>
            </a:r>
            <a:r>
              <a:rPr lang="zh-TW" altLang="en-US" sz="2200" dirty="0" smtClean="0">
                <a:latin typeface="+mn-ea"/>
              </a:rPr>
              <a:t>說明常規表面除汙程序</a:t>
            </a:r>
            <a:endParaRPr lang="en-US" altLang="zh-TW" sz="2200" dirty="0" smtClean="0">
              <a:latin typeface="+mn-ea"/>
            </a:endParaRPr>
          </a:p>
          <a:p>
            <a:pPr marL="0" indent="0" eaLnBrk="1" fontAlgn="auto" hangingPunct="1">
              <a:spcAft>
                <a:spcPts val="0"/>
              </a:spcAft>
              <a:buFont typeface="Arial" pitchFamily="34" charset="0"/>
              <a:buNone/>
              <a:defRPr/>
            </a:pPr>
            <a:r>
              <a:rPr lang="zh-TW" altLang="en-US" sz="2200" dirty="0" smtClean="0">
                <a:latin typeface="+mn-ea"/>
              </a:rPr>
              <a:t>     </a:t>
            </a:r>
            <a:r>
              <a:rPr lang="en-US" altLang="zh-TW" sz="2200" dirty="0" smtClean="0">
                <a:latin typeface="+mn-ea"/>
              </a:rPr>
              <a:t>4.3.5.1</a:t>
            </a:r>
            <a:r>
              <a:rPr lang="zh-TW" altLang="en-US" sz="2200" dirty="0" smtClean="0">
                <a:latin typeface="+mn-ea"/>
              </a:rPr>
              <a:t>指出表面消毒劑及化學性滅菌記得名稱及正確使用</a:t>
            </a:r>
            <a:endParaRPr lang="en-US" altLang="zh-TW" sz="2200" dirty="0" smtClean="0">
              <a:latin typeface="+mn-ea"/>
            </a:endParaRPr>
          </a:p>
          <a:p>
            <a:pPr marL="0" indent="0" eaLnBrk="1" fontAlgn="auto" hangingPunct="1">
              <a:spcAft>
                <a:spcPts val="0"/>
              </a:spcAft>
              <a:buFont typeface="Arial" pitchFamily="34" charset="0"/>
              <a:buNone/>
              <a:defRPr/>
            </a:pPr>
            <a:endParaRPr lang="en-US" altLang="zh-TW" sz="2200" dirty="0" smtClean="0"/>
          </a:p>
          <a:p>
            <a:pPr marL="0" indent="0" eaLnBrk="1" fontAlgn="auto" hangingPunct="1">
              <a:spcAft>
                <a:spcPts val="0"/>
              </a:spcAft>
              <a:buFont typeface="Arial" pitchFamily="34" charset="0"/>
              <a:buNone/>
              <a:defRPr/>
            </a:pPr>
            <a:r>
              <a:rPr lang="zh-TW" altLang="en-US" sz="2000" dirty="0" smtClean="0"/>
              <a:t>      </a:t>
            </a:r>
          </a:p>
        </p:txBody>
      </p:sp>
      <p:sp>
        <p:nvSpPr>
          <p:cNvPr id="10244"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3" name="投影片編號版面配置區 2"/>
          <p:cNvSpPr>
            <a:spLocks noGrp="1"/>
          </p:cNvSpPr>
          <p:nvPr>
            <p:ph type="sldNum" sz="quarter" idx="12"/>
          </p:nvPr>
        </p:nvSpPr>
        <p:spPr/>
        <p:txBody>
          <a:bodyPr>
            <a:normAutofit fontScale="85000" lnSpcReduction="20000"/>
          </a:bodyPr>
          <a:lstStyle/>
          <a:p>
            <a:pPr>
              <a:defRPr/>
            </a:pPr>
            <a:fld id="{2E9838AC-F726-4093-AF6A-6F6921C35433}" type="slidenum">
              <a:rPr lang="zh-TW" altLang="en-US" smtClean="0"/>
              <a:pPr>
                <a:defRPr/>
              </a:pPr>
              <a:t>2</a:t>
            </a:fld>
            <a:endParaRPr lang="zh-TW"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612775" y="228600"/>
            <a:ext cx="8153400" cy="990600"/>
          </a:xfrm>
        </p:spPr>
        <p:txBody>
          <a:bodyPr/>
          <a:lstStyle/>
          <a:p>
            <a:pPr eaLnBrk="1" hangingPunct="1">
              <a:defRPr/>
            </a:pPr>
            <a:r>
              <a:rPr lang="en-US" altLang="zh-TW" sz="3600" b="1" dirty="0" smtClean="0">
                <a:latin typeface="+mj-ea"/>
              </a:rPr>
              <a:t>4.3.3</a:t>
            </a:r>
            <a:r>
              <a:rPr lang="zh-TW" altLang="en-US" sz="3600" b="1" dirty="0" smtClean="0">
                <a:latin typeface="+mj-ea"/>
              </a:rPr>
              <a:t>說明適當使用各種設備</a:t>
            </a:r>
            <a:endParaRPr lang="zh-TW" altLang="en-US" sz="3600" dirty="0" smtClean="0">
              <a:latin typeface="+mj-ea"/>
            </a:endParaRPr>
          </a:p>
        </p:txBody>
      </p:sp>
      <p:sp>
        <p:nvSpPr>
          <p:cNvPr id="3" name="內容版面配置區 2"/>
          <p:cNvSpPr>
            <a:spLocks noGrp="1"/>
          </p:cNvSpPr>
          <p:nvPr>
            <p:ph sz="quarter" idx="1"/>
          </p:nvPr>
        </p:nvSpPr>
        <p:spPr>
          <a:xfrm>
            <a:off x="571500" y="1571625"/>
            <a:ext cx="8153400" cy="4495800"/>
          </a:xfrm>
        </p:spPr>
        <p:txBody>
          <a:bodyPr>
            <a:normAutofit fontScale="92500" lnSpcReduction="20000"/>
          </a:bodyPr>
          <a:lstStyle/>
          <a:p>
            <a:pPr marL="0" indent="0" eaLnBrk="1" fontAlgn="auto" hangingPunct="1">
              <a:spcAft>
                <a:spcPts val="0"/>
              </a:spcAft>
              <a:buFont typeface="Wingdings"/>
              <a:buNone/>
              <a:defRPr/>
            </a:pPr>
            <a:r>
              <a:rPr lang="zh-TW" altLang="en-US" sz="2800" b="1" dirty="0"/>
              <a:t>設備</a:t>
            </a:r>
            <a:r>
              <a:rPr lang="en-US" altLang="zh-TW" sz="2800" b="1" dirty="0"/>
              <a:t>:</a:t>
            </a:r>
            <a:r>
              <a:rPr lang="zh-TW" altLang="en-US" sz="2800" b="1" dirty="0"/>
              <a:t>例如滅菌器</a:t>
            </a:r>
            <a:r>
              <a:rPr lang="zh-TW" altLang="en-US" sz="2800" b="1" dirty="0" smtClean="0">
                <a:latin typeface="新細明體" pitchFamily="18" charset="-120"/>
              </a:rPr>
              <a:t>、燻蒸</a:t>
            </a:r>
            <a:r>
              <a:rPr lang="zh-TW" altLang="en-US" sz="2800" b="1" dirty="0">
                <a:latin typeface="新細明體" pitchFamily="18" charset="-120"/>
              </a:rPr>
              <a:t>除汙</a:t>
            </a:r>
            <a:r>
              <a:rPr lang="zh-TW" altLang="en-US" sz="2800" b="1" dirty="0" smtClean="0">
                <a:latin typeface="新細明體" pitchFamily="18" charset="-120"/>
              </a:rPr>
              <a:t>設備</a:t>
            </a:r>
            <a:endParaRPr lang="en-US" altLang="zh-TW" sz="2800" b="1" dirty="0" smtClean="0">
              <a:latin typeface="新細明體" pitchFamily="18" charset="-120"/>
            </a:endParaRPr>
          </a:p>
          <a:p>
            <a:pPr marL="0" indent="0" eaLnBrk="1" fontAlgn="auto" hangingPunct="1">
              <a:spcAft>
                <a:spcPts val="0"/>
              </a:spcAft>
              <a:buFont typeface="Wingdings"/>
              <a:buNone/>
              <a:defRPr/>
            </a:pPr>
            <a:r>
              <a:rPr lang="zh-TW" altLang="en-US" sz="2800" b="1" dirty="0" smtClean="0">
                <a:solidFill>
                  <a:srgbClr val="00B0F0"/>
                </a:solidFill>
              </a:rPr>
              <a:t>評</a:t>
            </a:r>
            <a:r>
              <a:rPr lang="zh-TW" altLang="en-US" sz="2800" b="1" dirty="0">
                <a:solidFill>
                  <a:srgbClr val="00B0F0"/>
                </a:solidFill>
              </a:rPr>
              <a:t>核內容</a:t>
            </a:r>
            <a:r>
              <a:rPr lang="en-US" altLang="zh-TW" sz="2800" b="1" dirty="0">
                <a:solidFill>
                  <a:srgbClr val="00B0F0"/>
                </a:solidFill>
              </a:rPr>
              <a:t>:</a:t>
            </a:r>
            <a:r>
              <a:rPr lang="zh-TW" altLang="en-US" sz="2800" b="1" dirty="0">
                <a:solidFill>
                  <a:srgbClr val="00B0F0"/>
                </a:solidFill>
              </a:rPr>
              <a:t>說明高壓滅菌器使用之標準作業程序</a:t>
            </a:r>
            <a:r>
              <a:rPr lang="zh-TW" altLang="en-US" sz="2800" b="1" dirty="0">
                <a:solidFill>
                  <a:srgbClr val="00B0F0"/>
                </a:solidFill>
                <a:latin typeface="新細明體" pitchFamily="18" charset="-120"/>
              </a:rPr>
              <a:t>，包括</a:t>
            </a:r>
            <a:r>
              <a:rPr lang="zh-TW" altLang="en-US" sz="2800" b="1" dirty="0" smtClean="0">
                <a:solidFill>
                  <a:srgbClr val="00B0F0"/>
                </a:solidFill>
                <a:latin typeface="新細明體" pitchFamily="18" charset="-120"/>
              </a:rPr>
              <a:t>操作注意事項、定期</a:t>
            </a:r>
            <a:r>
              <a:rPr lang="zh-TW" altLang="en-US" sz="2800" b="1" dirty="0">
                <a:solidFill>
                  <a:srgbClr val="00B0F0"/>
                </a:solidFill>
                <a:latin typeface="新細明體" pitchFamily="18" charset="-120"/>
              </a:rPr>
              <a:t>執行生物性確效檢測、年度</a:t>
            </a:r>
            <a:r>
              <a:rPr lang="zh-TW" altLang="en-US" sz="2800" b="1" dirty="0" smtClean="0">
                <a:solidFill>
                  <a:srgbClr val="00B0F0"/>
                </a:solidFill>
                <a:latin typeface="新細明體" pitchFamily="18" charset="-120"/>
              </a:rPr>
              <a:t>檢修維護</a:t>
            </a:r>
            <a:r>
              <a:rPr lang="zh-TW" altLang="en-US" sz="2800" b="1" dirty="0">
                <a:solidFill>
                  <a:srgbClr val="00B0F0"/>
                </a:solidFill>
                <a:latin typeface="新細明體"/>
                <a:ea typeface="新細明體"/>
              </a:rPr>
              <a:t>。</a:t>
            </a:r>
            <a:endParaRPr lang="en-US" altLang="zh-TW" sz="2800" b="1" dirty="0">
              <a:solidFill>
                <a:srgbClr val="00B0F0"/>
              </a:solidFill>
              <a:latin typeface="新細明體"/>
              <a:ea typeface="新細明體"/>
            </a:endParaRPr>
          </a:p>
          <a:p>
            <a:pPr marL="0" indent="0" eaLnBrk="1" fontAlgn="auto" hangingPunct="1">
              <a:spcAft>
                <a:spcPts val="0"/>
              </a:spcAft>
              <a:buFont typeface="Wingdings"/>
              <a:buNone/>
              <a:defRPr/>
            </a:pPr>
            <a:endParaRPr lang="en-US" altLang="zh-TW" sz="3600" b="1" dirty="0">
              <a:solidFill>
                <a:srgbClr val="00B0F0"/>
              </a:solidFill>
              <a:latin typeface="新細明體" pitchFamily="18" charset="-120"/>
            </a:endParaRPr>
          </a:p>
          <a:p>
            <a:pPr marL="0" indent="0" eaLnBrk="1" fontAlgn="auto" hangingPunct="1">
              <a:spcAft>
                <a:spcPts val="0"/>
              </a:spcAft>
              <a:buFont typeface="Wingdings"/>
              <a:buNone/>
              <a:defRPr/>
            </a:pPr>
            <a:r>
              <a:rPr lang="zh-TW" altLang="en-US" sz="2800" b="1" dirty="0"/>
              <a:t>高壓滅菌鍋</a:t>
            </a:r>
            <a:endParaRPr lang="en-US" altLang="zh-TW" sz="2800" b="1" dirty="0"/>
          </a:p>
          <a:p>
            <a:pPr marL="0" indent="0" eaLnBrk="1" fontAlgn="auto" hangingPunct="1">
              <a:spcAft>
                <a:spcPts val="0"/>
              </a:spcAft>
              <a:buFont typeface="Wingdings"/>
              <a:buNone/>
              <a:defRPr/>
            </a:pPr>
            <a:r>
              <a:rPr lang="zh-TW" altLang="en-US" sz="4000" dirty="0" smtClean="0"/>
              <a:t> </a:t>
            </a:r>
            <a:r>
              <a:rPr lang="zh-TW" altLang="zh-TW" sz="2600" dirty="0" smtClean="0"/>
              <a:t>消毒</a:t>
            </a:r>
            <a:r>
              <a:rPr lang="zh-TW" altLang="zh-TW" sz="2600" dirty="0"/>
              <a:t>原理</a:t>
            </a:r>
            <a:r>
              <a:rPr lang="en-US" altLang="zh-TW" sz="2600" dirty="0"/>
              <a:t>:</a:t>
            </a:r>
            <a:r>
              <a:rPr lang="zh-TW" altLang="zh-TW" sz="2600" dirty="0"/>
              <a:t>利用高壓高熱的水分子均勻滲透入，使</a:t>
            </a:r>
            <a:r>
              <a:rPr lang="zh-TW" altLang="zh-TW" sz="2600" dirty="0" smtClean="0"/>
              <a:t>病</a:t>
            </a:r>
            <a:r>
              <a:rPr lang="zh-TW" altLang="en-US" sz="2600" dirty="0" smtClean="0"/>
              <a:t>原體受</a:t>
            </a:r>
            <a:endParaRPr lang="en-US" altLang="zh-TW" sz="2600" dirty="0" smtClean="0"/>
          </a:p>
          <a:p>
            <a:pPr marL="0" indent="0" eaLnBrk="1" fontAlgn="auto" hangingPunct="1">
              <a:spcAft>
                <a:spcPts val="0"/>
              </a:spcAft>
              <a:buFont typeface="Wingdings"/>
              <a:buNone/>
              <a:defRPr/>
            </a:pPr>
            <a:r>
              <a:rPr lang="zh-TW" altLang="en-US" sz="2600" dirty="0"/>
              <a:t> </a:t>
            </a:r>
            <a:r>
              <a:rPr lang="zh-TW" altLang="en-US" sz="2600" dirty="0" smtClean="0"/>
              <a:t>     熱、</a:t>
            </a:r>
            <a:r>
              <a:rPr lang="zh-TW" altLang="zh-TW" sz="2600" dirty="0" smtClean="0"/>
              <a:t>濕的作用</a:t>
            </a:r>
            <a:r>
              <a:rPr lang="zh-TW" altLang="zh-TW" sz="2600" dirty="0"/>
              <a:t>，使蛋白質凝固變性。可消滅所有微生物</a:t>
            </a:r>
            <a:r>
              <a:rPr lang="zh-TW" altLang="zh-TW" sz="2600" dirty="0" smtClean="0">
                <a:latin typeface="新細明體" pitchFamily="18" charset="-120"/>
              </a:rPr>
              <a:t>。</a:t>
            </a:r>
            <a:endParaRPr lang="zh-TW" altLang="zh-TW" sz="2600" dirty="0"/>
          </a:p>
          <a:p>
            <a:pPr marL="0" indent="0" eaLnBrk="1" fontAlgn="auto" hangingPunct="1">
              <a:spcAft>
                <a:spcPts val="0"/>
              </a:spcAft>
              <a:buFont typeface="Wingdings"/>
              <a:buNone/>
              <a:defRPr/>
            </a:pPr>
            <a:r>
              <a:rPr lang="zh-TW" altLang="en-US" sz="2600" dirty="0"/>
              <a:t>  </a:t>
            </a:r>
            <a:r>
              <a:rPr lang="zh-TW" altLang="zh-TW" sz="2600" dirty="0" smtClean="0"/>
              <a:t>滅菌</a:t>
            </a:r>
            <a:r>
              <a:rPr lang="zh-TW" altLang="zh-TW" sz="2600" dirty="0"/>
              <a:t>要素 : 壓力、溫度、時間、濕度。</a:t>
            </a:r>
          </a:p>
          <a:p>
            <a:pPr marL="0" indent="0" eaLnBrk="1" fontAlgn="auto" hangingPunct="1">
              <a:spcAft>
                <a:spcPts val="0"/>
              </a:spcAft>
              <a:buFont typeface="Wingdings"/>
              <a:buNone/>
              <a:defRPr/>
            </a:pPr>
            <a:r>
              <a:rPr lang="zh-TW" altLang="en-US" sz="2600" dirty="0"/>
              <a:t>  </a:t>
            </a:r>
            <a:r>
              <a:rPr lang="zh-TW" altLang="zh-TW" sz="2600" dirty="0" smtClean="0"/>
              <a:t>操作</a:t>
            </a:r>
            <a:r>
              <a:rPr lang="zh-TW" altLang="zh-TW" sz="2600" dirty="0"/>
              <a:t>條件</a:t>
            </a:r>
            <a:r>
              <a:rPr lang="zh-TW" altLang="zh-TW" sz="2600" dirty="0" smtClean="0"/>
              <a:t>：</a:t>
            </a:r>
            <a:r>
              <a:rPr lang="en-US" altLang="zh-TW" sz="2600" dirty="0" smtClean="0"/>
              <a:t>134</a:t>
            </a:r>
            <a:r>
              <a:rPr lang="zh-TW" altLang="zh-TW" sz="2600" dirty="0" smtClean="0"/>
              <a:t> ℃</a:t>
            </a:r>
            <a:r>
              <a:rPr lang="zh-TW" altLang="en-US" sz="2600" dirty="0" smtClean="0">
                <a:latin typeface="新細明體"/>
                <a:ea typeface="新細明體"/>
              </a:rPr>
              <a:t>，</a:t>
            </a:r>
            <a:r>
              <a:rPr lang="en-US" altLang="zh-TW" sz="2600" dirty="0" smtClean="0">
                <a:latin typeface="新細明體"/>
                <a:ea typeface="新細明體"/>
              </a:rPr>
              <a:t>3</a:t>
            </a:r>
            <a:r>
              <a:rPr lang="zh-TW" altLang="en-US" sz="2600" dirty="0" smtClean="0">
                <a:latin typeface="新細明體"/>
                <a:ea typeface="新細明體"/>
              </a:rPr>
              <a:t> </a:t>
            </a:r>
            <a:r>
              <a:rPr lang="en-US" altLang="zh-TW" sz="2600" dirty="0" smtClean="0">
                <a:latin typeface="新細明體"/>
                <a:ea typeface="新細明體"/>
              </a:rPr>
              <a:t>min</a:t>
            </a:r>
            <a:r>
              <a:rPr lang="zh-TW" altLang="en-US" sz="2600" dirty="0" smtClean="0">
                <a:latin typeface="新細明體"/>
                <a:ea typeface="新細明體"/>
              </a:rPr>
              <a:t>；</a:t>
            </a:r>
            <a:r>
              <a:rPr lang="zh-TW" altLang="zh-TW" sz="2600" dirty="0" smtClean="0"/>
              <a:t> </a:t>
            </a:r>
            <a:r>
              <a:rPr lang="en-US" altLang="zh-TW" sz="2600" dirty="0" smtClean="0"/>
              <a:t>126</a:t>
            </a:r>
            <a:r>
              <a:rPr lang="zh-TW" altLang="zh-TW" sz="2600" dirty="0" smtClean="0"/>
              <a:t>℃ </a:t>
            </a:r>
            <a:r>
              <a:rPr lang="zh-TW" altLang="en-US" sz="2600" dirty="0" smtClean="0">
                <a:latin typeface="新細明體"/>
                <a:ea typeface="新細明體"/>
              </a:rPr>
              <a:t>，</a:t>
            </a:r>
            <a:r>
              <a:rPr lang="zh-TW" altLang="zh-TW" sz="2600" dirty="0" smtClean="0"/>
              <a:t>10 min </a:t>
            </a:r>
            <a:r>
              <a:rPr lang="zh-TW" altLang="zh-TW" sz="2600" dirty="0" smtClean="0">
                <a:solidFill>
                  <a:srgbClr val="000000"/>
                </a:solidFill>
                <a:latin typeface="新細明體" pitchFamily="18" charset="-120"/>
              </a:rPr>
              <a:t>； </a:t>
            </a:r>
            <a:r>
              <a:rPr lang="zh-TW" altLang="zh-TW" sz="2600" dirty="0"/>
              <a:t>121℃</a:t>
            </a:r>
            <a:r>
              <a:rPr lang="zh-TW" altLang="zh-TW" sz="2600" dirty="0" smtClean="0"/>
              <a:t>，</a:t>
            </a:r>
            <a:r>
              <a:rPr lang="en-US" altLang="zh-TW" sz="2600" dirty="0" smtClean="0"/>
              <a:t>15 </a:t>
            </a:r>
          </a:p>
          <a:p>
            <a:pPr marL="0" indent="0" eaLnBrk="1" fontAlgn="auto" hangingPunct="1">
              <a:spcAft>
                <a:spcPts val="0"/>
              </a:spcAft>
              <a:buFont typeface="Wingdings"/>
              <a:buNone/>
              <a:defRPr/>
            </a:pPr>
            <a:r>
              <a:rPr lang="en-US" altLang="zh-TW" sz="2600" dirty="0" smtClean="0"/>
              <a:t>              min </a:t>
            </a:r>
            <a:r>
              <a:rPr lang="zh-TW" altLang="zh-TW" sz="2600" dirty="0" smtClean="0">
                <a:solidFill>
                  <a:srgbClr val="000000"/>
                </a:solidFill>
                <a:latin typeface="新細明體" pitchFamily="18" charset="-120"/>
              </a:rPr>
              <a:t>；</a:t>
            </a:r>
            <a:r>
              <a:rPr lang="zh-TW" altLang="zh-TW" sz="2600" dirty="0" smtClean="0"/>
              <a:t>115℃，25 min</a:t>
            </a:r>
            <a:r>
              <a:rPr lang="zh-TW" altLang="zh-TW" sz="2600" dirty="0" smtClean="0">
                <a:latin typeface="新細明體" pitchFamily="18" charset="-120"/>
              </a:rPr>
              <a:t>。</a:t>
            </a:r>
            <a:endParaRPr lang="zh-TW" altLang="zh-TW" sz="2600" dirty="0"/>
          </a:p>
          <a:p>
            <a:pPr marL="320040" indent="-320040" eaLnBrk="1" fontAlgn="auto" hangingPunct="1">
              <a:spcAft>
                <a:spcPts val="0"/>
              </a:spcAft>
              <a:buFont typeface="Wingdings"/>
              <a:buChar char=""/>
              <a:defRPr/>
            </a:pPr>
            <a:endParaRPr lang="zh-TW" altLang="en-US" dirty="0"/>
          </a:p>
        </p:txBody>
      </p:sp>
      <p:sp>
        <p:nvSpPr>
          <p:cNvPr id="28676"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4" name="投影片編號版面配置區 3"/>
          <p:cNvSpPr>
            <a:spLocks noGrp="1"/>
          </p:cNvSpPr>
          <p:nvPr>
            <p:ph type="sldNum" sz="quarter" idx="12"/>
          </p:nvPr>
        </p:nvSpPr>
        <p:spPr/>
        <p:txBody>
          <a:bodyPr>
            <a:normAutofit fontScale="85000" lnSpcReduction="20000"/>
          </a:bodyPr>
          <a:lstStyle/>
          <a:p>
            <a:pPr>
              <a:defRPr/>
            </a:pPr>
            <a:fld id="{09500A80-D121-4335-950E-84A24EDDB2C5}" type="slidenum">
              <a:rPr lang="zh-TW" altLang="en-US" smtClean="0"/>
              <a:pPr>
                <a:defRPr/>
              </a:pPr>
              <a:t>20</a:t>
            </a:fld>
            <a:endParaRPr lang="zh-TW"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a:xfrm>
            <a:off x="612775" y="228600"/>
            <a:ext cx="8153400" cy="990600"/>
          </a:xfrm>
        </p:spPr>
        <p:txBody>
          <a:bodyPr/>
          <a:lstStyle/>
          <a:p>
            <a:pPr eaLnBrk="1" hangingPunct="1"/>
            <a:r>
              <a:rPr lang="zh-TW" altLang="zh-TW" sz="3600" b="1" smtClean="0"/>
              <a:t>滅菌效能確效</a:t>
            </a:r>
            <a:endParaRPr lang="zh-TW" altLang="en-US" sz="3600" smtClean="0"/>
          </a:p>
        </p:txBody>
      </p:sp>
      <p:sp>
        <p:nvSpPr>
          <p:cNvPr id="29699" name="內容版面配置區 2"/>
          <p:cNvSpPr>
            <a:spLocks noGrp="1"/>
          </p:cNvSpPr>
          <p:nvPr>
            <p:ph sz="quarter" idx="1"/>
          </p:nvPr>
        </p:nvSpPr>
        <p:spPr>
          <a:xfrm>
            <a:off x="612775" y="1600200"/>
            <a:ext cx="8153400" cy="4495800"/>
          </a:xfrm>
        </p:spPr>
        <p:txBody>
          <a:bodyPr/>
          <a:lstStyle/>
          <a:p>
            <a:pPr eaLnBrk="1" hangingPunct="1">
              <a:buFont typeface="Wingdings" pitchFamily="2" charset="2"/>
              <a:buChar char="p"/>
            </a:pPr>
            <a:r>
              <a:rPr lang="zh-TW" altLang="zh-TW" sz="2400" b="1" smtClean="0"/>
              <a:t>機械性監測:</a:t>
            </a:r>
          </a:p>
          <a:p>
            <a:pPr eaLnBrk="1" hangingPunct="1">
              <a:buFont typeface="Wingdings" pitchFamily="2" charset="2"/>
              <a:buNone/>
            </a:pPr>
            <a:r>
              <a:rPr lang="zh-TW" altLang="zh-TW" sz="2600" smtClean="0"/>
              <a:t>  </a:t>
            </a:r>
            <a:r>
              <a:rPr lang="zh-TW" altLang="zh-TW" sz="2000" smtClean="0"/>
              <a:t>溫度記錄、壓力表、時間</a:t>
            </a:r>
          </a:p>
          <a:p>
            <a:pPr eaLnBrk="1" hangingPunct="1">
              <a:buFont typeface="Wingdings" pitchFamily="2" charset="2"/>
              <a:buNone/>
            </a:pPr>
            <a:r>
              <a:rPr lang="zh-TW" altLang="zh-TW" sz="2000" smtClean="0"/>
              <a:t>  </a:t>
            </a:r>
            <a:r>
              <a:rPr lang="en-US" altLang="zh-TW" sz="2000" smtClean="0"/>
              <a:t> </a:t>
            </a:r>
            <a:r>
              <a:rPr lang="zh-TW" altLang="zh-TW" sz="2000" smtClean="0">
                <a:solidFill>
                  <a:srgbClr val="FF0000"/>
                </a:solidFill>
              </a:rPr>
              <a:t>無法保證滅菌效果完全</a:t>
            </a:r>
          </a:p>
          <a:p>
            <a:pPr eaLnBrk="1" hangingPunct="1">
              <a:buFont typeface="Wingdings" pitchFamily="2" charset="2"/>
              <a:buNone/>
            </a:pPr>
            <a:r>
              <a:rPr lang="zh-TW" altLang="zh-TW" sz="2000" smtClean="0"/>
              <a:t>   頻率:每</a:t>
            </a:r>
            <a:r>
              <a:rPr lang="zh-TW" altLang="en-US" sz="2000" smtClean="0"/>
              <a:t>鍋</a:t>
            </a:r>
            <a:r>
              <a:rPr lang="zh-TW" altLang="zh-TW" sz="2000" smtClean="0"/>
              <a:t>次</a:t>
            </a:r>
          </a:p>
          <a:p>
            <a:pPr eaLnBrk="1" hangingPunct="1">
              <a:buFont typeface="Wingdings" pitchFamily="2" charset="2"/>
              <a:buChar char="p"/>
            </a:pPr>
            <a:r>
              <a:rPr lang="zh-TW" altLang="zh-TW" sz="2400" b="1" smtClean="0"/>
              <a:t>化學性監測:</a:t>
            </a:r>
          </a:p>
          <a:p>
            <a:pPr eaLnBrk="1" hangingPunct="1">
              <a:buFont typeface="Wingdings" pitchFamily="2" charset="2"/>
              <a:buNone/>
            </a:pPr>
            <a:r>
              <a:rPr lang="zh-TW" altLang="zh-TW" sz="2600" smtClean="0"/>
              <a:t>  </a:t>
            </a:r>
            <a:r>
              <a:rPr lang="zh-TW" altLang="en-US" sz="2600" smtClean="0"/>
              <a:t> </a:t>
            </a:r>
            <a:r>
              <a:rPr lang="zh-TW" altLang="zh-TW" sz="2000" smtClean="0"/>
              <a:t>包外</a:t>
            </a:r>
            <a:r>
              <a:rPr lang="zh-TW" altLang="zh-TW" sz="2000" smtClean="0">
                <a:latin typeface="新細明體" pitchFamily="18" charset="-120"/>
              </a:rPr>
              <a:t>、包內化學指示劑</a:t>
            </a:r>
          </a:p>
          <a:p>
            <a:pPr eaLnBrk="1" hangingPunct="1">
              <a:buFont typeface="Wingdings" pitchFamily="2" charset="2"/>
              <a:buNone/>
            </a:pPr>
            <a:r>
              <a:rPr lang="zh-TW" altLang="zh-TW" sz="2000" smtClean="0">
                <a:latin typeface="新細明體" pitchFamily="18" charset="-120"/>
              </a:rPr>
              <a:t>    </a:t>
            </a:r>
            <a:r>
              <a:rPr lang="zh-TW" altLang="zh-TW" sz="2000" smtClean="0">
                <a:solidFill>
                  <a:srgbClr val="FF0000"/>
                </a:solidFill>
                <a:latin typeface="新細明體" pitchFamily="18" charset="-120"/>
              </a:rPr>
              <a:t>用於區分已滅菌、未滅菌，無法保證滅菌使否完整。</a:t>
            </a:r>
          </a:p>
          <a:p>
            <a:pPr eaLnBrk="1" hangingPunct="1">
              <a:buFont typeface="Wingdings" pitchFamily="2" charset="2"/>
              <a:buNone/>
            </a:pPr>
            <a:r>
              <a:rPr lang="zh-TW" altLang="zh-TW" sz="2000" smtClean="0"/>
              <a:t>  </a:t>
            </a:r>
            <a:r>
              <a:rPr lang="zh-TW" altLang="en-US" sz="2000" smtClean="0"/>
              <a:t> </a:t>
            </a:r>
            <a:r>
              <a:rPr lang="zh-TW" altLang="zh-TW" sz="2000" smtClean="0"/>
              <a:t>以顏色變化作為判讀依據</a:t>
            </a:r>
          </a:p>
          <a:p>
            <a:pPr eaLnBrk="1" hangingPunct="1">
              <a:buFont typeface="Wingdings" pitchFamily="2" charset="2"/>
              <a:buNone/>
            </a:pPr>
            <a:r>
              <a:rPr lang="zh-TW" altLang="zh-TW" sz="2000" smtClean="0"/>
              <a:t>  </a:t>
            </a:r>
            <a:r>
              <a:rPr lang="zh-TW" altLang="en-US" sz="2000" smtClean="0"/>
              <a:t> </a:t>
            </a:r>
            <a:r>
              <a:rPr lang="zh-TW" altLang="zh-TW" sz="2000" smtClean="0"/>
              <a:t>頻率:每</a:t>
            </a:r>
            <a:r>
              <a:rPr lang="zh-TW" altLang="en-US" sz="2000" smtClean="0"/>
              <a:t>鍋</a:t>
            </a:r>
            <a:r>
              <a:rPr lang="zh-TW" altLang="zh-TW" sz="2000" smtClean="0"/>
              <a:t>次</a:t>
            </a:r>
          </a:p>
          <a:p>
            <a:pPr eaLnBrk="1" hangingPunct="1"/>
            <a:endParaRPr lang="zh-TW" altLang="en-US" smtClean="0"/>
          </a:p>
        </p:txBody>
      </p:sp>
      <p:pic>
        <p:nvPicPr>
          <p:cNvPr id="29700" name="Picture 4" descr="98961365714999160846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420938"/>
            <a:ext cx="19240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894489424149991608462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75" y="2636838"/>
            <a:ext cx="15049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3" name="投影片編號版面配置區 2"/>
          <p:cNvSpPr>
            <a:spLocks noGrp="1"/>
          </p:cNvSpPr>
          <p:nvPr>
            <p:ph type="sldNum" sz="quarter" idx="12"/>
          </p:nvPr>
        </p:nvSpPr>
        <p:spPr/>
        <p:txBody>
          <a:bodyPr>
            <a:normAutofit fontScale="85000" lnSpcReduction="20000"/>
          </a:bodyPr>
          <a:lstStyle/>
          <a:p>
            <a:pPr>
              <a:defRPr/>
            </a:pPr>
            <a:fld id="{598C6E14-5499-45EB-8486-5706090397E7}" type="slidenum">
              <a:rPr lang="zh-TW" altLang="en-US" smtClean="0"/>
              <a:pPr>
                <a:defRPr/>
              </a:pPr>
              <a:t>21</a:t>
            </a:fld>
            <a:endParaRPr lang="zh-TW"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a:xfrm>
            <a:off x="612775" y="228600"/>
            <a:ext cx="8153400" cy="990600"/>
          </a:xfrm>
        </p:spPr>
        <p:txBody>
          <a:bodyPr/>
          <a:lstStyle/>
          <a:p>
            <a:pPr eaLnBrk="1" hangingPunct="1"/>
            <a:r>
              <a:rPr lang="zh-TW" altLang="zh-TW" sz="3600" b="1" smtClean="0"/>
              <a:t>滅菌效能確效</a:t>
            </a:r>
            <a:endParaRPr lang="zh-TW" altLang="en-US" sz="3600" smtClean="0"/>
          </a:p>
        </p:txBody>
      </p:sp>
      <p:sp>
        <p:nvSpPr>
          <p:cNvPr id="3" name="內容版面配置區 2"/>
          <p:cNvSpPr>
            <a:spLocks noGrp="1"/>
          </p:cNvSpPr>
          <p:nvPr>
            <p:ph sz="quarter" idx="1"/>
          </p:nvPr>
        </p:nvSpPr>
        <p:spPr>
          <a:xfrm>
            <a:off x="612775" y="1600200"/>
            <a:ext cx="8153400" cy="4495800"/>
          </a:xfrm>
        </p:spPr>
        <p:txBody>
          <a:bodyPr>
            <a:normAutofit/>
          </a:bodyPr>
          <a:lstStyle/>
          <a:p>
            <a:pPr eaLnBrk="1" fontAlgn="auto" hangingPunct="1">
              <a:spcAft>
                <a:spcPts val="0"/>
              </a:spcAft>
              <a:buFont typeface="Wingdings" pitchFamily="2" charset="2"/>
              <a:buChar char="p"/>
              <a:defRPr/>
            </a:pPr>
            <a:r>
              <a:rPr lang="zh-TW" altLang="zh-TW" sz="2800" b="1" dirty="0"/>
              <a:t>生物性監測</a:t>
            </a:r>
            <a:r>
              <a:rPr lang="zh-TW" altLang="zh-TW" sz="2800" b="1" dirty="0" smtClean="0"/>
              <a:t>:</a:t>
            </a:r>
          </a:p>
          <a:p>
            <a:pPr marL="0" indent="0" eaLnBrk="1" fontAlgn="auto" hangingPunct="1">
              <a:spcAft>
                <a:spcPts val="0"/>
              </a:spcAft>
              <a:buFont typeface="Wingdings"/>
              <a:buNone/>
              <a:defRPr/>
            </a:pPr>
            <a:r>
              <a:rPr lang="zh-TW" altLang="en-US" sz="3200" dirty="0" smtClean="0"/>
              <a:t>  </a:t>
            </a:r>
            <a:r>
              <a:rPr lang="en-US" altLang="zh-TW" sz="2200" dirty="0" smtClean="0"/>
              <a:t>1.</a:t>
            </a:r>
            <a:r>
              <a:rPr lang="zh-TW" altLang="zh-TW" sz="2000" dirty="0" smtClean="0"/>
              <a:t>生物培養指示劑(內含菌苗)判別滅菌效果</a:t>
            </a:r>
          </a:p>
          <a:p>
            <a:pPr marL="0" indent="0" eaLnBrk="1" fontAlgn="auto" hangingPunct="1">
              <a:spcAft>
                <a:spcPts val="0"/>
              </a:spcAft>
              <a:buFont typeface="Wingdings"/>
              <a:buNone/>
              <a:defRPr/>
            </a:pPr>
            <a:r>
              <a:rPr lang="zh-TW" altLang="zh-TW" sz="2000" dirty="0" smtClean="0"/>
              <a:t>   </a:t>
            </a:r>
            <a:r>
              <a:rPr lang="en-US" altLang="zh-TW" sz="2000" dirty="0" smtClean="0"/>
              <a:t>2.</a:t>
            </a:r>
            <a:r>
              <a:rPr lang="zh-TW" altLang="zh-TW" sz="2000" dirty="0" smtClean="0">
                <a:solidFill>
                  <a:srgbClr val="FF0000"/>
                </a:solidFill>
              </a:rPr>
              <a:t>唯一</a:t>
            </a:r>
            <a:r>
              <a:rPr lang="zh-TW" altLang="zh-TW" sz="2000" dirty="0">
                <a:solidFill>
                  <a:srgbClr val="FF0000"/>
                </a:solidFill>
              </a:rPr>
              <a:t>可確定是否滅菌完全之方法</a:t>
            </a:r>
          </a:p>
          <a:p>
            <a:pPr marL="0" indent="0" eaLnBrk="1" fontAlgn="auto" hangingPunct="1">
              <a:spcAft>
                <a:spcPts val="0"/>
              </a:spcAft>
              <a:buFont typeface="Wingdings" pitchFamily="2" charset="2"/>
              <a:buNone/>
              <a:defRPr/>
            </a:pPr>
            <a:r>
              <a:rPr lang="zh-TW" altLang="en-US" sz="2000" dirty="0" smtClean="0"/>
              <a:t>   </a:t>
            </a:r>
            <a:r>
              <a:rPr lang="en-US" altLang="zh-TW" sz="2000" dirty="0" smtClean="0"/>
              <a:t>3.</a:t>
            </a:r>
            <a:r>
              <a:rPr lang="zh-TW" altLang="zh-TW" sz="2000" dirty="0" smtClean="0"/>
              <a:t>高壓</a:t>
            </a:r>
            <a:r>
              <a:rPr lang="zh-TW" altLang="zh-TW" sz="2000" dirty="0"/>
              <a:t>滅菌測試的菌種:</a:t>
            </a:r>
            <a:r>
              <a:rPr lang="zh-TW" altLang="zh-TW" sz="2000" dirty="0">
                <a:solidFill>
                  <a:srgbClr val="FF0000"/>
                </a:solidFill>
              </a:rPr>
              <a:t>嗜熱桿菌</a:t>
            </a:r>
            <a:r>
              <a:rPr lang="zh-TW" altLang="zh-TW" sz="2000" dirty="0" smtClean="0"/>
              <a:t>(Geobacillus</a:t>
            </a:r>
            <a:r>
              <a:rPr lang="zh-TW" altLang="en-US" sz="2000" dirty="0" smtClean="0"/>
              <a:t> </a:t>
            </a:r>
            <a:endParaRPr lang="en-US" altLang="zh-TW" sz="2000" dirty="0" smtClean="0"/>
          </a:p>
          <a:p>
            <a:pPr marL="0" indent="0" eaLnBrk="1" fontAlgn="auto" hangingPunct="1">
              <a:spcAft>
                <a:spcPts val="0"/>
              </a:spcAft>
              <a:buFont typeface="Wingdings" pitchFamily="2" charset="2"/>
              <a:buNone/>
              <a:defRPr/>
            </a:pPr>
            <a:r>
              <a:rPr lang="zh-TW" altLang="en-US" sz="2000" dirty="0" smtClean="0"/>
              <a:t>                          </a:t>
            </a:r>
            <a:r>
              <a:rPr lang="zh-TW" altLang="zh-TW" sz="2000" dirty="0" smtClean="0"/>
              <a:t>stearothermophilus, </a:t>
            </a:r>
            <a:r>
              <a:rPr lang="zh-TW" altLang="zh-TW" sz="2000" dirty="0"/>
              <a:t>ATCC 7953)</a:t>
            </a:r>
          </a:p>
          <a:p>
            <a:pPr marL="0" indent="0" eaLnBrk="1" fontAlgn="auto" hangingPunct="1">
              <a:spcAft>
                <a:spcPts val="0"/>
              </a:spcAft>
              <a:buFont typeface="Wingdings" pitchFamily="2" charset="2"/>
              <a:buNone/>
              <a:defRPr/>
            </a:pPr>
            <a:r>
              <a:rPr lang="zh-TW" altLang="en-US" sz="2000" dirty="0" smtClean="0"/>
              <a:t>   </a:t>
            </a:r>
            <a:r>
              <a:rPr lang="en-US" altLang="zh-TW" sz="2000" dirty="0" smtClean="0"/>
              <a:t>4.</a:t>
            </a:r>
            <a:r>
              <a:rPr lang="zh-TW" altLang="zh-TW" sz="2000" dirty="0" smtClean="0"/>
              <a:t>頻率</a:t>
            </a:r>
            <a:r>
              <a:rPr lang="zh-TW" altLang="zh-TW" sz="2000" dirty="0"/>
              <a:t>:</a:t>
            </a:r>
            <a:r>
              <a:rPr lang="zh-TW" altLang="zh-TW" sz="2000" dirty="0">
                <a:solidFill>
                  <a:srgbClr val="FF0000"/>
                </a:solidFill>
              </a:rPr>
              <a:t>每周一次</a:t>
            </a:r>
          </a:p>
          <a:p>
            <a:pPr marL="320040" indent="-320040" eaLnBrk="1" fontAlgn="auto" hangingPunct="1">
              <a:spcAft>
                <a:spcPts val="0"/>
              </a:spcAft>
              <a:buFont typeface="Wingdings"/>
              <a:buChar char=""/>
              <a:defRPr/>
            </a:pPr>
            <a:endParaRPr lang="zh-TW" altLang="en-US" dirty="0"/>
          </a:p>
        </p:txBody>
      </p:sp>
      <p:pic>
        <p:nvPicPr>
          <p:cNvPr id="30724" name="Picture 4" descr="12543219214999160846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75" y="3786188"/>
            <a:ext cx="1790700"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60297986149991608464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905250"/>
            <a:ext cx="21097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4" name="投影片編號版面配置區 3"/>
          <p:cNvSpPr>
            <a:spLocks noGrp="1"/>
          </p:cNvSpPr>
          <p:nvPr>
            <p:ph type="sldNum" sz="quarter" idx="12"/>
          </p:nvPr>
        </p:nvSpPr>
        <p:spPr/>
        <p:txBody>
          <a:bodyPr>
            <a:normAutofit fontScale="85000" lnSpcReduction="20000"/>
          </a:bodyPr>
          <a:lstStyle/>
          <a:p>
            <a:pPr>
              <a:defRPr/>
            </a:pPr>
            <a:fld id="{1A707D49-AF64-4648-B74A-EDC31E777690}" type="slidenum">
              <a:rPr lang="zh-TW" altLang="en-US" smtClean="0"/>
              <a:pPr>
                <a:defRPr/>
              </a:pPr>
              <a:t>22</a:t>
            </a:fld>
            <a:endParaRPr lang="zh-TW"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a:xfrm>
            <a:off x="611188" y="404813"/>
            <a:ext cx="8153400" cy="990600"/>
          </a:xfrm>
        </p:spPr>
        <p:txBody>
          <a:bodyPr/>
          <a:lstStyle/>
          <a:p>
            <a:pPr eaLnBrk="1" hangingPunct="1"/>
            <a:r>
              <a:rPr lang="zh-TW" altLang="zh-TW" sz="3600" b="1" smtClean="0"/>
              <a:t>滅菌鍋操作注意事項</a:t>
            </a:r>
            <a:endParaRPr lang="zh-TW" altLang="en-US" sz="3600" smtClean="0"/>
          </a:p>
        </p:txBody>
      </p:sp>
      <p:sp>
        <p:nvSpPr>
          <p:cNvPr id="40963" name="內容版面配置區 2"/>
          <p:cNvSpPr>
            <a:spLocks noGrp="1"/>
          </p:cNvSpPr>
          <p:nvPr>
            <p:ph sz="quarter" idx="1"/>
          </p:nvPr>
        </p:nvSpPr>
        <p:spPr>
          <a:xfrm>
            <a:off x="612775" y="1600200"/>
            <a:ext cx="8153400" cy="4495800"/>
          </a:xfrm>
        </p:spPr>
        <p:txBody>
          <a:bodyPr/>
          <a:lstStyle/>
          <a:p>
            <a:pPr marL="0" indent="0" eaLnBrk="1" hangingPunct="1">
              <a:buFont typeface="Wingdings" pitchFamily="2" charset="2"/>
              <a:buNone/>
              <a:defRPr/>
            </a:pPr>
            <a:r>
              <a:rPr lang="zh-TW" altLang="en-US" sz="2400" b="1" dirty="0" smtClean="0">
                <a:latin typeface="+mn-ea"/>
              </a:rPr>
              <a:t>檢驗</a:t>
            </a:r>
            <a:r>
              <a:rPr lang="en-US" altLang="zh-TW" sz="2400" b="1" dirty="0" smtClean="0">
                <a:latin typeface="+mn-ea"/>
              </a:rPr>
              <a:t>-</a:t>
            </a:r>
            <a:r>
              <a:rPr lang="zh-TW" altLang="en-US" sz="2400" b="1" dirty="0" smtClean="0">
                <a:latin typeface="+mn-ea"/>
              </a:rPr>
              <a:t>儀器</a:t>
            </a:r>
            <a:r>
              <a:rPr lang="en-US" altLang="zh-TW" sz="2400" b="1" dirty="0" smtClean="0">
                <a:latin typeface="+mn-ea"/>
              </a:rPr>
              <a:t>-3-F003</a:t>
            </a:r>
            <a:r>
              <a:rPr lang="zh-TW" altLang="en-US" sz="2400" b="1" dirty="0" smtClean="0">
                <a:latin typeface="+mn-ea"/>
              </a:rPr>
              <a:t>高壓滅菌鍋作業指導書</a:t>
            </a:r>
            <a:endParaRPr lang="en-US" altLang="zh-TW" sz="2400" b="1" dirty="0" smtClean="0">
              <a:latin typeface="+mn-ea"/>
            </a:endParaRPr>
          </a:p>
          <a:p>
            <a:pPr eaLnBrk="1" hangingPunct="1">
              <a:buFont typeface="Wingdings" pitchFamily="2" charset="2"/>
              <a:buChar char="p"/>
              <a:defRPr/>
            </a:pPr>
            <a:r>
              <a:rPr lang="zh-TW" altLang="zh-TW" sz="2000" dirty="0" smtClean="0">
                <a:latin typeface="+mn-ea"/>
              </a:rPr>
              <a:t>不適用於不耐熱或不耐濕之物品。</a:t>
            </a:r>
          </a:p>
          <a:p>
            <a:pPr eaLnBrk="1" hangingPunct="1">
              <a:buFont typeface="Wingdings" pitchFamily="2" charset="2"/>
              <a:buChar char="p"/>
              <a:defRPr/>
            </a:pPr>
            <a:r>
              <a:rPr lang="zh-TW" altLang="zh-TW" sz="2000" dirty="0" smtClean="0">
                <a:latin typeface="+mn-ea"/>
              </a:rPr>
              <a:t>滅菌物不可過滿，且待滅菌容器不可密封</a:t>
            </a:r>
            <a:r>
              <a:rPr lang="zh-TW" altLang="zh-TW" sz="2000" dirty="0" smtClean="0">
                <a:solidFill>
                  <a:srgbClr val="000000"/>
                </a:solidFill>
                <a:latin typeface="+mn-ea"/>
              </a:rPr>
              <a:t>。</a:t>
            </a:r>
            <a:endParaRPr lang="zh-TW" altLang="zh-TW" sz="2000" dirty="0" smtClean="0">
              <a:latin typeface="+mn-ea"/>
            </a:endParaRPr>
          </a:p>
          <a:p>
            <a:pPr eaLnBrk="1" hangingPunct="1">
              <a:buFont typeface="Wingdings" pitchFamily="2" charset="2"/>
              <a:buChar char="p"/>
              <a:defRPr/>
            </a:pPr>
            <a:r>
              <a:rPr lang="zh-TW" altLang="zh-TW" sz="2000" dirty="0" smtClean="0">
                <a:solidFill>
                  <a:srgbClr val="FF0000"/>
                </a:solidFill>
                <a:latin typeface="+mn-ea"/>
              </a:rPr>
              <a:t>水容液滅菌不超過2/3容器容量</a:t>
            </a:r>
            <a:r>
              <a:rPr lang="zh-TW" altLang="zh-TW" sz="2000" dirty="0" smtClean="0">
                <a:solidFill>
                  <a:srgbClr val="000000"/>
                </a:solidFill>
                <a:latin typeface="+mn-ea"/>
              </a:rPr>
              <a:t>。</a:t>
            </a:r>
            <a:endParaRPr lang="zh-TW" altLang="zh-TW" sz="2000" dirty="0" smtClean="0">
              <a:latin typeface="+mn-ea"/>
            </a:endParaRPr>
          </a:p>
          <a:p>
            <a:pPr eaLnBrk="1" hangingPunct="1">
              <a:buFont typeface="Wingdings" pitchFamily="2" charset="2"/>
              <a:buChar char="p"/>
              <a:defRPr/>
            </a:pPr>
            <a:r>
              <a:rPr lang="zh-TW" altLang="zh-TW" sz="2000" dirty="0" smtClean="0">
                <a:latin typeface="+mn-ea"/>
              </a:rPr>
              <a:t>使用時應加貼滅菌指示膠帶</a:t>
            </a:r>
            <a:r>
              <a:rPr lang="zh-TW" altLang="zh-TW" sz="2000" dirty="0" smtClean="0">
                <a:solidFill>
                  <a:srgbClr val="000000"/>
                </a:solidFill>
                <a:latin typeface="+mn-ea"/>
              </a:rPr>
              <a:t>。</a:t>
            </a:r>
            <a:endParaRPr lang="zh-TW" altLang="zh-TW" sz="2000" dirty="0" smtClean="0">
              <a:latin typeface="+mn-ea"/>
            </a:endParaRPr>
          </a:p>
          <a:p>
            <a:pPr eaLnBrk="1" hangingPunct="1">
              <a:buFont typeface="Wingdings" pitchFamily="2" charset="2"/>
              <a:buChar char="p"/>
              <a:defRPr/>
            </a:pPr>
            <a:r>
              <a:rPr lang="zh-TW" altLang="zh-TW" sz="2000" dirty="0" smtClean="0">
                <a:latin typeface="+mn-ea"/>
              </a:rPr>
              <a:t>處理生物醫療廢棄物之滅菌鍋，不可用於消毒器械</a:t>
            </a:r>
            <a:r>
              <a:rPr lang="zh-TW" altLang="zh-TW" sz="2000" dirty="0" smtClean="0">
                <a:solidFill>
                  <a:srgbClr val="000000"/>
                </a:solidFill>
                <a:latin typeface="+mn-ea"/>
              </a:rPr>
              <a:t>。</a:t>
            </a:r>
            <a:endParaRPr lang="zh-TW" altLang="zh-TW" sz="2000" dirty="0" smtClean="0">
              <a:latin typeface="+mn-ea"/>
            </a:endParaRPr>
          </a:p>
          <a:p>
            <a:pPr eaLnBrk="1" hangingPunct="1">
              <a:buFont typeface="Wingdings" pitchFamily="2" charset="2"/>
              <a:buChar char="p"/>
              <a:defRPr/>
            </a:pPr>
            <a:r>
              <a:rPr lang="zh-TW" altLang="zh-TW" sz="2000" dirty="0" smtClean="0">
                <a:latin typeface="+mn-ea"/>
              </a:rPr>
              <a:t>滅菌完成必先確認</a:t>
            </a:r>
            <a:r>
              <a:rPr lang="zh-TW" altLang="zh-TW" sz="2000" dirty="0" smtClean="0">
                <a:solidFill>
                  <a:srgbClr val="FF0000"/>
                </a:solidFill>
                <a:latin typeface="+mn-ea"/>
              </a:rPr>
              <a:t>壓力歸零及溫度下降始可開啟鍋門。</a:t>
            </a:r>
            <a:endParaRPr lang="en-US" altLang="zh-TW" sz="2000" dirty="0" smtClean="0">
              <a:solidFill>
                <a:srgbClr val="FF0000"/>
              </a:solidFill>
              <a:latin typeface="+mn-ea"/>
            </a:endParaRPr>
          </a:p>
          <a:p>
            <a:pPr eaLnBrk="1" hangingPunct="1">
              <a:buFont typeface="Wingdings" pitchFamily="2" charset="2"/>
              <a:buChar char="p"/>
              <a:defRPr/>
            </a:pPr>
            <a:r>
              <a:rPr lang="zh-TW" altLang="zh-TW" sz="2000" dirty="0" smtClean="0">
                <a:latin typeface="+mn-ea"/>
              </a:rPr>
              <a:t>定期清洗，</a:t>
            </a:r>
            <a:r>
              <a:rPr lang="zh-TW" altLang="zh-TW" sz="2000" dirty="0" smtClean="0">
                <a:solidFill>
                  <a:srgbClr val="FF0000"/>
                </a:solidFill>
                <a:latin typeface="+mn-ea"/>
              </a:rPr>
              <a:t>建立年度安全檢查及維修紀錄制度</a:t>
            </a:r>
            <a:r>
              <a:rPr lang="en-US" altLang="zh-TW" sz="2000" dirty="0" smtClean="0">
                <a:latin typeface="+mn-ea"/>
              </a:rPr>
              <a:t>(</a:t>
            </a:r>
            <a:r>
              <a:rPr lang="zh-TW" altLang="en-US" sz="2000" dirty="0" smtClean="0">
                <a:latin typeface="+mn-ea"/>
              </a:rPr>
              <a:t>每年由使用單位下單給工務執行，負壓室滅菌鍋每年下單給工務更換排水管路的</a:t>
            </a:r>
            <a:r>
              <a:rPr lang="en-US" altLang="zh-TW" sz="2000" dirty="0" err="1" smtClean="0">
                <a:latin typeface="+mn-ea"/>
              </a:rPr>
              <a:t>Hepa</a:t>
            </a:r>
            <a:r>
              <a:rPr lang="en-US" altLang="zh-TW" sz="2000" dirty="0" smtClean="0">
                <a:latin typeface="+mn-ea"/>
              </a:rPr>
              <a:t>)</a:t>
            </a:r>
            <a:r>
              <a:rPr lang="zh-TW" altLang="en-US" sz="2000" dirty="0" smtClean="0">
                <a:latin typeface="+mn-ea"/>
              </a:rPr>
              <a:t>。</a:t>
            </a:r>
            <a:endParaRPr lang="zh-TW" altLang="zh-TW" sz="2000" dirty="0" smtClean="0">
              <a:latin typeface="+mn-ea"/>
            </a:endParaRPr>
          </a:p>
          <a:p>
            <a:pPr eaLnBrk="1" hangingPunct="1">
              <a:buFont typeface="Wingdings" pitchFamily="2" charset="2"/>
              <a:buChar char="p"/>
              <a:defRPr/>
            </a:pPr>
            <a:endParaRPr lang="zh-TW" altLang="en-US" sz="2000" dirty="0" smtClean="0"/>
          </a:p>
        </p:txBody>
      </p:sp>
      <p:sp>
        <p:nvSpPr>
          <p:cNvPr id="31748"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3" name="投影片編號版面配置區 2"/>
          <p:cNvSpPr>
            <a:spLocks noGrp="1"/>
          </p:cNvSpPr>
          <p:nvPr>
            <p:ph type="sldNum" sz="quarter" idx="12"/>
          </p:nvPr>
        </p:nvSpPr>
        <p:spPr/>
        <p:txBody>
          <a:bodyPr>
            <a:normAutofit fontScale="85000" lnSpcReduction="20000"/>
          </a:bodyPr>
          <a:lstStyle/>
          <a:p>
            <a:pPr>
              <a:defRPr/>
            </a:pPr>
            <a:fld id="{5FF28F58-6EA1-45A1-B791-6CF3B7CDA15D}" type="slidenum">
              <a:rPr lang="zh-TW" altLang="en-US" smtClean="0"/>
              <a:pPr>
                <a:defRPr/>
              </a:pPr>
              <a:t>23</a:t>
            </a:fld>
            <a:endParaRPr lang="zh-TW"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p:cNvSpPr>
          <p:nvPr>
            <p:ph type="title"/>
          </p:nvPr>
        </p:nvSpPr>
        <p:spPr>
          <a:xfrm>
            <a:off x="612775" y="228600"/>
            <a:ext cx="8153400" cy="990600"/>
          </a:xfrm>
        </p:spPr>
        <p:txBody>
          <a:bodyPr/>
          <a:lstStyle/>
          <a:p>
            <a:pPr>
              <a:defRPr/>
            </a:pPr>
            <a:r>
              <a:rPr lang="en-US" altLang="zh-TW" sz="3600" b="1" dirty="0" smtClean="0">
                <a:latin typeface="+mj-ea"/>
              </a:rPr>
              <a:t>4.3.5</a:t>
            </a:r>
            <a:r>
              <a:rPr lang="zh-TW" altLang="en-US" sz="3600" b="1" dirty="0" smtClean="0">
                <a:latin typeface="+mj-ea"/>
              </a:rPr>
              <a:t> 說明常規表面除汙</a:t>
            </a:r>
            <a:endParaRPr lang="zh-TW" altLang="en-US" sz="3600" dirty="0" smtClean="0">
              <a:latin typeface="+mj-ea"/>
            </a:endParaRPr>
          </a:p>
        </p:txBody>
      </p:sp>
      <p:sp>
        <p:nvSpPr>
          <p:cNvPr id="3" name="內容版面配置區 2"/>
          <p:cNvSpPr>
            <a:spLocks noGrp="1"/>
          </p:cNvSpPr>
          <p:nvPr>
            <p:ph sz="quarter" idx="1"/>
          </p:nvPr>
        </p:nvSpPr>
        <p:spPr>
          <a:xfrm>
            <a:off x="612775" y="1600200"/>
            <a:ext cx="8153400" cy="4495800"/>
          </a:xfrm>
        </p:spPr>
        <p:txBody>
          <a:bodyPr/>
          <a:lstStyle/>
          <a:p>
            <a:pPr>
              <a:buFont typeface="Wingdings" pitchFamily="2" charset="2"/>
              <a:buChar char="p"/>
              <a:defRPr/>
            </a:pPr>
            <a:r>
              <a:rPr lang="zh-TW" altLang="en-US" sz="2400" dirty="0" smtClean="0">
                <a:solidFill>
                  <a:srgbClr val="FF0000"/>
                </a:solidFill>
                <a:latin typeface="+mn-ea"/>
              </a:rPr>
              <a:t>常規操作完檢體</a:t>
            </a:r>
            <a:r>
              <a:rPr lang="zh-TW" altLang="en-US" sz="2400" dirty="0" smtClean="0">
                <a:latin typeface="+mn-ea"/>
              </a:rPr>
              <a:t>後之工作檯面，以</a:t>
            </a:r>
            <a:r>
              <a:rPr lang="en-US" altLang="zh-TW" sz="2400" dirty="0">
                <a:latin typeface="+mn-ea"/>
              </a:rPr>
              <a:t>SURFA SAFE</a:t>
            </a:r>
            <a:r>
              <a:rPr lang="zh-TW" altLang="zh-TW" sz="2400" dirty="0">
                <a:latin typeface="+mn-ea"/>
              </a:rPr>
              <a:t>消毒劑</a:t>
            </a:r>
            <a:r>
              <a:rPr lang="zh-TW" altLang="en-US" sz="2400" dirty="0" smtClean="0">
                <a:latin typeface="+mn-ea"/>
              </a:rPr>
              <a:t>擦拭桌面。</a:t>
            </a:r>
            <a:endParaRPr lang="en-US" altLang="zh-TW" sz="2400" dirty="0" smtClean="0">
              <a:latin typeface="+mn-ea"/>
            </a:endParaRPr>
          </a:p>
          <a:p>
            <a:pPr>
              <a:buFont typeface="Wingdings" pitchFamily="2" charset="2"/>
              <a:buChar char="p"/>
              <a:defRPr/>
            </a:pPr>
            <a:r>
              <a:rPr lang="zh-TW" altLang="en-US" sz="2400" dirty="0" smtClean="0">
                <a:latin typeface="+mn-ea"/>
              </a:rPr>
              <a:t>處理生物危害性物質溢出及含有大量有機物時，以</a:t>
            </a:r>
            <a:r>
              <a:rPr lang="en-US" altLang="zh-TW" sz="2400" dirty="0" smtClean="0">
                <a:solidFill>
                  <a:srgbClr val="FF0000"/>
                </a:solidFill>
                <a:latin typeface="+mn-ea"/>
              </a:rPr>
              <a:t>0.5%</a:t>
            </a:r>
            <a:r>
              <a:rPr lang="zh-TW" altLang="en-US" sz="2400" dirty="0" smtClean="0">
                <a:solidFill>
                  <a:srgbClr val="FF0000"/>
                </a:solidFill>
                <a:latin typeface="+mn-ea"/>
              </a:rPr>
              <a:t>漂白水</a:t>
            </a:r>
            <a:r>
              <a:rPr lang="zh-TW" altLang="en-US" sz="2400" dirty="0" smtClean="0">
                <a:latin typeface="+mn-ea"/>
              </a:rPr>
              <a:t>（有效氯</a:t>
            </a:r>
            <a:r>
              <a:rPr lang="en-US" altLang="zh-TW" sz="2400" dirty="0" smtClean="0">
                <a:latin typeface="+mn-ea"/>
              </a:rPr>
              <a:t>5g/L</a:t>
            </a:r>
            <a:r>
              <a:rPr lang="zh-TW" altLang="en-US" sz="2400" dirty="0" smtClean="0">
                <a:latin typeface="+mn-ea"/>
              </a:rPr>
              <a:t>＝</a:t>
            </a:r>
            <a:r>
              <a:rPr lang="en-US" altLang="zh-TW" sz="2400" dirty="0" smtClean="0">
                <a:latin typeface="+mn-ea"/>
              </a:rPr>
              <a:t>5000ppm)</a:t>
            </a:r>
            <a:r>
              <a:rPr lang="zh-TW" altLang="en-US" sz="2400" dirty="0" smtClean="0">
                <a:latin typeface="+mn-ea"/>
              </a:rPr>
              <a:t>清潔汙染區，清潔方式見容器破裂及感染</a:t>
            </a:r>
            <a:r>
              <a:rPr lang="zh-TW" altLang="en-US" sz="2400" dirty="0">
                <a:latin typeface="+mn-ea"/>
              </a:rPr>
              <a:t>性生物材</a:t>
            </a:r>
            <a:r>
              <a:rPr lang="zh-TW" altLang="en-US" sz="2400" dirty="0" smtClean="0">
                <a:latin typeface="+mn-ea"/>
              </a:rPr>
              <a:t>料溢出</a:t>
            </a:r>
            <a:r>
              <a:rPr lang="zh-TW" altLang="en-US" sz="2400" dirty="0">
                <a:latin typeface="+mn-ea"/>
              </a:rPr>
              <a:t>物處</a:t>
            </a:r>
            <a:r>
              <a:rPr lang="zh-TW" altLang="en-US" sz="2400" dirty="0" smtClean="0">
                <a:latin typeface="+mn-ea"/>
              </a:rPr>
              <a:t>理。</a:t>
            </a:r>
            <a:endParaRPr lang="en-US" altLang="zh-TW" sz="2400" dirty="0">
              <a:latin typeface="+mn-ea"/>
            </a:endParaRPr>
          </a:p>
          <a:p>
            <a:pPr>
              <a:defRPr/>
            </a:pPr>
            <a:endParaRPr lang="en-US" altLang="zh-TW" sz="2400" dirty="0" smtClean="0">
              <a:latin typeface="+mn-ea"/>
            </a:endParaRPr>
          </a:p>
          <a:p>
            <a:pPr marL="0" indent="0">
              <a:buFont typeface="Wingdings" pitchFamily="2" charset="2"/>
              <a:buNone/>
              <a:defRPr/>
            </a:pPr>
            <a:r>
              <a:rPr lang="zh-TW" altLang="en-US" sz="2400" dirty="0" smtClean="0">
                <a:latin typeface="+mn-ea"/>
              </a:rPr>
              <a:t>     消毒</a:t>
            </a:r>
            <a:r>
              <a:rPr lang="zh-TW" altLang="en-US" sz="2400" dirty="0">
                <a:latin typeface="+mn-ea"/>
              </a:rPr>
              <a:t>滅菌之驗證</a:t>
            </a:r>
            <a:r>
              <a:rPr lang="zh-TW" altLang="en-US" sz="2400" dirty="0" smtClean="0">
                <a:latin typeface="+mn-ea"/>
              </a:rPr>
              <a:t>程序</a:t>
            </a:r>
            <a:r>
              <a:rPr lang="en-US" altLang="zh-TW" sz="2400" dirty="0" smtClean="0">
                <a:latin typeface="+mn-ea"/>
              </a:rPr>
              <a:t>:</a:t>
            </a:r>
            <a:r>
              <a:rPr lang="zh-TW" altLang="en-US" sz="2400" dirty="0" smtClean="0">
                <a:latin typeface="+mn-ea"/>
              </a:rPr>
              <a:t>原廠提供效能評估紀錄</a:t>
            </a:r>
            <a:endParaRPr lang="en-US" altLang="zh-TW" sz="2400" dirty="0">
              <a:latin typeface="+mn-ea"/>
            </a:endParaRPr>
          </a:p>
          <a:p>
            <a:pPr>
              <a:defRPr/>
            </a:pPr>
            <a:endParaRPr lang="en-US" altLang="zh-TW" sz="2400" dirty="0" smtClean="0">
              <a:latin typeface="+mn-ea"/>
            </a:endParaRPr>
          </a:p>
        </p:txBody>
      </p:sp>
      <p:sp>
        <p:nvSpPr>
          <p:cNvPr id="32772"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4" name="投影片編號版面配置區 3"/>
          <p:cNvSpPr>
            <a:spLocks noGrp="1"/>
          </p:cNvSpPr>
          <p:nvPr>
            <p:ph type="sldNum" sz="quarter" idx="12"/>
          </p:nvPr>
        </p:nvSpPr>
        <p:spPr/>
        <p:txBody>
          <a:bodyPr>
            <a:normAutofit fontScale="85000" lnSpcReduction="20000"/>
          </a:bodyPr>
          <a:lstStyle/>
          <a:p>
            <a:pPr>
              <a:defRPr/>
            </a:pPr>
            <a:fld id="{08E56801-8CC0-435E-95AC-4EDE6ECC31E0}" type="slidenum">
              <a:rPr lang="zh-TW" altLang="en-US" smtClean="0"/>
              <a:pPr>
                <a:defRPr/>
              </a:pPr>
              <a:t>24</a:t>
            </a:fld>
            <a:endParaRPr lang="zh-TW"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611188" y="333375"/>
            <a:ext cx="8153400" cy="990600"/>
          </a:xfrm>
        </p:spPr>
        <p:txBody>
          <a:bodyPr/>
          <a:lstStyle/>
          <a:p>
            <a:pPr eaLnBrk="1" hangingPunct="1"/>
            <a:r>
              <a:rPr lang="en-US" altLang="zh-TW" sz="3200" b="1" smtClean="0">
                <a:solidFill>
                  <a:schemeClr val="tx1"/>
                </a:solidFill>
              </a:rPr>
              <a:t/>
            </a:r>
            <a:br>
              <a:rPr lang="en-US" altLang="zh-TW" sz="3200" b="1" smtClean="0">
                <a:solidFill>
                  <a:schemeClr val="tx1"/>
                </a:solidFill>
              </a:rPr>
            </a:br>
            <a:r>
              <a:rPr lang="en-US" altLang="zh-TW" sz="3200" b="1" smtClean="0">
                <a:solidFill>
                  <a:schemeClr val="tx1"/>
                </a:solidFill>
              </a:rPr>
              <a:t/>
            </a:r>
            <a:br>
              <a:rPr lang="en-US" altLang="zh-TW" sz="3200" b="1" smtClean="0">
                <a:solidFill>
                  <a:schemeClr val="tx1"/>
                </a:solidFill>
              </a:rPr>
            </a:br>
            <a:r>
              <a:rPr lang="zh-TW" altLang="en-US" sz="3200" b="1" smtClean="0"/>
              <a:t>容器破裂及感染性生物材料溢出物處理</a:t>
            </a:r>
            <a:r>
              <a:rPr lang="en-US" altLang="zh-TW" sz="3600" b="1" smtClean="0"/>
              <a:t/>
            </a:r>
            <a:br>
              <a:rPr lang="en-US" altLang="zh-TW" sz="3600" b="1" smtClean="0"/>
            </a:br>
            <a:endParaRPr lang="zh-TW" altLang="en-US" sz="3600" smtClean="0"/>
          </a:p>
        </p:txBody>
      </p:sp>
      <p:sp>
        <p:nvSpPr>
          <p:cNvPr id="3" name="內容版面配置區 2"/>
          <p:cNvSpPr>
            <a:spLocks noGrp="1"/>
          </p:cNvSpPr>
          <p:nvPr>
            <p:ph sz="quarter" idx="1"/>
          </p:nvPr>
        </p:nvSpPr>
        <p:spPr>
          <a:xfrm>
            <a:off x="612775" y="1600200"/>
            <a:ext cx="8153400" cy="4495800"/>
          </a:xfrm>
        </p:spPr>
        <p:txBody>
          <a:bodyPr>
            <a:normAutofit fontScale="62500" lnSpcReduction="20000"/>
          </a:bodyPr>
          <a:lstStyle/>
          <a:p>
            <a:pPr marL="0" indent="0" eaLnBrk="1" fontAlgn="auto" hangingPunct="1">
              <a:spcAft>
                <a:spcPts val="0"/>
              </a:spcAft>
              <a:buFont typeface="Wingdings"/>
              <a:buNone/>
              <a:defRPr/>
            </a:pPr>
            <a:r>
              <a:rPr lang="zh-TW" altLang="en-US" sz="3800" b="1" dirty="0" smtClean="0"/>
              <a:t>檢驗</a:t>
            </a:r>
            <a:r>
              <a:rPr lang="en-US" altLang="zh-TW" sz="3800" b="1" dirty="0" smtClean="0"/>
              <a:t>-</a:t>
            </a:r>
            <a:r>
              <a:rPr lang="zh-TW" altLang="en-US" sz="3800" b="1" dirty="0" smtClean="0"/>
              <a:t>管理</a:t>
            </a:r>
            <a:r>
              <a:rPr lang="en-US" altLang="zh-TW" sz="3800" b="1" dirty="0" smtClean="0"/>
              <a:t>-2-5201</a:t>
            </a:r>
            <a:r>
              <a:rPr lang="zh-TW" altLang="en-US" sz="3800" b="1" dirty="0" smtClean="0"/>
              <a:t>實驗室生物安全管理程序書</a:t>
            </a:r>
            <a:endParaRPr lang="en-US" altLang="zh-TW" sz="3800" b="1" dirty="0" smtClean="0"/>
          </a:p>
          <a:p>
            <a:pPr marL="0" indent="0" eaLnBrk="1" fontAlgn="auto" hangingPunct="1">
              <a:spcAft>
                <a:spcPts val="0"/>
              </a:spcAft>
              <a:buFont typeface="Wingdings"/>
              <a:buNone/>
              <a:defRPr/>
            </a:pPr>
            <a:r>
              <a:rPr lang="en-US" altLang="zh-TW" sz="3200" dirty="0" smtClean="0"/>
              <a:t>1.</a:t>
            </a:r>
            <a:r>
              <a:rPr lang="zh-TW" altLang="zh-TW" sz="3200" dirty="0" smtClean="0">
                <a:latin typeface="+mn-ea"/>
              </a:rPr>
              <a:t>用</a:t>
            </a:r>
            <a:r>
              <a:rPr lang="zh-TW" altLang="zh-TW" sz="3200" dirty="0">
                <a:latin typeface="+mn-ea"/>
              </a:rPr>
              <a:t>抹布或紙巾覆蓋溢出之感染性物質或盛裝感染性物質之破裂容器。</a:t>
            </a:r>
          </a:p>
          <a:p>
            <a:pPr marL="0" indent="0" eaLnBrk="1" fontAlgn="auto" hangingPunct="1">
              <a:spcAft>
                <a:spcPts val="0"/>
              </a:spcAft>
              <a:buFont typeface="Wingdings"/>
              <a:buNone/>
              <a:defRPr/>
            </a:pPr>
            <a:r>
              <a:rPr lang="zh-TW" altLang="zh-TW" sz="3200" dirty="0">
                <a:latin typeface="+mn-ea"/>
              </a:rPr>
              <a:t>2</a:t>
            </a:r>
            <a:r>
              <a:rPr lang="zh-TW" altLang="zh-TW" sz="3200" dirty="0" smtClean="0">
                <a:latin typeface="+mn-ea"/>
              </a:rPr>
              <a:t>.朝</a:t>
            </a:r>
            <a:r>
              <a:rPr lang="zh-TW" altLang="zh-TW" sz="3200" dirty="0">
                <a:latin typeface="+mn-ea"/>
              </a:rPr>
              <a:t>抹布(或紙巾)倒入適</a:t>
            </a:r>
            <a:r>
              <a:rPr lang="zh-TW" altLang="zh-TW" sz="3200" dirty="0" smtClean="0">
                <a:latin typeface="+mn-ea"/>
              </a:rPr>
              <a:t>量</a:t>
            </a:r>
            <a:r>
              <a:rPr lang="zh-TW" altLang="en-US" sz="3200" dirty="0" smtClean="0">
                <a:latin typeface="+mn-ea"/>
              </a:rPr>
              <a:t> </a:t>
            </a:r>
            <a:r>
              <a:rPr lang="en-US" altLang="zh-TW" sz="3200" dirty="0" smtClean="0">
                <a:solidFill>
                  <a:srgbClr val="FF0000"/>
                </a:solidFill>
                <a:latin typeface="+mn-ea"/>
              </a:rPr>
              <a:t>0.5</a:t>
            </a:r>
            <a:r>
              <a:rPr lang="zh-TW" altLang="zh-TW" sz="3200" dirty="0" smtClean="0">
                <a:solidFill>
                  <a:srgbClr val="FF0000"/>
                </a:solidFill>
                <a:latin typeface="+mn-ea"/>
              </a:rPr>
              <a:t>%漂白水</a:t>
            </a:r>
            <a:r>
              <a:rPr lang="en-US" altLang="zh-TW" sz="3200" dirty="0" smtClean="0">
                <a:solidFill>
                  <a:srgbClr val="FF0000"/>
                </a:solidFill>
                <a:latin typeface="+mn-ea"/>
              </a:rPr>
              <a:t>(</a:t>
            </a:r>
            <a:r>
              <a:rPr lang="zh-TW" altLang="en-US" sz="3200" dirty="0" smtClean="0">
                <a:solidFill>
                  <a:srgbClr val="FF0000"/>
                </a:solidFill>
                <a:latin typeface="+mn-ea"/>
              </a:rPr>
              <a:t>稀釋</a:t>
            </a:r>
            <a:r>
              <a:rPr lang="en-US" altLang="zh-TW" sz="3200" dirty="0" smtClean="0">
                <a:solidFill>
                  <a:srgbClr val="FF0000"/>
                </a:solidFill>
                <a:latin typeface="+mn-ea"/>
              </a:rPr>
              <a:t>10</a:t>
            </a:r>
            <a:r>
              <a:rPr lang="zh-TW" altLang="en-US" sz="3200" dirty="0" smtClean="0">
                <a:solidFill>
                  <a:srgbClr val="FF0000"/>
                </a:solidFill>
                <a:latin typeface="+mn-ea"/>
              </a:rPr>
              <a:t>倍）</a:t>
            </a:r>
            <a:r>
              <a:rPr lang="zh-TW" altLang="zh-TW" sz="3200" dirty="0" smtClean="0">
                <a:latin typeface="+mn-ea"/>
              </a:rPr>
              <a:t>消毒劑，</a:t>
            </a:r>
            <a:r>
              <a:rPr lang="zh-TW" altLang="zh-TW" sz="3200" dirty="0">
                <a:latin typeface="+mn-ea"/>
              </a:rPr>
              <a:t>並</a:t>
            </a:r>
            <a:r>
              <a:rPr lang="zh-TW" altLang="zh-TW" sz="3200" dirty="0" smtClean="0">
                <a:latin typeface="+mn-ea"/>
              </a:rPr>
              <a:t>覆蓋</a:t>
            </a:r>
            <a:r>
              <a:rPr lang="en-US" altLang="zh-TW" sz="3200" dirty="0" smtClean="0">
                <a:latin typeface="+mn-ea"/>
              </a:rPr>
              <a:t> </a:t>
            </a:r>
            <a:r>
              <a:rPr lang="zh-TW" altLang="zh-TW" sz="3200" dirty="0" smtClean="0">
                <a:latin typeface="+mn-ea"/>
              </a:rPr>
              <a:t>溢</a:t>
            </a:r>
            <a:endParaRPr lang="en-US" altLang="zh-TW" sz="3200" dirty="0" smtClean="0">
              <a:latin typeface="+mn-ea"/>
            </a:endParaRPr>
          </a:p>
          <a:p>
            <a:pPr marL="0" indent="0" eaLnBrk="1" fontAlgn="auto" hangingPunct="1">
              <a:spcAft>
                <a:spcPts val="0"/>
              </a:spcAft>
              <a:buFont typeface="Wingdings"/>
              <a:buNone/>
              <a:defRPr/>
            </a:pPr>
            <a:r>
              <a:rPr lang="zh-TW" altLang="en-US" sz="3200" dirty="0">
                <a:latin typeface="+mn-ea"/>
              </a:rPr>
              <a:t> </a:t>
            </a:r>
            <a:r>
              <a:rPr lang="zh-TW" altLang="en-US" sz="3200" dirty="0" smtClean="0">
                <a:latin typeface="+mn-ea"/>
              </a:rPr>
              <a:t>   </a:t>
            </a:r>
            <a:r>
              <a:rPr lang="zh-TW" altLang="zh-TW" sz="3200" dirty="0" smtClean="0">
                <a:latin typeface="+mn-ea"/>
              </a:rPr>
              <a:t>出物周圍區域</a:t>
            </a:r>
            <a:r>
              <a:rPr lang="zh-TW" altLang="en-US" sz="3200" dirty="0" smtClean="0">
                <a:latin typeface="+mn-ea"/>
              </a:rPr>
              <a:t>，</a:t>
            </a:r>
            <a:r>
              <a:rPr lang="zh-TW" altLang="en-US" sz="3200" dirty="0" smtClean="0">
                <a:latin typeface="新細明體"/>
                <a:ea typeface="新細明體"/>
              </a:rPr>
              <a:t>使其作用</a:t>
            </a:r>
            <a:r>
              <a:rPr lang="en-US" altLang="zh-TW" sz="3200" dirty="0" smtClean="0">
                <a:latin typeface="新細明體"/>
                <a:ea typeface="新細明體"/>
              </a:rPr>
              <a:t>30</a:t>
            </a:r>
            <a:r>
              <a:rPr lang="zh-TW" altLang="en-US" sz="3200" dirty="0" smtClean="0">
                <a:latin typeface="新細明體"/>
                <a:ea typeface="新細明體"/>
              </a:rPr>
              <a:t>分鐘</a:t>
            </a:r>
            <a:r>
              <a:rPr lang="zh-TW" altLang="zh-TW" sz="3200" dirty="0" smtClean="0">
                <a:latin typeface="+mn-ea"/>
              </a:rPr>
              <a:t>。</a:t>
            </a:r>
            <a:endParaRPr lang="zh-TW" altLang="zh-TW" sz="3200" dirty="0">
              <a:latin typeface="+mn-ea"/>
            </a:endParaRPr>
          </a:p>
          <a:p>
            <a:pPr marL="0" indent="0" eaLnBrk="1" fontAlgn="auto" hangingPunct="1">
              <a:spcAft>
                <a:spcPts val="0"/>
              </a:spcAft>
              <a:buFont typeface="Wingdings"/>
              <a:buNone/>
              <a:defRPr/>
            </a:pPr>
            <a:r>
              <a:rPr lang="zh-TW" altLang="zh-TW" sz="3200" dirty="0">
                <a:latin typeface="+mn-ea"/>
              </a:rPr>
              <a:t>3</a:t>
            </a:r>
            <a:r>
              <a:rPr lang="zh-TW" altLang="zh-TW" sz="3200" dirty="0" smtClean="0">
                <a:latin typeface="+mn-ea"/>
              </a:rPr>
              <a:t>.清除</a:t>
            </a:r>
            <a:r>
              <a:rPr lang="zh-TW" altLang="zh-TW" sz="3200" dirty="0">
                <a:latin typeface="+mn-ea"/>
              </a:rPr>
              <a:t>抹布、紙巾以及破碎物品，</a:t>
            </a:r>
            <a:r>
              <a:rPr lang="zh-TW" altLang="zh-TW" sz="3200" dirty="0">
                <a:solidFill>
                  <a:srgbClr val="FF0000"/>
                </a:solidFill>
                <a:latin typeface="+mn-ea"/>
              </a:rPr>
              <a:t>玻璃碎片應使用鑷子清理</a:t>
            </a:r>
            <a:r>
              <a:rPr lang="zh-TW" altLang="zh-TW" sz="3200" dirty="0">
                <a:latin typeface="+mn-ea"/>
              </a:rPr>
              <a:t>。然後</a:t>
            </a:r>
            <a:r>
              <a:rPr lang="zh-TW" altLang="zh-TW" sz="3200" dirty="0" smtClean="0">
                <a:latin typeface="+mn-ea"/>
              </a:rPr>
              <a:t>再</a:t>
            </a:r>
            <a:endParaRPr lang="en-US" altLang="zh-TW" sz="3200" dirty="0" smtClean="0">
              <a:latin typeface="+mn-ea"/>
            </a:endParaRPr>
          </a:p>
          <a:p>
            <a:pPr marL="0" indent="0" eaLnBrk="1" fontAlgn="auto" hangingPunct="1">
              <a:spcAft>
                <a:spcPts val="0"/>
              </a:spcAft>
              <a:buFont typeface="Wingdings"/>
              <a:buNone/>
              <a:defRPr/>
            </a:pPr>
            <a:r>
              <a:rPr lang="en-US" altLang="zh-TW" sz="3200" dirty="0" smtClean="0">
                <a:latin typeface="+mn-ea"/>
              </a:rPr>
              <a:t>   </a:t>
            </a:r>
            <a:r>
              <a:rPr lang="zh-TW" altLang="zh-TW" sz="3200" dirty="0" smtClean="0">
                <a:latin typeface="+mn-ea"/>
              </a:rPr>
              <a:t>使用消毒劑擦拭污染區域。</a:t>
            </a:r>
            <a:endParaRPr lang="zh-TW" altLang="zh-TW" sz="3200" dirty="0">
              <a:latin typeface="+mn-ea"/>
            </a:endParaRPr>
          </a:p>
          <a:p>
            <a:pPr marL="0" indent="0" eaLnBrk="1" fontAlgn="auto" hangingPunct="1">
              <a:spcAft>
                <a:spcPts val="0"/>
              </a:spcAft>
              <a:buFont typeface="Wingdings"/>
              <a:buNone/>
              <a:defRPr/>
            </a:pPr>
            <a:r>
              <a:rPr lang="zh-TW" altLang="zh-TW" sz="3200" dirty="0">
                <a:latin typeface="+mn-ea"/>
              </a:rPr>
              <a:t>4</a:t>
            </a:r>
            <a:r>
              <a:rPr lang="zh-TW" altLang="zh-TW" sz="3200" dirty="0" smtClean="0">
                <a:latin typeface="+mn-ea"/>
              </a:rPr>
              <a:t>.使用</a:t>
            </a:r>
            <a:r>
              <a:rPr lang="zh-TW" altLang="zh-TW" sz="3200" dirty="0">
                <a:latin typeface="+mn-ea"/>
              </a:rPr>
              <a:t>畚箕清理破裂</a:t>
            </a:r>
            <a:r>
              <a:rPr lang="zh-TW" altLang="zh-TW" sz="3200" dirty="0" smtClean="0">
                <a:latin typeface="+mn-ea"/>
              </a:rPr>
              <a:t>物</a:t>
            </a:r>
            <a:r>
              <a:rPr lang="zh-TW" altLang="en-US" sz="3200" dirty="0" smtClean="0">
                <a:latin typeface="+mn-ea"/>
              </a:rPr>
              <a:t>後</a:t>
            </a:r>
            <a:r>
              <a:rPr lang="zh-TW" altLang="zh-TW" sz="3200" dirty="0" smtClean="0">
                <a:latin typeface="+mn-ea"/>
              </a:rPr>
              <a:t>時</a:t>
            </a:r>
            <a:r>
              <a:rPr lang="zh-TW" altLang="zh-TW" sz="3200" dirty="0">
                <a:latin typeface="+mn-ea"/>
              </a:rPr>
              <a:t>，應進行高溫高壓滅菌或浸泡在有效之</a:t>
            </a:r>
            <a:r>
              <a:rPr lang="zh-TW" altLang="zh-TW" sz="3200" dirty="0" smtClean="0">
                <a:latin typeface="+mn-ea"/>
              </a:rPr>
              <a:t>消</a:t>
            </a:r>
            <a:endParaRPr lang="en-US" altLang="zh-TW" sz="3200" dirty="0" smtClean="0">
              <a:latin typeface="+mn-ea"/>
            </a:endParaRPr>
          </a:p>
          <a:p>
            <a:pPr marL="0" indent="0" eaLnBrk="1" fontAlgn="auto" hangingPunct="1">
              <a:spcAft>
                <a:spcPts val="0"/>
              </a:spcAft>
              <a:buFont typeface="Wingdings"/>
              <a:buNone/>
              <a:defRPr/>
            </a:pPr>
            <a:r>
              <a:rPr lang="en-US" altLang="zh-TW" sz="3200" dirty="0" smtClean="0">
                <a:latin typeface="+mn-ea"/>
              </a:rPr>
              <a:t>   </a:t>
            </a:r>
            <a:r>
              <a:rPr lang="zh-TW" altLang="zh-TW" sz="3200" dirty="0" smtClean="0">
                <a:latin typeface="+mn-ea"/>
              </a:rPr>
              <a:t>毒液內。</a:t>
            </a:r>
            <a:endParaRPr lang="zh-TW" altLang="zh-TW" sz="3200" dirty="0">
              <a:latin typeface="+mn-ea"/>
            </a:endParaRPr>
          </a:p>
          <a:p>
            <a:pPr marL="0" indent="0" eaLnBrk="1" fontAlgn="auto" hangingPunct="1">
              <a:spcAft>
                <a:spcPts val="0"/>
              </a:spcAft>
              <a:buFont typeface="Wingdings"/>
              <a:buNone/>
              <a:defRPr/>
            </a:pPr>
            <a:r>
              <a:rPr lang="zh-TW" altLang="zh-TW" sz="3200" dirty="0">
                <a:latin typeface="+mn-ea"/>
              </a:rPr>
              <a:t>5. 用於清理之抹布、紙巾及拭子等應丟棄到感染性</a:t>
            </a:r>
            <a:r>
              <a:rPr lang="zh-TW" altLang="zh-TW" sz="3200" dirty="0" smtClean="0">
                <a:latin typeface="+mn-ea"/>
              </a:rPr>
              <a:t>廢棄物</a:t>
            </a:r>
            <a:r>
              <a:rPr lang="zh-TW" altLang="zh-TW" sz="3200" dirty="0">
                <a:latin typeface="+mn-ea"/>
              </a:rPr>
              <a:t>專用收集筒內</a:t>
            </a:r>
          </a:p>
          <a:p>
            <a:pPr marL="0" indent="0" eaLnBrk="1" fontAlgn="auto" hangingPunct="1">
              <a:spcAft>
                <a:spcPts val="0"/>
              </a:spcAft>
              <a:buFont typeface="Wingdings"/>
              <a:buNone/>
              <a:defRPr/>
            </a:pPr>
            <a:r>
              <a:rPr lang="zh-TW" altLang="zh-TW" sz="3200" dirty="0">
                <a:latin typeface="+mn-ea"/>
              </a:rPr>
              <a:t>6</a:t>
            </a:r>
            <a:r>
              <a:rPr lang="zh-TW" altLang="zh-TW" sz="3200" dirty="0" smtClean="0">
                <a:latin typeface="+mn-ea"/>
              </a:rPr>
              <a:t>.實驗</a:t>
            </a:r>
            <a:r>
              <a:rPr lang="zh-TW" altLang="zh-TW" sz="3200" dirty="0">
                <a:latin typeface="+mn-ea"/>
              </a:rPr>
              <a:t>表單、其他列印或書寫紙張等被污染，應將這些資訊複製，並應</a:t>
            </a:r>
          </a:p>
          <a:p>
            <a:pPr marL="0" indent="0" eaLnBrk="1" fontAlgn="auto" hangingPunct="1">
              <a:spcAft>
                <a:spcPts val="0"/>
              </a:spcAft>
              <a:buFont typeface="Wingdings"/>
              <a:buNone/>
              <a:defRPr/>
            </a:pPr>
            <a:r>
              <a:rPr lang="zh-TW" altLang="zh-TW" sz="3200" dirty="0">
                <a:latin typeface="+mn-ea"/>
              </a:rPr>
              <a:t>  </a:t>
            </a:r>
            <a:r>
              <a:rPr lang="zh-TW" altLang="zh-TW" sz="3200" dirty="0" smtClean="0">
                <a:latin typeface="+mn-ea"/>
              </a:rPr>
              <a:t>將</a:t>
            </a:r>
            <a:r>
              <a:rPr lang="zh-TW" altLang="zh-TW" sz="3200" dirty="0">
                <a:latin typeface="+mn-ea"/>
              </a:rPr>
              <a:t>原件丟棄到感染性廢棄物專 用收集筒內。</a:t>
            </a:r>
          </a:p>
          <a:p>
            <a:pPr marL="0" indent="0" eaLnBrk="1" fontAlgn="auto" hangingPunct="1">
              <a:spcAft>
                <a:spcPts val="0"/>
              </a:spcAft>
              <a:buFont typeface="Wingdings"/>
              <a:buNone/>
              <a:defRPr/>
            </a:pPr>
            <a:endParaRPr lang="zh-TW" altLang="zh-TW" sz="3200" dirty="0"/>
          </a:p>
          <a:p>
            <a:pPr marL="320040" indent="-320040" eaLnBrk="1" fontAlgn="auto" hangingPunct="1">
              <a:spcAft>
                <a:spcPts val="0"/>
              </a:spcAft>
              <a:buFont typeface="Wingdings"/>
              <a:buChar char=""/>
              <a:defRPr/>
            </a:pPr>
            <a:endParaRPr lang="zh-TW" altLang="en-US" dirty="0"/>
          </a:p>
        </p:txBody>
      </p:sp>
      <p:sp>
        <p:nvSpPr>
          <p:cNvPr id="33796"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4" name="投影片編號版面配置區 3"/>
          <p:cNvSpPr>
            <a:spLocks noGrp="1"/>
          </p:cNvSpPr>
          <p:nvPr>
            <p:ph type="sldNum" sz="quarter" idx="12"/>
          </p:nvPr>
        </p:nvSpPr>
        <p:spPr/>
        <p:txBody>
          <a:bodyPr>
            <a:normAutofit fontScale="85000" lnSpcReduction="20000"/>
          </a:bodyPr>
          <a:lstStyle/>
          <a:p>
            <a:pPr>
              <a:defRPr/>
            </a:pPr>
            <a:fld id="{C671E70A-24CE-415D-9194-F4697AC66C84}" type="slidenum">
              <a:rPr lang="zh-TW" altLang="en-US" smtClean="0"/>
              <a:pPr>
                <a:defRPr/>
              </a:pPr>
              <a:t>25</a:t>
            </a:fld>
            <a:endParaRPr lang="zh-TW"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a:xfrm>
            <a:off x="684213" y="404813"/>
            <a:ext cx="8153400" cy="990600"/>
          </a:xfrm>
        </p:spPr>
        <p:txBody>
          <a:bodyPr/>
          <a:lstStyle/>
          <a:p>
            <a:pPr eaLnBrk="1" hangingPunct="1"/>
            <a:r>
              <a:rPr lang="zh-TW" altLang="zh-TW" sz="3200" b="1" smtClean="0"/>
              <a:t>於非負壓實驗室發生於生物安全櫃內檢體或菌液傾倒處理方式</a:t>
            </a:r>
            <a:br>
              <a:rPr lang="zh-TW" altLang="zh-TW" sz="3200" b="1" smtClean="0"/>
            </a:br>
            <a:endParaRPr lang="zh-TW" altLang="en-US" sz="3200" smtClean="0"/>
          </a:p>
        </p:txBody>
      </p:sp>
      <p:sp>
        <p:nvSpPr>
          <p:cNvPr id="3" name="內容版面配置區 2"/>
          <p:cNvSpPr>
            <a:spLocks noGrp="1"/>
          </p:cNvSpPr>
          <p:nvPr>
            <p:ph sz="quarter" idx="1"/>
          </p:nvPr>
        </p:nvSpPr>
        <p:spPr>
          <a:xfrm>
            <a:off x="612775" y="1600200"/>
            <a:ext cx="8153400" cy="4495800"/>
          </a:xfrm>
        </p:spPr>
        <p:txBody>
          <a:bodyPr>
            <a:normAutofit/>
          </a:bodyPr>
          <a:lstStyle/>
          <a:p>
            <a:pPr marL="0" indent="0" eaLnBrk="1" fontAlgn="auto" hangingPunct="1">
              <a:lnSpc>
                <a:spcPct val="90000"/>
              </a:lnSpc>
              <a:spcAft>
                <a:spcPts val="0"/>
              </a:spcAft>
              <a:buFont typeface="Wingdings"/>
              <a:buNone/>
              <a:defRPr/>
            </a:pPr>
            <a:r>
              <a:rPr lang="zh-TW" altLang="en-US" sz="2400" b="1" dirty="0" smtClean="0"/>
              <a:t>檢驗</a:t>
            </a:r>
            <a:r>
              <a:rPr lang="en-US" altLang="zh-TW" sz="2400" b="1" dirty="0" smtClean="0"/>
              <a:t>-</a:t>
            </a:r>
            <a:r>
              <a:rPr lang="zh-TW" altLang="en-US" sz="2400" b="1" dirty="0" smtClean="0"/>
              <a:t>細菌</a:t>
            </a:r>
            <a:r>
              <a:rPr lang="en-US" altLang="zh-TW" sz="2400" b="1" dirty="0" smtClean="0"/>
              <a:t>-3-5201-</a:t>
            </a:r>
            <a:r>
              <a:rPr lang="zh-TW" altLang="en-US" sz="2400" b="1" dirty="0" smtClean="0"/>
              <a:t>微生物組災害應變作業指導書</a:t>
            </a:r>
            <a:endParaRPr lang="en-US" altLang="zh-TW" sz="2400" b="1" dirty="0" smtClean="0"/>
          </a:p>
          <a:p>
            <a:pPr marL="0" indent="0" eaLnBrk="1" fontAlgn="auto" hangingPunct="1">
              <a:lnSpc>
                <a:spcPct val="90000"/>
              </a:lnSpc>
              <a:spcAft>
                <a:spcPts val="0"/>
              </a:spcAft>
              <a:buFont typeface="Wingdings"/>
              <a:buNone/>
              <a:defRPr/>
            </a:pPr>
            <a:r>
              <a:rPr lang="zh-TW" altLang="zh-TW" sz="2200" dirty="0" smtClean="0"/>
              <a:t>1</a:t>
            </a:r>
            <a:r>
              <a:rPr lang="zh-TW" altLang="zh-TW" sz="2200" dirty="0"/>
              <a:t>. </a:t>
            </a:r>
            <a:r>
              <a:rPr lang="zh-TW" altLang="zh-TW" sz="2000" dirty="0" smtClean="0">
                <a:latin typeface="+mn-ea"/>
              </a:rPr>
              <a:t>於生物安全櫃內脫除手套</a:t>
            </a:r>
            <a:r>
              <a:rPr lang="zh-TW" altLang="en-US" sz="2000" dirty="0" smtClean="0">
                <a:latin typeface="+mn-ea"/>
              </a:rPr>
              <a:t>，</a:t>
            </a:r>
            <a:r>
              <a:rPr lang="zh-TW" altLang="zh-TW" sz="2000" dirty="0" smtClean="0">
                <a:latin typeface="+mn-ea"/>
              </a:rPr>
              <a:t> 洗手後更換手套</a:t>
            </a:r>
            <a:r>
              <a:rPr lang="zh-TW" altLang="en-US" sz="2000" dirty="0" smtClean="0">
                <a:latin typeface="+mn-ea"/>
              </a:rPr>
              <a:t>。</a:t>
            </a:r>
            <a:endParaRPr lang="zh-TW" altLang="zh-TW" sz="2000" dirty="0" smtClean="0">
              <a:latin typeface="+mn-ea"/>
            </a:endParaRPr>
          </a:p>
          <a:p>
            <a:pPr marL="0" indent="0" eaLnBrk="1" fontAlgn="auto" hangingPunct="1">
              <a:lnSpc>
                <a:spcPct val="90000"/>
              </a:lnSpc>
              <a:spcAft>
                <a:spcPts val="0"/>
              </a:spcAft>
              <a:buFont typeface="Wingdings"/>
              <a:buNone/>
              <a:defRPr/>
            </a:pPr>
            <a:r>
              <a:rPr lang="en-US" altLang="zh-TW" sz="2000" dirty="0" smtClean="0">
                <a:latin typeface="+mn-ea"/>
              </a:rPr>
              <a:t>2.</a:t>
            </a:r>
            <a:r>
              <a:rPr lang="zh-TW" altLang="zh-TW" sz="2000" dirty="0" smtClean="0">
                <a:latin typeface="+mn-ea"/>
              </a:rPr>
              <a:t> 迅速以抹布或擦手紙覆蓋受汙染區域吸收汙染物</a:t>
            </a:r>
            <a:r>
              <a:rPr lang="zh-TW" altLang="en-US" sz="2000" dirty="0" smtClean="0">
                <a:latin typeface="+mn-ea"/>
              </a:rPr>
              <a:t>。</a:t>
            </a:r>
            <a:endParaRPr lang="zh-TW" altLang="zh-TW" sz="2000" dirty="0" smtClean="0">
              <a:latin typeface="+mn-ea"/>
            </a:endParaRPr>
          </a:p>
          <a:p>
            <a:pPr marL="0" indent="0" eaLnBrk="1" fontAlgn="auto" hangingPunct="1">
              <a:lnSpc>
                <a:spcPct val="90000"/>
              </a:lnSpc>
              <a:spcAft>
                <a:spcPts val="0"/>
              </a:spcAft>
              <a:buFont typeface="Wingdings"/>
              <a:buNone/>
              <a:defRPr/>
            </a:pPr>
            <a:r>
              <a:rPr lang="en-US" altLang="zh-TW" sz="2000" dirty="0" smtClean="0">
                <a:latin typeface="+mn-ea"/>
              </a:rPr>
              <a:t>3.</a:t>
            </a:r>
            <a:r>
              <a:rPr lang="zh-TW" altLang="zh-TW" sz="2000" dirty="0" smtClean="0">
                <a:latin typeface="+mn-ea"/>
              </a:rPr>
              <a:t> 將75%酒精</a:t>
            </a:r>
            <a:r>
              <a:rPr lang="en-US" altLang="zh-TW" sz="2000" dirty="0" smtClean="0">
                <a:latin typeface="+mn-ea"/>
              </a:rPr>
              <a:t>(</a:t>
            </a:r>
            <a:r>
              <a:rPr lang="zh-TW" altLang="en-US" sz="2000" dirty="0" smtClean="0">
                <a:latin typeface="+mn-ea"/>
              </a:rPr>
              <a:t>或</a:t>
            </a:r>
            <a:r>
              <a:rPr lang="en-US" altLang="zh-TW" sz="2000" dirty="0" smtClean="0">
                <a:latin typeface="+mn-ea"/>
              </a:rPr>
              <a:t>SURFA SAFE</a:t>
            </a:r>
            <a:r>
              <a:rPr lang="zh-TW" altLang="zh-TW" sz="2000" dirty="0" smtClean="0">
                <a:latin typeface="+mn-ea"/>
              </a:rPr>
              <a:t>消毒劑</a:t>
            </a:r>
            <a:r>
              <a:rPr lang="en-US" altLang="zh-TW" sz="2000" dirty="0" smtClean="0">
                <a:latin typeface="+mn-ea"/>
              </a:rPr>
              <a:t>)</a:t>
            </a:r>
            <a:r>
              <a:rPr lang="zh-TW" altLang="zh-TW" sz="2000" dirty="0" smtClean="0">
                <a:latin typeface="+mn-ea"/>
              </a:rPr>
              <a:t>倒在抹布或擦手紙上(漂白水對金</a:t>
            </a:r>
            <a:endParaRPr lang="en-US" altLang="zh-TW" sz="2000" dirty="0" smtClean="0">
              <a:latin typeface="+mn-ea"/>
            </a:endParaRPr>
          </a:p>
          <a:p>
            <a:pPr marL="0" indent="0" eaLnBrk="1" fontAlgn="auto" hangingPunct="1">
              <a:lnSpc>
                <a:spcPct val="90000"/>
              </a:lnSpc>
              <a:spcAft>
                <a:spcPts val="0"/>
              </a:spcAft>
              <a:buFont typeface="Wingdings"/>
              <a:buNone/>
              <a:defRPr/>
            </a:pPr>
            <a:r>
              <a:rPr lang="en-US" altLang="zh-TW" sz="2000" dirty="0">
                <a:latin typeface="+mn-ea"/>
              </a:rPr>
              <a:t> </a:t>
            </a:r>
            <a:r>
              <a:rPr lang="en-US" altLang="zh-TW" sz="2000" dirty="0" smtClean="0">
                <a:latin typeface="+mn-ea"/>
              </a:rPr>
              <a:t>   </a:t>
            </a:r>
            <a:r>
              <a:rPr lang="zh-TW" altLang="zh-TW" sz="2000" dirty="0" smtClean="0">
                <a:latin typeface="+mn-ea"/>
              </a:rPr>
              <a:t>屬會有腐蝕性故不建議用於生物安全櫃之消毒)，確認濕度足以滲透至</a:t>
            </a:r>
            <a:endParaRPr lang="en-US" altLang="zh-TW" sz="2000" dirty="0" smtClean="0">
              <a:latin typeface="+mn-ea"/>
            </a:endParaRPr>
          </a:p>
          <a:p>
            <a:pPr marL="0" indent="0" eaLnBrk="1" fontAlgn="auto" hangingPunct="1">
              <a:lnSpc>
                <a:spcPct val="90000"/>
              </a:lnSpc>
              <a:spcAft>
                <a:spcPts val="0"/>
              </a:spcAft>
              <a:buFont typeface="Wingdings"/>
              <a:buNone/>
              <a:defRPr/>
            </a:pPr>
            <a:r>
              <a:rPr lang="en-US" altLang="zh-TW" sz="2000" dirty="0">
                <a:latin typeface="+mn-ea"/>
              </a:rPr>
              <a:t> </a:t>
            </a:r>
            <a:r>
              <a:rPr lang="en-US" altLang="zh-TW" sz="2000" dirty="0" smtClean="0">
                <a:latin typeface="+mn-ea"/>
              </a:rPr>
              <a:t>   </a:t>
            </a:r>
            <a:r>
              <a:rPr lang="zh-TW" altLang="zh-TW" sz="2000" dirty="0" smtClean="0">
                <a:latin typeface="+mn-ea"/>
              </a:rPr>
              <a:t>汙染區，靜置</a:t>
            </a:r>
            <a:r>
              <a:rPr lang="zh-TW" altLang="en-US" sz="2000" dirty="0" smtClean="0">
                <a:latin typeface="+mn-ea"/>
              </a:rPr>
              <a:t> </a:t>
            </a:r>
            <a:r>
              <a:rPr lang="en-US" altLang="zh-TW" sz="2000" dirty="0" smtClean="0">
                <a:latin typeface="+mn-ea"/>
              </a:rPr>
              <a:t>3</a:t>
            </a:r>
            <a:r>
              <a:rPr lang="zh-TW" altLang="zh-TW" sz="2000" dirty="0" smtClean="0">
                <a:latin typeface="+mn-ea"/>
              </a:rPr>
              <a:t>0分鐘(</a:t>
            </a:r>
            <a:r>
              <a:rPr lang="zh-TW" altLang="zh-TW" sz="2000" dirty="0" smtClean="0">
                <a:solidFill>
                  <a:srgbClr val="FF0000"/>
                </a:solidFill>
                <a:latin typeface="+mn-ea"/>
              </a:rPr>
              <a:t>消毒時間須以廠商說明書為主</a:t>
            </a:r>
            <a:r>
              <a:rPr lang="zh-TW" altLang="zh-TW" sz="2000" dirty="0" smtClean="0">
                <a:latin typeface="+mn-ea"/>
              </a:rPr>
              <a:t>)</a:t>
            </a:r>
            <a:r>
              <a:rPr lang="zh-TW" altLang="en-US" sz="2000" dirty="0" smtClean="0">
                <a:latin typeface="新細明體"/>
                <a:ea typeface="新細明體"/>
              </a:rPr>
              <a:t>。</a:t>
            </a:r>
            <a:endParaRPr lang="zh-TW" altLang="zh-TW" sz="2000" dirty="0" smtClean="0">
              <a:latin typeface="+mn-ea"/>
            </a:endParaRPr>
          </a:p>
          <a:p>
            <a:pPr marL="0" indent="0" eaLnBrk="1" fontAlgn="auto" hangingPunct="1">
              <a:lnSpc>
                <a:spcPct val="90000"/>
              </a:lnSpc>
              <a:spcAft>
                <a:spcPts val="0"/>
              </a:spcAft>
              <a:buFont typeface="Wingdings" pitchFamily="2" charset="2"/>
              <a:buNone/>
              <a:defRPr/>
            </a:pPr>
            <a:r>
              <a:rPr lang="en-US" altLang="zh-TW" sz="2000" dirty="0" smtClean="0">
                <a:latin typeface="+mn-ea"/>
              </a:rPr>
              <a:t>4.</a:t>
            </a:r>
            <a:r>
              <a:rPr lang="zh-TW" altLang="zh-TW" sz="2000" dirty="0" smtClean="0">
                <a:latin typeface="+mn-ea"/>
              </a:rPr>
              <a:t> 在生物安全櫃內脫除手套</a:t>
            </a:r>
            <a:r>
              <a:rPr lang="zh-TW" altLang="en-US" sz="2000" dirty="0" smtClean="0">
                <a:latin typeface="+mn-ea"/>
              </a:rPr>
              <a:t>，</a:t>
            </a:r>
            <a:r>
              <a:rPr lang="zh-TW" altLang="zh-TW" sz="2000" dirty="0" smtClean="0">
                <a:latin typeface="+mn-ea"/>
              </a:rPr>
              <a:t>生物安全櫃保持持續運轉</a:t>
            </a:r>
            <a:r>
              <a:rPr lang="zh-TW" altLang="en-US" sz="2000" dirty="0" smtClean="0">
                <a:latin typeface="新細明體"/>
                <a:ea typeface="新細明體"/>
              </a:rPr>
              <a:t>。</a:t>
            </a:r>
            <a:endParaRPr lang="zh-TW" altLang="zh-TW" sz="2000" dirty="0" smtClean="0">
              <a:latin typeface="+mn-ea"/>
            </a:endParaRPr>
          </a:p>
          <a:p>
            <a:pPr marL="0" indent="0" eaLnBrk="1" fontAlgn="auto" hangingPunct="1">
              <a:lnSpc>
                <a:spcPct val="90000"/>
              </a:lnSpc>
              <a:spcAft>
                <a:spcPts val="0"/>
              </a:spcAft>
              <a:buFont typeface="Wingdings"/>
              <a:buNone/>
              <a:defRPr/>
            </a:pPr>
            <a:r>
              <a:rPr lang="en-US" altLang="zh-TW" sz="2000" dirty="0" smtClean="0">
                <a:latin typeface="+mn-ea"/>
              </a:rPr>
              <a:t>5.</a:t>
            </a:r>
            <a:r>
              <a:rPr lang="zh-TW" altLang="en-US" sz="2000" dirty="0" smtClean="0">
                <a:latin typeface="+mn-ea"/>
              </a:rPr>
              <a:t> </a:t>
            </a:r>
            <a:r>
              <a:rPr lang="en-US" altLang="zh-TW" sz="2000" dirty="0" smtClean="0">
                <a:latin typeface="+mn-ea"/>
              </a:rPr>
              <a:t>3</a:t>
            </a:r>
            <a:r>
              <a:rPr lang="zh-TW" altLang="zh-TW" sz="2000" dirty="0" smtClean="0">
                <a:latin typeface="+mn-ea"/>
              </a:rPr>
              <a:t>0分鐘後戴手套，如有</a:t>
            </a:r>
            <a:r>
              <a:rPr lang="zh-TW" altLang="zh-TW" sz="2000" dirty="0" smtClean="0">
                <a:solidFill>
                  <a:srgbClr val="FF0000"/>
                </a:solidFill>
                <a:latin typeface="+mn-ea"/>
              </a:rPr>
              <a:t>碎裂物以夾子夾起</a:t>
            </a:r>
            <a:r>
              <a:rPr lang="zh-TW" altLang="zh-TW" sz="2000" dirty="0" smtClean="0">
                <a:latin typeface="+mn-ea"/>
              </a:rPr>
              <a:t>；擦拭方式由周圍往汙染區</a:t>
            </a:r>
            <a:endParaRPr lang="en-US" altLang="zh-TW" sz="2000" dirty="0" smtClean="0">
              <a:latin typeface="+mn-ea"/>
            </a:endParaRPr>
          </a:p>
          <a:p>
            <a:pPr marL="0" indent="0" eaLnBrk="1" fontAlgn="auto" hangingPunct="1">
              <a:lnSpc>
                <a:spcPct val="90000"/>
              </a:lnSpc>
              <a:spcAft>
                <a:spcPts val="0"/>
              </a:spcAft>
              <a:buFont typeface="Wingdings"/>
              <a:buNone/>
              <a:defRPr/>
            </a:pPr>
            <a:r>
              <a:rPr lang="zh-TW" altLang="en-US" sz="2000" dirty="0">
                <a:latin typeface="+mn-ea"/>
              </a:rPr>
              <a:t> </a:t>
            </a:r>
            <a:r>
              <a:rPr lang="zh-TW" altLang="en-US" sz="2000" dirty="0" smtClean="0">
                <a:latin typeface="+mn-ea"/>
              </a:rPr>
              <a:t>    </a:t>
            </a:r>
            <a:r>
              <a:rPr lang="zh-TW" altLang="zh-TW" sz="2000" dirty="0" smtClean="0">
                <a:latin typeface="+mn-ea"/>
              </a:rPr>
              <a:t>域擦拭。須以消毒劑擦拭汙染區3次。</a:t>
            </a:r>
          </a:p>
          <a:p>
            <a:pPr marL="0" indent="0" eaLnBrk="1" fontAlgn="auto" hangingPunct="1">
              <a:lnSpc>
                <a:spcPct val="90000"/>
              </a:lnSpc>
              <a:spcAft>
                <a:spcPts val="0"/>
              </a:spcAft>
              <a:buFont typeface="Wingdings"/>
              <a:buNone/>
              <a:defRPr/>
            </a:pPr>
            <a:r>
              <a:rPr lang="en-US" altLang="zh-TW" sz="2000" dirty="0" smtClean="0">
                <a:latin typeface="+mn-ea"/>
              </a:rPr>
              <a:t>6</a:t>
            </a:r>
            <a:r>
              <a:rPr lang="zh-TW" altLang="zh-TW" sz="2000" dirty="0" smtClean="0">
                <a:latin typeface="+mn-ea"/>
              </a:rPr>
              <a:t>. 所有廢棄物皆在安全櫃內打包，並以感染廢棄物處理。</a:t>
            </a:r>
          </a:p>
          <a:p>
            <a:pPr marL="0" indent="0" eaLnBrk="1" fontAlgn="auto" hangingPunct="1">
              <a:lnSpc>
                <a:spcPct val="90000"/>
              </a:lnSpc>
              <a:spcAft>
                <a:spcPts val="0"/>
              </a:spcAft>
              <a:buFont typeface="Wingdings"/>
              <a:buNone/>
              <a:defRPr/>
            </a:pPr>
            <a:r>
              <a:rPr lang="en-US" altLang="zh-TW" sz="2000" dirty="0" smtClean="0">
                <a:latin typeface="+mn-ea"/>
              </a:rPr>
              <a:t>7</a:t>
            </a:r>
            <a:r>
              <a:rPr lang="zh-TW" altLang="zh-TW" sz="2000" dirty="0" smtClean="0">
                <a:latin typeface="+mn-ea"/>
              </a:rPr>
              <a:t>. 徹底洗手</a:t>
            </a:r>
            <a:r>
              <a:rPr lang="zh-TW" altLang="en-US" sz="2000" dirty="0" smtClean="0">
                <a:latin typeface="新細明體"/>
                <a:ea typeface="新細明體"/>
              </a:rPr>
              <a:t>。</a:t>
            </a:r>
            <a:endParaRPr lang="zh-TW" altLang="zh-TW" sz="2000" dirty="0" smtClean="0">
              <a:latin typeface="+mn-ea"/>
            </a:endParaRPr>
          </a:p>
          <a:p>
            <a:pPr marL="320040" indent="-320040" eaLnBrk="1" fontAlgn="auto" hangingPunct="1">
              <a:spcAft>
                <a:spcPts val="0"/>
              </a:spcAft>
              <a:buFont typeface="Wingdings"/>
              <a:buChar char=""/>
              <a:defRPr/>
            </a:pPr>
            <a:endParaRPr lang="zh-TW" altLang="en-US" dirty="0"/>
          </a:p>
        </p:txBody>
      </p:sp>
      <p:sp>
        <p:nvSpPr>
          <p:cNvPr id="34820"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4" name="投影片編號版面配置區 3"/>
          <p:cNvSpPr>
            <a:spLocks noGrp="1"/>
          </p:cNvSpPr>
          <p:nvPr>
            <p:ph type="sldNum" sz="quarter" idx="12"/>
          </p:nvPr>
        </p:nvSpPr>
        <p:spPr/>
        <p:txBody>
          <a:bodyPr>
            <a:normAutofit fontScale="85000" lnSpcReduction="20000"/>
          </a:bodyPr>
          <a:lstStyle/>
          <a:p>
            <a:pPr>
              <a:defRPr/>
            </a:pPr>
            <a:fld id="{0BFBB94C-CC4C-4F1F-814A-051D3EB4886B}" type="slidenum">
              <a:rPr lang="zh-TW" altLang="en-US" smtClean="0"/>
              <a:pPr>
                <a:defRPr/>
              </a:pPr>
              <a:t>26</a:t>
            </a:fld>
            <a:endParaRPr lang="zh-TW"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a:xfrm>
            <a:off x="612775" y="228600"/>
            <a:ext cx="8153400" cy="990600"/>
          </a:xfrm>
        </p:spPr>
        <p:txBody>
          <a:bodyPr/>
          <a:lstStyle/>
          <a:p>
            <a:pPr eaLnBrk="1" hangingPunct="1"/>
            <a:r>
              <a:rPr lang="zh-TW" altLang="zh-TW" sz="3200" b="1" smtClean="0"/>
              <a:t>潛在感染性物質之離心管於未封閉式</a:t>
            </a:r>
            <a:br>
              <a:rPr lang="zh-TW" altLang="zh-TW" sz="3200" b="1" smtClean="0"/>
            </a:br>
            <a:r>
              <a:rPr lang="zh-TW" altLang="zh-TW" sz="3200" b="1" smtClean="0"/>
              <a:t>離心桶之離心機內發生破裂處理方式</a:t>
            </a:r>
            <a:endParaRPr lang="zh-TW" altLang="en-US" sz="3200" smtClean="0"/>
          </a:p>
        </p:txBody>
      </p:sp>
      <p:sp>
        <p:nvSpPr>
          <p:cNvPr id="3" name="內容版面配置區 2"/>
          <p:cNvSpPr>
            <a:spLocks noGrp="1"/>
          </p:cNvSpPr>
          <p:nvPr>
            <p:ph sz="quarter" idx="1"/>
          </p:nvPr>
        </p:nvSpPr>
        <p:spPr>
          <a:xfrm>
            <a:off x="612775" y="1600200"/>
            <a:ext cx="8153400" cy="4495800"/>
          </a:xfrm>
        </p:spPr>
        <p:txBody>
          <a:bodyPr>
            <a:normAutofit/>
          </a:bodyPr>
          <a:lstStyle/>
          <a:p>
            <a:pPr marL="0" indent="0" eaLnBrk="1" fontAlgn="auto" hangingPunct="1">
              <a:spcAft>
                <a:spcPts val="0"/>
              </a:spcAft>
              <a:buFont typeface="Wingdings" pitchFamily="2" charset="2"/>
              <a:buNone/>
              <a:defRPr/>
            </a:pPr>
            <a:r>
              <a:rPr lang="zh-TW" altLang="en-US" sz="2400" b="1" dirty="0"/>
              <a:t>檢驗</a:t>
            </a:r>
            <a:r>
              <a:rPr lang="en-US" altLang="zh-TW" sz="2400" b="1" dirty="0"/>
              <a:t>-</a:t>
            </a:r>
            <a:r>
              <a:rPr lang="zh-TW" altLang="en-US" sz="2400" b="1" dirty="0"/>
              <a:t>管理</a:t>
            </a:r>
            <a:r>
              <a:rPr lang="en-US" altLang="zh-TW" sz="2400" b="1" dirty="0"/>
              <a:t>-2-5201</a:t>
            </a:r>
            <a:r>
              <a:rPr lang="zh-TW" altLang="en-US" sz="2400" b="1" dirty="0"/>
              <a:t>實驗室生物安全管理程序書</a:t>
            </a:r>
            <a:endParaRPr lang="en-US" altLang="zh-TW" sz="2400" b="1" dirty="0"/>
          </a:p>
          <a:p>
            <a:pPr marL="0" indent="0" eaLnBrk="1" fontAlgn="auto" hangingPunct="1">
              <a:spcAft>
                <a:spcPts val="0"/>
              </a:spcAft>
              <a:buFont typeface="Wingdings"/>
              <a:buNone/>
              <a:defRPr/>
            </a:pPr>
            <a:r>
              <a:rPr lang="zh-TW" altLang="zh-TW" sz="2200" dirty="0" smtClean="0"/>
              <a:t>1</a:t>
            </a:r>
            <a:r>
              <a:rPr lang="zh-TW" altLang="zh-TW" sz="2000" dirty="0"/>
              <a:t>.</a:t>
            </a:r>
            <a:r>
              <a:rPr lang="zh-TW" altLang="zh-TW" sz="2000" dirty="0">
                <a:latin typeface="+mn-ea"/>
              </a:rPr>
              <a:t>關閉機器電源，</a:t>
            </a:r>
            <a:r>
              <a:rPr lang="zh-TW" altLang="zh-TW" sz="2000" dirty="0">
                <a:solidFill>
                  <a:srgbClr val="FF0000"/>
                </a:solidFill>
                <a:latin typeface="+mn-ea"/>
              </a:rPr>
              <a:t>使機器</a:t>
            </a:r>
            <a:r>
              <a:rPr lang="zh-TW" altLang="zh-TW" sz="2000" dirty="0" smtClean="0">
                <a:solidFill>
                  <a:srgbClr val="FF0000"/>
                </a:solidFill>
                <a:latin typeface="+mn-ea"/>
              </a:rPr>
              <a:t>暫停</a:t>
            </a:r>
            <a:r>
              <a:rPr lang="en-US" altLang="zh-TW" sz="2000" dirty="0" smtClean="0">
                <a:solidFill>
                  <a:srgbClr val="FF0000"/>
                </a:solidFill>
                <a:latin typeface="+mn-ea"/>
              </a:rPr>
              <a:t>30</a:t>
            </a:r>
            <a:r>
              <a:rPr lang="zh-TW" altLang="zh-TW" sz="2000" dirty="0" smtClean="0">
                <a:solidFill>
                  <a:srgbClr val="FF0000"/>
                </a:solidFill>
                <a:latin typeface="+mn-ea"/>
              </a:rPr>
              <a:t>分鐘</a:t>
            </a:r>
            <a:r>
              <a:rPr lang="zh-TW" altLang="zh-TW" sz="2000" dirty="0">
                <a:solidFill>
                  <a:srgbClr val="FF0000"/>
                </a:solidFill>
                <a:latin typeface="+mn-ea"/>
              </a:rPr>
              <a:t>再開啟處理</a:t>
            </a:r>
          </a:p>
          <a:p>
            <a:pPr marL="0" indent="0" eaLnBrk="1" fontAlgn="auto" hangingPunct="1">
              <a:spcAft>
                <a:spcPts val="0"/>
              </a:spcAft>
              <a:buFont typeface="Wingdings"/>
              <a:buNone/>
              <a:defRPr/>
            </a:pPr>
            <a:r>
              <a:rPr lang="zh-TW" altLang="zh-TW" sz="2000" dirty="0">
                <a:latin typeface="+mn-ea"/>
              </a:rPr>
              <a:t>2.若開啟後才發現破裂，應蓋上蓋子，並</a:t>
            </a:r>
            <a:r>
              <a:rPr lang="zh-TW" altLang="zh-TW" sz="2000" dirty="0" smtClean="0">
                <a:latin typeface="+mn-ea"/>
              </a:rPr>
              <a:t>靜候</a:t>
            </a:r>
            <a:r>
              <a:rPr lang="en-US" altLang="zh-TW" sz="2000" dirty="0" smtClean="0">
                <a:latin typeface="+mn-ea"/>
              </a:rPr>
              <a:t>3</a:t>
            </a:r>
            <a:r>
              <a:rPr lang="zh-TW" altLang="zh-TW" sz="2000" dirty="0" smtClean="0">
                <a:latin typeface="+mn-ea"/>
              </a:rPr>
              <a:t>0</a:t>
            </a:r>
            <a:r>
              <a:rPr lang="zh-TW" altLang="zh-TW" sz="2000" dirty="0">
                <a:latin typeface="+mn-ea"/>
              </a:rPr>
              <a:t>分鐘再處理</a:t>
            </a:r>
          </a:p>
          <a:p>
            <a:pPr marL="0" indent="0" eaLnBrk="1" fontAlgn="auto" hangingPunct="1">
              <a:spcAft>
                <a:spcPts val="0"/>
              </a:spcAft>
              <a:buFont typeface="Wingdings"/>
              <a:buNone/>
              <a:defRPr/>
            </a:pPr>
            <a:r>
              <a:rPr lang="zh-TW" altLang="zh-TW" sz="2000" dirty="0">
                <a:latin typeface="+mn-ea"/>
              </a:rPr>
              <a:t>3.穿戴厚實手套(如厚橡膠手套)處理所有碎裂物，必要時可再穿戴</a:t>
            </a:r>
            <a:r>
              <a:rPr lang="zh-TW" altLang="zh-TW" sz="2000" dirty="0" smtClean="0">
                <a:latin typeface="+mn-ea"/>
              </a:rPr>
              <a:t>適當</a:t>
            </a:r>
            <a:r>
              <a:rPr lang="en-US" altLang="zh-TW" sz="2000" dirty="0" smtClean="0">
                <a:latin typeface="+mn-ea"/>
              </a:rPr>
              <a:t> </a:t>
            </a:r>
          </a:p>
          <a:p>
            <a:pPr marL="0" indent="0" eaLnBrk="1" fontAlgn="auto" hangingPunct="1">
              <a:spcAft>
                <a:spcPts val="0"/>
              </a:spcAft>
              <a:buFont typeface="Wingdings"/>
              <a:buNone/>
              <a:defRPr/>
            </a:pPr>
            <a:r>
              <a:rPr lang="zh-TW" altLang="en-US" sz="2000" dirty="0">
                <a:latin typeface="+mn-ea"/>
              </a:rPr>
              <a:t> </a:t>
            </a:r>
            <a:r>
              <a:rPr lang="zh-TW" altLang="en-US" sz="2000" dirty="0" smtClean="0">
                <a:latin typeface="+mn-ea"/>
              </a:rPr>
              <a:t>  </a:t>
            </a:r>
            <a:r>
              <a:rPr lang="zh-TW" altLang="zh-TW" sz="2000" dirty="0" smtClean="0">
                <a:latin typeface="+mn-ea"/>
              </a:rPr>
              <a:t>之拋棄</a:t>
            </a:r>
            <a:r>
              <a:rPr lang="zh-TW" altLang="zh-TW" sz="2000" dirty="0">
                <a:latin typeface="+mn-ea"/>
              </a:rPr>
              <a:t>式手套。</a:t>
            </a:r>
          </a:p>
          <a:p>
            <a:pPr marL="0" indent="0" eaLnBrk="1" fontAlgn="auto" hangingPunct="1">
              <a:spcAft>
                <a:spcPts val="0"/>
              </a:spcAft>
              <a:buFont typeface="Wingdings"/>
              <a:buNone/>
              <a:defRPr/>
            </a:pPr>
            <a:r>
              <a:rPr lang="zh-TW" altLang="zh-TW" sz="2000" dirty="0">
                <a:latin typeface="+mn-ea"/>
              </a:rPr>
              <a:t>4. 使用鑷子或使用鑷子夾棉花進行玻璃碎片之</a:t>
            </a:r>
            <a:r>
              <a:rPr lang="zh-TW" altLang="zh-TW" sz="2000" dirty="0" smtClean="0">
                <a:latin typeface="+mn-ea"/>
              </a:rPr>
              <a:t>清除</a:t>
            </a:r>
            <a:r>
              <a:rPr lang="zh-TW" altLang="en-US" sz="2000" dirty="0" smtClean="0">
                <a:latin typeface="+mn-ea"/>
              </a:rPr>
              <a:t>。</a:t>
            </a:r>
            <a:endParaRPr lang="zh-TW" altLang="zh-TW" sz="2000" dirty="0">
              <a:latin typeface="+mn-ea"/>
            </a:endParaRPr>
          </a:p>
          <a:p>
            <a:pPr marL="0" indent="0" eaLnBrk="1" fontAlgn="auto" hangingPunct="1">
              <a:spcAft>
                <a:spcPts val="0"/>
              </a:spcAft>
              <a:buFont typeface="Wingdings"/>
              <a:buNone/>
              <a:defRPr/>
            </a:pPr>
            <a:r>
              <a:rPr lang="zh-TW" altLang="zh-TW" sz="2000" dirty="0">
                <a:latin typeface="+mn-ea"/>
              </a:rPr>
              <a:t>5. 離心機內腔應</a:t>
            </a:r>
            <a:r>
              <a:rPr lang="zh-TW" altLang="zh-TW" sz="2000" dirty="0" smtClean="0">
                <a:latin typeface="+mn-ea"/>
              </a:rPr>
              <a:t>使用消毒劑</a:t>
            </a:r>
            <a:r>
              <a:rPr lang="en-US" altLang="zh-TW" sz="2000" dirty="0" smtClean="0">
                <a:latin typeface="+mn-ea"/>
              </a:rPr>
              <a:t>SURFA’SAFE</a:t>
            </a:r>
            <a:r>
              <a:rPr lang="zh-TW" altLang="zh-TW" sz="2000" dirty="0" smtClean="0">
                <a:latin typeface="+mn-ea"/>
              </a:rPr>
              <a:t>擦拭</a:t>
            </a:r>
            <a:r>
              <a:rPr lang="zh-TW" altLang="zh-TW" sz="2000" dirty="0">
                <a:latin typeface="+mn-ea"/>
              </a:rPr>
              <a:t>兩</a:t>
            </a:r>
            <a:r>
              <a:rPr lang="zh-TW" altLang="zh-TW" sz="2000" dirty="0" smtClean="0">
                <a:latin typeface="+mn-ea"/>
              </a:rPr>
              <a:t>次</a:t>
            </a:r>
            <a:r>
              <a:rPr lang="zh-TW" altLang="en-US" sz="2000" dirty="0" smtClean="0">
                <a:latin typeface="+mn-ea"/>
              </a:rPr>
              <a:t>，</a:t>
            </a:r>
            <a:r>
              <a:rPr lang="zh-TW" altLang="en-US" sz="2000" dirty="0">
                <a:latin typeface="+mn-ea"/>
              </a:rPr>
              <a:t>靜置</a:t>
            </a:r>
            <a:r>
              <a:rPr lang="en-US" altLang="zh-TW" sz="2000" dirty="0">
                <a:latin typeface="+mn-ea"/>
              </a:rPr>
              <a:t>30</a:t>
            </a:r>
            <a:r>
              <a:rPr lang="zh-TW" altLang="en-US" sz="2000" dirty="0">
                <a:latin typeface="+mn-ea"/>
              </a:rPr>
              <a:t>分鐘</a:t>
            </a:r>
            <a:r>
              <a:rPr lang="zh-TW" altLang="zh-TW" sz="2000" dirty="0" smtClean="0">
                <a:latin typeface="+mn-ea"/>
              </a:rPr>
              <a:t>，</a:t>
            </a:r>
            <a:r>
              <a:rPr lang="zh-TW" altLang="en-US" sz="2000" dirty="0" smtClean="0">
                <a:latin typeface="+mn-ea"/>
              </a:rPr>
              <a:t> </a:t>
            </a:r>
            <a:r>
              <a:rPr lang="zh-TW" altLang="zh-TW" sz="2000" dirty="0" smtClean="0">
                <a:latin typeface="+mn-ea"/>
              </a:rPr>
              <a:t>然</a:t>
            </a:r>
            <a:endParaRPr lang="en-US" altLang="zh-TW" sz="2000" dirty="0" smtClean="0">
              <a:latin typeface="+mn-ea"/>
            </a:endParaRPr>
          </a:p>
          <a:p>
            <a:pPr marL="0" indent="0" eaLnBrk="1" fontAlgn="auto" hangingPunct="1">
              <a:spcAft>
                <a:spcPts val="0"/>
              </a:spcAft>
              <a:buFont typeface="Wingdings"/>
              <a:buNone/>
              <a:defRPr/>
            </a:pPr>
            <a:r>
              <a:rPr lang="zh-TW" altLang="en-US" sz="2000" dirty="0">
                <a:latin typeface="+mn-ea"/>
              </a:rPr>
              <a:t> </a:t>
            </a:r>
            <a:r>
              <a:rPr lang="zh-TW" altLang="en-US" sz="2000" dirty="0" smtClean="0">
                <a:latin typeface="+mn-ea"/>
              </a:rPr>
              <a:t>   </a:t>
            </a:r>
            <a:r>
              <a:rPr lang="zh-TW" altLang="zh-TW" sz="2000" dirty="0" smtClean="0">
                <a:latin typeface="+mn-ea"/>
              </a:rPr>
              <a:t>後使用</a:t>
            </a:r>
            <a:r>
              <a:rPr lang="zh-TW" altLang="zh-TW" sz="2000" dirty="0">
                <a:latin typeface="+mn-ea"/>
              </a:rPr>
              <a:t>清水</a:t>
            </a:r>
            <a:r>
              <a:rPr lang="zh-TW" altLang="zh-TW" sz="2000" dirty="0" smtClean="0">
                <a:latin typeface="+mn-ea"/>
              </a:rPr>
              <a:t>沖洗</a:t>
            </a:r>
            <a:r>
              <a:rPr lang="zh-TW" altLang="zh-TW" sz="2000" dirty="0">
                <a:latin typeface="+mn-ea"/>
              </a:rPr>
              <a:t>及晾乾。</a:t>
            </a:r>
          </a:p>
          <a:p>
            <a:pPr marL="0" indent="0" eaLnBrk="1" fontAlgn="auto" hangingPunct="1">
              <a:spcAft>
                <a:spcPts val="0"/>
              </a:spcAft>
              <a:buFont typeface="Wingdings"/>
              <a:buNone/>
              <a:defRPr/>
            </a:pPr>
            <a:r>
              <a:rPr lang="zh-TW" altLang="zh-TW" sz="2000" dirty="0">
                <a:latin typeface="+mn-ea"/>
              </a:rPr>
              <a:t>6. 清理時所使用之全部物品，都應依感染性廢棄物處理</a:t>
            </a:r>
            <a:r>
              <a:rPr lang="zh-TW" altLang="zh-TW" sz="2000" dirty="0" smtClean="0">
                <a:latin typeface="+mn-ea"/>
              </a:rPr>
              <a:t>。</a:t>
            </a:r>
            <a:endParaRPr lang="zh-TW" altLang="zh-TW" sz="2000" dirty="0">
              <a:latin typeface="+mn-ea"/>
            </a:endParaRPr>
          </a:p>
        </p:txBody>
      </p:sp>
      <p:sp>
        <p:nvSpPr>
          <p:cNvPr id="35844"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4" name="投影片編號版面配置區 3"/>
          <p:cNvSpPr>
            <a:spLocks noGrp="1"/>
          </p:cNvSpPr>
          <p:nvPr>
            <p:ph type="sldNum" sz="quarter" idx="12"/>
          </p:nvPr>
        </p:nvSpPr>
        <p:spPr/>
        <p:txBody>
          <a:bodyPr>
            <a:normAutofit fontScale="85000" lnSpcReduction="20000"/>
          </a:bodyPr>
          <a:lstStyle/>
          <a:p>
            <a:pPr>
              <a:defRPr/>
            </a:pPr>
            <a:fld id="{4EB7E7BE-43F0-485A-9A37-D87D12ECB267}" type="slidenum">
              <a:rPr lang="zh-TW" altLang="en-US" smtClean="0"/>
              <a:pPr>
                <a:defRPr/>
              </a:pPr>
              <a:t>27</a:t>
            </a:fld>
            <a:endParaRPr lang="zh-TW"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a:xfrm>
            <a:off x="612775" y="228600"/>
            <a:ext cx="8153400" cy="990600"/>
          </a:xfrm>
        </p:spPr>
        <p:txBody>
          <a:bodyPr/>
          <a:lstStyle/>
          <a:p>
            <a:pPr eaLnBrk="1" hangingPunct="1"/>
            <a:r>
              <a:rPr lang="zh-TW" altLang="zh-TW" sz="3200" b="1" smtClean="0"/>
              <a:t>在封閉式離心桶(安全杯)之離心管發生破裂處理方式</a:t>
            </a:r>
            <a:endParaRPr lang="zh-TW" altLang="en-US" sz="3200" smtClean="0"/>
          </a:p>
        </p:txBody>
      </p:sp>
      <p:sp>
        <p:nvSpPr>
          <p:cNvPr id="3" name="內容版面配置區 2"/>
          <p:cNvSpPr>
            <a:spLocks noGrp="1"/>
          </p:cNvSpPr>
          <p:nvPr>
            <p:ph sz="quarter" idx="1"/>
          </p:nvPr>
        </p:nvSpPr>
        <p:spPr>
          <a:xfrm>
            <a:off x="612775" y="1600200"/>
            <a:ext cx="8153400" cy="4495800"/>
          </a:xfrm>
        </p:spPr>
        <p:txBody>
          <a:bodyPr>
            <a:normAutofit/>
          </a:bodyPr>
          <a:lstStyle/>
          <a:p>
            <a:pPr marL="0" indent="0" eaLnBrk="1" fontAlgn="auto" hangingPunct="1">
              <a:spcAft>
                <a:spcPts val="0"/>
              </a:spcAft>
              <a:buFont typeface="Wingdings" pitchFamily="2" charset="2"/>
              <a:buNone/>
              <a:defRPr/>
            </a:pPr>
            <a:r>
              <a:rPr lang="zh-TW" altLang="en-US" sz="2400" b="1" dirty="0"/>
              <a:t>檢驗</a:t>
            </a:r>
            <a:r>
              <a:rPr lang="en-US" altLang="zh-TW" sz="2400" b="1" dirty="0"/>
              <a:t>-</a:t>
            </a:r>
            <a:r>
              <a:rPr lang="zh-TW" altLang="en-US" sz="2400" b="1" dirty="0"/>
              <a:t>管理</a:t>
            </a:r>
            <a:r>
              <a:rPr lang="en-US" altLang="zh-TW" sz="2400" b="1" dirty="0"/>
              <a:t>-2-5201</a:t>
            </a:r>
            <a:r>
              <a:rPr lang="zh-TW" altLang="en-US" sz="2400" b="1" dirty="0"/>
              <a:t>實驗室生物安全管理程序書</a:t>
            </a:r>
            <a:endParaRPr lang="en-US" altLang="zh-TW" sz="2400" b="1" dirty="0"/>
          </a:p>
          <a:p>
            <a:pPr marL="0" indent="0" eaLnBrk="1" fontAlgn="auto" hangingPunct="1">
              <a:spcAft>
                <a:spcPts val="0"/>
              </a:spcAft>
              <a:buFont typeface="Wingdings"/>
              <a:buNone/>
              <a:defRPr/>
            </a:pPr>
            <a:r>
              <a:rPr lang="zh-TW" altLang="zh-TW" sz="2400" dirty="0" smtClean="0"/>
              <a:t>1</a:t>
            </a:r>
            <a:r>
              <a:rPr lang="zh-TW" altLang="zh-TW" sz="2400" dirty="0"/>
              <a:t>.</a:t>
            </a:r>
            <a:r>
              <a:rPr lang="zh-TW" altLang="zh-TW" sz="2600" dirty="0"/>
              <a:t> </a:t>
            </a:r>
            <a:r>
              <a:rPr lang="zh-TW" altLang="zh-TW" sz="2400" dirty="0"/>
              <a:t>所有封閉式離心桶都應在生物安全櫃內進行裝卸</a:t>
            </a:r>
          </a:p>
          <a:p>
            <a:pPr marL="0" indent="0" eaLnBrk="1" fontAlgn="auto" hangingPunct="1">
              <a:spcAft>
                <a:spcPts val="0"/>
              </a:spcAft>
              <a:buFont typeface="Wingdings"/>
              <a:buNone/>
              <a:defRPr/>
            </a:pPr>
            <a:r>
              <a:rPr lang="zh-TW" altLang="zh-TW" sz="2400" dirty="0"/>
              <a:t>2. 應該鬆開安全杯蓋子並將離心桶進行高溫高壓滅菌</a:t>
            </a:r>
          </a:p>
          <a:p>
            <a:pPr marL="0" indent="0" eaLnBrk="1" fontAlgn="auto" hangingPunct="1">
              <a:spcAft>
                <a:spcPts val="0"/>
              </a:spcAft>
              <a:buFont typeface="Wingdings"/>
              <a:buNone/>
              <a:defRPr/>
            </a:pPr>
            <a:r>
              <a:rPr lang="zh-TW" altLang="zh-TW" sz="2400" dirty="0"/>
              <a:t>3. 若高壓滅菌窒礙難行</a:t>
            </a:r>
            <a:r>
              <a:rPr lang="zh-TW" altLang="zh-TW" sz="2400" dirty="0">
                <a:latin typeface="新細明體" pitchFamily="18" charset="-120"/>
              </a:rPr>
              <a:t>，</a:t>
            </a:r>
            <a:r>
              <a:rPr lang="zh-TW" altLang="zh-TW" sz="2400" dirty="0">
                <a:solidFill>
                  <a:srgbClr val="FF0000"/>
                </a:solidFill>
              </a:rPr>
              <a:t>安全杯也可以採用化學消毒法</a:t>
            </a:r>
            <a:r>
              <a:rPr lang="zh-TW" altLang="zh-TW" sz="2600" dirty="0">
                <a:latin typeface="新細明體" pitchFamily="18" charset="-120"/>
              </a:rPr>
              <a:t>。</a:t>
            </a:r>
            <a:endParaRPr lang="zh-TW" altLang="zh-TW" sz="2600" dirty="0"/>
          </a:p>
          <a:p>
            <a:pPr marL="320040" indent="-320040" eaLnBrk="1" fontAlgn="auto" hangingPunct="1">
              <a:spcAft>
                <a:spcPts val="0"/>
              </a:spcAft>
              <a:buFont typeface="Wingdings"/>
              <a:buChar char=""/>
              <a:defRPr/>
            </a:pPr>
            <a:endParaRPr lang="zh-TW" altLang="en-US" dirty="0"/>
          </a:p>
        </p:txBody>
      </p:sp>
      <p:sp>
        <p:nvSpPr>
          <p:cNvPr id="36868"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4" name="投影片編號版面配置區 3"/>
          <p:cNvSpPr>
            <a:spLocks noGrp="1"/>
          </p:cNvSpPr>
          <p:nvPr>
            <p:ph type="sldNum" sz="quarter" idx="12"/>
          </p:nvPr>
        </p:nvSpPr>
        <p:spPr/>
        <p:txBody>
          <a:bodyPr>
            <a:normAutofit fontScale="85000" lnSpcReduction="20000"/>
          </a:bodyPr>
          <a:lstStyle/>
          <a:p>
            <a:pPr>
              <a:defRPr/>
            </a:pPr>
            <a:fld id="{9BAC7F36-3E98-4724-A2D5-BED97F1B4963}" type="slidenum">
              <a:rPr lang="zh-TW" altLang="en-US" smtClean="0"/>
              <a:pPr>
                <a:defRPr/>
              </a:pPr>
              <a:t>28</a:t>
            </a:fld>
            <a:endParaRPr lang="zh-TW"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a:xfrm>
            <a:off x="611188" y="404813"/>
            <a:ext cx="8153400" cy="990600"/>
          </a:xfrm>
        </p:spPr>
        <p:txBody>
          <a:bodyPr/>
          <a:lstStyle/>
          <a:p>
            <a:pPr eaLnBrk="1" hangingPunct="1">
              <a:defRPr/>
            </a:pPr>
            <a:r>
              <a:rPr lang="en-US" altLang="zh-TW" sz="3600" b="1" dirty="0" smtClean="0">
                <a:latin typeface="+mj-ea"/>
              </a:rPr>
              <a:t>4.3.5.1</a:t>
            </a:r>
            <a:r>
              <a:rPr lang="zh-TW" altLang="en-US" sz="3600" b="1" dirty="0" smtClean="0">
                <a:latin typeface="+mj-ea"/>
              </a:rPr>
              <a:t>指出表面消毒劑及化學性滅菌劑</a:t>
            </a:r>
          </a:p>
        </p:txBody>
      </p:sp>
      <p:sp>
        <p:nvSpPr>
          <p:cNvPr id="3" name="內容版面配置區 2"/>
          <p:cNvSpPr>
            <a:spLocks noGrp="1"/>
          </p:cNvSpPr>
          <p:nvPr>
            <p:ph sz="quarter" idx="1"/>
          </p:nvPr>
        </p:nvSpPr>
        <p:spPr>
          <a:xfrm>
            <a:off x="611188" y="1700213"/>
            <a:ext cx="8153400" cy="4495800"/>
          </a:xfrm>
        </p:spPr>
        <p:txBody>
          <a:bodyPr>
            <a:normAutofit fontScale="40000" lnSpcReduction="20000"/>
          </a:bodyPr>
          <a:lstStyle/>
          <a:p>
            <a:pPr marL="0" indent="0" eaLnBrk="1" fontAlgn="auto" hangingPunct="1">
              <a:spcAft>
                <a:spcPts val="0"/>
              </a:spcAft>
              <a:buFont typeface="Arial" pitchFamily="34" charset="0"/>
              <a:buNone/>
              <a:defRPr/>
            </a:pPr>
            <a:r>
              <a:rPr lang="zh-TW" altLang="en-US" sz="6000" b="1" dirty="0" smtClean="0">
                <a:solidFill>
                  <a:srgbClr val="00B0F0"/>
                </a:solidFill>
                <a:latin typeface="+mn-ea"/>
              </a:rPr>
              <a:t>評核內容</a:t>
            </a:r>
            <a:r>
              <a:rPr lang="en-US" altLang="zh-TW" sz="6000" b="1" dirty="0" smtClean="0">
                <a:solidFill>
                  <a:srgbClr val="00B0F0"/>
                </a:solidFill>
                <a:latin typeface="+mn-ea"/>
              </a:rPr>
              <a:t>:</a:t>
            </a:r>
            <a:r>
              <a:rPr lang="zh-TW" altLang="en-US" sz="6000" b="1" dirty="0" smtClean="0">
                <a:solidFill>
                  <a:srgbClr val="00B0F0"/>
                </a:solidFill>
                <a:latin typeface="+mn-ea"/>
              </a:rPr>
              <a:t>說出表面消毒劑</a:t>
            </a:r>
            <a:r>
              <a:rPr lang="en-US" altLang="zh-TW" sz="6000" b="1" dirty="0" smtClean="0">
                <a:solidFill>
                  <a:srgbClr val="00B0F0"/>
                </a:solidFill>
                <a:latin typeface="+mn-ea"/>
              </a:rPr>
              <a:t>(</a:t>
            </a:r>
            <a:r>
              <a:rPr lang="zh-TW" altLang="en-US" sz="6000" b="1" dirty="0" smtClean="0">
                <a:solidFill>
                  <a:srgbClr val="00B0F0"/>
                </a:solidFill>
                <a:latin typeface="+mn-ea"/>
              </a:rPr>
              <a:t>如漂白水</a:t>
            </a:r>
            <a:r>
              <a:rPr lang="en-US" altLang="zh-TW" sz="6000" b="1" dirty="0" smtClean="0">
                <a:solidFill>
                  <a:srgbClr val="00B0F0"/>
                </a:solidFill>
                <a:latin typeface="+mn-ea"/>
              </a:rPr>
              <a:t>)</a:t>
            </a:r>
            <a:r>
              <a:rPr lang="zh-TW" altLang="en-US" sz="6000" b="1" dirty="0" smtClean="0">
                <a:solidFill>
                  <a:srgbClr val="00B0F0"/>
                </a:solidFill>
                <a:latin typeface="+mn-ea"/>
              </a:rPr>
              <a:t>和化學性消毒劑</a:t>
            </a:r>
            <a:r>
              <a:rPr lang="en-US" altLang="zh-TW" sz="6000" b="1" dirty="0" smtClean="0">
                <a:solidFill>
                  <a:srgbClr val="00B0F0"/>
                </a:solidFill>
                <a:latin typeface="+mn-ea"/>
              </a:rPr>
              <a:t>(</a:t>
            </a:r>
            <a:r>
              <a:rPr lang="zh-TW" altLang="en-US" sz="6000" b="1" dirty="0" smtClean="0">
                <a:solidFill>
                  <a:srgbClr val="00B0F0"/>
                </a:solidFill>
                <a:latin typeface="+mn-ea"/>
              </a:rPr>
              <a:t>如福馬林</a:t>
            </a:r>
            <a:r>
              <a:rPr lang="en-US" altLang="zh-TW" sz="6000" b="1" dirty="0" smtClean="0">
                <a:solidFill>
                  <a:srgbClr val="00B0F0"/>
                </a:solidFill>
                <a:latin typeface="+mn-ea"/>
              </a:rPr>
              <a:t>)</a:t>
            </a:r>
            <a:r>
              <a:rPr lang="zh-TW" altLang="en-US" sz="6000" b="1" dirty="0" smtClean="0">
                <a:solidFill>
                  <a:srgbClr val="00B0F0"/>
                </a:solidFill>
                <a:latin typeface="+mn-ea"/>
              </a:rPr>
              <a:t>正確使用方法</a:t>
            </a:r>
            <a:r>
              <a:rPr lang="zh-TW" altLang="en-US" sz="6000" b="1" dirty="0" smtClean="0">
                <a:solidFill>
                  <a:srgbClr val="00B0F0"/>
                </a:solidFill>
                <a:latin typeface="新細明體"/>
                <a:ea typeface="新細明體"/>
              </a:rPr>
              <a:t>，且有標示名稱</a:t>
            </a:r>
            <a:endParaRPr lang="en-US" altLang="zh-TW" sz="6000" b="1" dirty="0" smtClean="0">
              <a:solidFill>
                <a:srgbClr val="00B0F0"/>
              </a:solidFill>
              <a:latin typeface="+mn-ea"/>
            </a:endParaRPr>
          </a:p>
          <a:p>
            <a:pPr marL="0" indent="0" eaLnBrk="1" fontAlgn="auto" hangingPunct="1">
              <a:spcAft>
                <a:spcPts val="0"/>
              </a:spcAft>
              <a:buFont typeface="Wingdings"/>
              <a:buNone/>
              <a:defRPr/>
            </a:pPr>
            <a:r>
              <a:rPr lang="zh-TW" altLang="zh-TW" sz="5000" b="1" dirty="0" smtClean="0">
                <a:latin typeface="+mn-ea"/>
              </a:rPr>
              <a:t>含氯消毒劑 (漂白水)</a:t>
            </a:r>
            <a:endParaRPr lang="en-US" altLang="zh-TW" sz="5000" b="1" dirty="0" smtClean="0">
              <a:latin typeface="+mn-ea"/>
            </a:endParaRPr>
          </a:p>
          <a:p>
            <a:pPr marL="0" indent="0" eaLnBrk="1" fontAlgn="auto" hangingPunct="1">
              <a:spcAft>
                <a:spcPts val="0"/>
              </a:spcAft>
              <a:buFont typeface="Arial" pitchFamily="34" charset="0"/>
              <a:buNone/>
              <a:defRPr/>
            </a:pPr>
            <a:r>
              <a:rPr lang="zh-TW" altLang="en-US" sz="2400" dirty="0" smtClean="0">
                <a:latin typeface="+mn-ea"/>
              </a:rPr>
              <a:t>      </a:t>
            </a:r>
            <a:r>
              <a:rPr lang="zh-TW" altLang="zh-TW" sz="4500" dirty="0" smtClean="0">
                <a:latin typeface="+mn-ea"/>
              </a:rPr>
              <a:t>消毒原理</a:t>
            </a:r>
            <a:r>
              <a:rPr lang="en-US" altLang="zh-TW" sz="4500" dirty="0" smtClean="0">
                <a:latin typeface="+mn-ea"/>
              </a:rPr>
              <a:t>:</a:t>
            </a:r>
            <a:r>
              <a:rPr lang="zh-TW" altLang="zh-TW" sz="4500" dirty="0" smtClean="0">
                <a:latin typeface="+mn-ea"/>
              </a:rPr>
              <a:t> 使菌體產生氧化作用。</a:t>
            </a:r>
          </a:p>
          <a:p>
            <a:pPr marL="0" indent="0" eaLnBrk="1" fontAlgn="auto" hangingPunct="1">
              <a:spcAft>
                <a:spcPts val="0"/>
              </a:spcAft>
              <a:buFont typeface="Arial" pitchFamily="34" charset="0"/>
              <a:buNone/>
              <a:defRPr/>
            </a:pPr>
            <a:r>
              <a:rPr lang="zh-TW" altLang="en-US" sz="4500" dirty="0" smtClean="0">
                <a:latin typeface="+mn-ea"/>
              </a:rPr>
              <a:t>    </a:t>
            </a:r>
            <a:r>
              <a:rPr lang="zh-TW" altLang="zh-TW" sz="4500" dirty="0" smtClean="0">
                <a:latin typeface="+mn-ea"/>
              </a:rPr>
              <a:t>注意事項： </a:t>
            </a:r>
          </a:p>
          <a:p>
            <a:pPr marL="320040" indent="-320040" eaLnBrk="1" fontAlgn="auto" hangingPunct="1">
              <a:spcAft>
                <a:spcPts val="0"/>
              </a:spcAft>
              <a:buFont typeface="Wingdings" pitchFamily="2" charset="2"/>
              <a:buNone/>
              <a:defRPr/>
            </a:pPr>
            <a:r>
              <a:rPr lang="zh-TW" altLang="zh-TW" sz="4500" dirty="0" smtClean="0">
                <a:latin typeface="+mn-ea"/>
              </a:rPr>
              <a:t>     1.通風良好處配製和使用，</a:t>
            </a:r>
            <a:r>
              <a:rPr lang="zh-TW" altLang="zh-TW" sz="4500" dirty="0" smtClean="0">
                <a:solidFill>
                  <a:srgbClr val="FF0000"/>
                </a:solidFill>
                <a:latin typeface="+mn-ea"/>
              </a:rPr>
              <a:t>以冷水稀釋</a:t>
            </a:r>
            <a:r>
              <a:rPr lang="zh-TW" altLang="zh-TW" sz="4500" dirty="0" smtClean="0">
                <a:latin typeface="+mn-ea"/>
              </a:rPr>
              <a:t>。</a:t>
            </a:r>
          </a:p>
          <a:p>
            <a:pPr marL="320040" indent="-320040" eaLnBrk="1" fontAlgn="auto" hangingPunct="1">
              <a:spcAft>
                <a:spcPts val="0"/>
              </a:spcAft>
              <a:buFont typeface="Wingdings" pitchFamily="2" charset="2"/>
              <a:buNone/>
              <a:defRPr/>
            </a:pPr>
            <a:r>
              <a:rPr lang="zh-TW" altLang="zh-TW" sz="4500" dirty="0" smtClean="0">
                <a:latin typeface="+mn-ea"/>
              </a:rPr>
              <a:t>     2.漂白水會刺激黏膜、皮膚和呼吸道，且會在光 或熱下分解，並容</a:t>
            </a:r>
            <a:r>
              <a:rPr lang="zh-TW" altLang="en-US" sz="4500" dirty="0" smtClean="0">
                <a:latin typeface="+mn-ea"/>
              </a:rPr>
              <a:t>易與</a:t>
            </a:r>
            <a:r>
              <a:rPr lang="zh-TW" altLang="zh-TW" sz="4500" dirty="0" smtClean="0">
                <a:latin typeface="+mn-ea"/>
              </a:rPr>
              <a:t>其他</a:t>
            </a:r>
            <a:endParaRPr lang="en-US" altLang="zh-TW" sz="4500" dirty="0" smtClean="0">
              <a:latin typeface="+mn-ea"/>
            </a:endParaRPr>
          </a:p>
          <a:p>
            <a:pPr marL="320040" indent="-320040" eaLnBrk="1" fontAlgn="auto" hangingPunct="1">
              <a:spcAft>
                <a:spcPts val="0"/>
              </a:spcAft>
              <a:buFont typeface="Wingdings" pitchFamily="2" charset="2"/>
              <a:buNone/>
              <a:defRPr/>
            </a:pPr>
            <a:r>
              <a:rPr lang="zh-TW" altLang="en-US" sz="4500" dirty="0">
                <a:latin typeface="+mn-ea"/>
              </a:rPr>
              <a:t> </a:t>
            </a:r>
            <a:r>
              <a:rPr lang="zh-TW" altLang="en-US" sz="4500" dirty="0" smtClean="0">
                <a:latin typeface="+mn-ea"/>
              </a:rPr>
              <a:t>       </a:t>
            </a:r>
            <a:r>
              <a:rPr lang="zh-TW" altLang="zh-TW" sz="4500" dirty="0" smtClean="0">
                <a:latin typeface="+mn-ea"/>
              </a:rPr>
              <a:t>化學物質</a:t>
            </a:r>
            <a:r>
              <a:rPr lang="zh-TW" altLang="zh-TW" sz="4500" dirty="0" smtClean="0">
                <a:solidFill>
                  <a:srgbClr val="FF0000"/>
                </a:solidFill>
                <a:latin typeface="+mn-ea"/>
              </a:rPr>
              <a:t>(如：鹽酸 )起反應</a:t>
            </a:r>
            <a:r>
              <a:rPr lang="zh-TW" altLang="zh-TW" sz="4500" dirty="0" smtClean="0">
                <a:latin typeface="+mn-ea"/>
              </a:rPr>
              <a:t>，產生有毒氣體。</a:t>
            </a:r>
          </a:p>
          <a:p>
            <a:pPr marL="320040" indent="-320040" eaLnBrk="1" fontAlgn="auto" hangingPunct="1">
              <a:spcAft>
                <a:spcPts val="0"/>
              </a:spcAft>
              <a:buFont typeface="Wingdings" pitchFamily="2" charset="2"/>
              <a:buNone/>
              <a:defRPr/>
            </a:pPr>
            <a:r>
              <a:rPr lang="zh-TW" altLang="zh-TW" sz="4500" dirty="0" smtClean="0">
                <a:latin typeface="+mn-ea"/>
              </a:rPr>
              <a:t>     3.稀釋的漂白水必須加蓋以避免陽光照射，最好存放在</a:t>
            </a:r>
            <a:r>
              <a:rPr lang="zh-TW" altLang="zh-TW" sz="4500" dirty="0" smtClean="0">
                <a:solidFill>
                  <a:srgbClr val="FF0000"/>
                </a:solidFill>
                <a:latin typeface="+mn-ea"/>
              </a:rPr>
              <a:t>避光的容器</a:t>
            </a:r>
            <a:r>
              <a:rPr lang="zh-TW" altLang="zh-TW" sz="4500" dirty="0" smtClean="0">
                <a:latin typeface="+mn-ea"/>
              </a:rPr>
              <a:t>。</a:t>
            </a:r>
            <a:r>
              <a:rPr lang="zh-TW" altLang="en-US" sz="4500" dirty="0" smtClean="0">
                <a:latin typeface="+mn-ea"/>
              </a:rPr>
              <a:t>稀釋後</a:t>
            </a:r>
            <a:endParaRPr lang="en-US" altLang="zh-TW" sz="4500" dirty="0" smtClean="0">
              <a:latin typeface="+mn-ea"/>
            </a:endParaRPr>
          </a:p>
          <a:p>
            <a:pPr marL="320040" indent="-320040" eaLnBrk="1" fontAlgn="auto" hangingPunct="1">
              <a:spcAft>
                <a:spcPts val="0"/>
              </a:spcAft>
              <a:buFont typeface="Wingdings" pitchFamily="2" charset="2"/>
              <a:buNone/>
              <a:defRPr/>
            </a:pPr>
            <a:r>
              <a:rPr lang="zh-TW" altLang="en-US" sz="4500" dirty="0">
                <a:latin typeface="+mn-ea"/>
              </a:rPr>
              <a:t> </a:t>
            </a:r>
            <a:r>
              <a:rPr lang="zh-TW" altLang="en-US" sz="4500" dirty="0" smtClean="0">
                <a:latin typeface="+mn-ea"/>
              </a:rPr>
              <a:t>        的漂白水須於</a:t>
            </a:r>
            <a:r>
              <a:rPr lang="en-US" altLang="zh-TW" sz="4500" dirty="0" smtClean="0">
                <a:solidFill>
                  <a:srgbClr val="FF0000"/>
                </a:solidFill>
                <a:latin typeface="+mn-ea"/>
              </a:rPr>
              <a:t>24</a:t>
            </a:r>
            <a:r>
              <a:rPr lang="zh-TW" altLang="en-US" sz="4500" dirty="0" smtClean="0">
                <a:solidFill>
                  <a:srgbClr val="FF0000"/>
                </a:solidFill>
                <a:latin typeface="+mn-ea"/>
              </a:rPr>
              <a:t>小時內使用</a:t>
            </a:r>
            <a:r>
              <a:rPr lang="zh-TW" altLang="en-US" sz="4500" dirty="0" smtClean="0">
                <a:latin typeface="新細明體"/>
                <a:ea typeface="新細明體"/>
              </a:rPr>
              <a:t>。</a:t>
            </a:r>
            <a:r>
              <a:rPr lang="zh-TW" altLang="en-US" sz="4500" dirty="0" smtClean="0">
                <a:latin typeface="+mn-ea"/>
              </a:rPr>
              <a:t>          </a:t>
            </a:r>
            <a:endParaRPr lang="zh-TW" altLang="zh-TW" sz="4500" dirty="0" smtClean="0">
              <a:latin typeface="+mn-ea"/>
            </a:endParaRPr>
          </a:p>
          <a:p>
            <a:pPr marL="320040" indent="-320040" eaLnBrk="1" fontAlgn="auto" hangingPunct="1">
              <a:spcAft>
                <a:spcPts val="0"/>
              </a:spcAft>
              <a:buFont typeface="Wingdings" pitchFamily="2" charset="2"/>
              <a:buNone/>
              <a:defRPr/>
            </a:pPr>
            <a:r>
              <a:rPr lang="zh-TW" altLang="zh-TW" sz="4500" dirty="0" smtClean="0">
                <a:latin typeface="+mn-ea"/>
              </a:rPr>
              <a:t>     4.</a:t>
            </a:r>
            <a:r>
              <a:rPr lang="zh-TW" altLang="en-US" sz="4500" dirty="0" smtClean="0">
                <a:latin typeface="+mn-ea"/>
              </a:rPr>
              <a:t>依庫房領用漂白水含氯量</a:t>
            </a:r>
            <a:r>
              <a:rPr lang="en-US" altLang="zh-TW" sz="4500" dirty="0" smtClean="0">
                <a:latin typeface="+mn-ea"/>
              </a:rPr>
              <a:t>(</a:t>
            </a:r>
            <a:r>
              <a:rPr lang="zh-TW" altLang="en-US" sz="4500" dirty="0" smtClean="0">
                <a:latin typeface="+mn-ea"/>
              </a:rPr>
              <a:t>如為</a:t>
            </a:r>
            <a:r>
              <a:rPr lang="en-US" altLang="zh-TW" sz="4500" dirty="0" smtClean="0">
                <a:latin typeface="+mn-ea"/>
              </a:rPr>
              <a:t>5%=</a:t>
            </a:r>
            <a:r>
              <a:rPr lang="en-US" altLang="zh-TW" sz="4500" dirty="0" smtClean="0">
                <a:latin typeface="新細明體"/>
                <a:ea typeface="新細明體"/>
              </a:rPr>
              <a:t>50g/L=50000ppm</a:t>
            </a:r>
            <a:r>
              <a:rPr lang="zh-TW" altLang="en-US" sz="4500" dirty="0" smtClean="0">
                <a:latin typeface="新細明體"/>
                <a:ea typeface="新細明體"/>
              </a:rPr>
              <a:t>有效氯</a:t>
            </a:r>
            <a:r>
              <a:rPr lang="en-US" altLang="zh-TW" sz="4500" dirty="0" smtClean="0">
                <a:latin typeface="新細明體"/>
                <a:ea typeface="新細明體"/>
              </a:rPr>
              <a:t>)</a:t>
            </a:r>
            <a:r>
              <a:rPr lang="zh-TW" altLang="en-US" sz="4500" dirty="0" smtClean="0">
                <a:latin typeface="+mn-ea"/>
              </a:rPr>
              <a:t>進行稀釋配置</a:t>
            </a:r>
            <a:r>
              <a:rPr lang="zh-TW" altLang="zh-TW" sz="4500" dirty="0" smtClean="0">
                <a:solidFill>
                  <a:srgbClr val="000000"/>
                </a:solidFill>
                <a:latin typeface="+mn-ea"/>
              </a:rPr>
              <a:t>。</a:t>
            </a:r>
            <a:endParaRPr lang="en-US" altLang="zh-TW" sz="4500" dirty="0" smtClean="0">
              <a:solidFill>
                <a:srgbClr val="000000"/>
              </a:solidFill>
              <a:latin typeface="+mn-ea"/>
            </a:endParaRPr>
          </a:p>
          <a:p>
            <a:pPr marL="320040" indent="-320040" eaLnBrk="1" fontAlgn="auto" hangingPunct="1">
              <a:spcAft>
                <a:spcPts val="0"/>
              </a:spcAft>
              <a:buFont typeface="Wingdings" pitchFamily="2" charset="2"/>
              <a:buNone/>
              <a:defRPr/>
            </a:pPr>
            <a:r>
              <a:rPr lang="zh-TW" altLang="en-US" sz="4500" dirty="0">
                <a:solidFill>
                  <a:srgbClr val="000000"/>
                </a:solidFill>
                <a:latin typeface="+mn-ea"/>
              </a:rPr>
              <a:t> </a:t>
            </a:r>
            <a:r>
              <a:rPr lang="zh-TW" altLang="en-US" sz="4500" dirty="0" smtClean="0">
                <a:solidFill>
                  <a:srgbClr val="000000"/>
                </a:solidFill>
                <a:latin typeface="+mn-ea"/>
              </a:rPr>
              <a:t>       </a:t>
            </a:r>
            <a:r>
              <a:rPr lang="zh-TW" altLang="zh-TW" sz="4500" dirty="0" smtClean="0">
                <a:solidFill>
                  <a:srgbClr val="000000"/>
                </a:solidFill>
                <a:latin typeface="+mn-ea"/>
              </a:rPr>
              <a:t>處理生物危害性物質之溢出消毒濃度為 0.5% 次氯酸鈉</a:t>
            </a:r>
            <a:r>
              <a:rPr lang="en-US" altLang="zh-TW" sz="4500" dirty="0" smtClean="0">
                <a:solidFill>
                  <a:srgbClr val="000000"/>
                </a:solidFill>
                <a:latin typeface="+mn-ea"/>
              </a:rPr>
              <a:t>(</a:t>
            </a:r>
            <a:r>
              <a:rPr lang="zh-TW" altLang="en-US" sz="4500" dirty="0" smtClean="0">
                <a:solidFill>
                  <a:srgbClr val="000000"/>
                </a:solidFill>
                <a:latin typeface="+mn-ea"/>
              </a:rPr>
              <a:t>稀釋</a:t>
            </a:r>
            <a:r>
              <a:rPr lang="en-US" altLang="zh-TW" sz="4500" dirty="0" smtClean="0">
                <a:solidFill>
                  <a:srgbClr val="000000"/>
                </a:solidFill>
                <a:latin typeface="+mn-ea"/>
              </a:rPr>
              <a:t>10</a:t>
            </a:r>
            <a:r>
              <a:rPr lang="zh-TW" altLang="en-US" sz="4500" dirty="0" smtClean="0">
                <a:solidFill>
                  <a:srgbClr val="000000"/>
                </a:solidFill>
                <a:latin typeface="+mn-ea"/>
              </a:rPr>
              <a:t>倍</a:t>
            </a:r>
            <a:r>
              <a:rPr lang="en-US" altLang="zh-TW" sz="4500" dirty="0" smtClean="0">
                <a:solidFill>
                  <a:srgbClr val="000000"/>
                </a:solidFill>
                <a:latin typeface="+mn-ea"/>
              </a:rPr>
              <a:t>)</a:t>
            </a:r>
            <a:r>
              <a:rPr lang="zh-TW" altLang="en-US" sz="4500" dirty="0" smtClean="0">
                <a:solidFill>
                  <a:srgbClr val="000000"/>
                </a:solidFill>
                <a:latin typeface="+mn-ea"/>
              </a:rPr>
              <a:t> </a:t>
            </a:r>
            <a:r>
              <a:rPr lang="zh-TW" altLang="zh-TW" sz="4500" dirty="0" smtClean="0">
                <a:solidFill>
                  <a:srgbClr val="000000"/>
                </a:solidFill>
                <a:latin typeface="+mn-ea"/>
              </a:rPr>
              <a:t>。</a:t>
            </a:r>
            <a:endParaRPr lang="zh-TW" altLang="zh-TW" sz="4500" dirty="0" smtClean="0">
              <a:latin typeface="+mn-ea"/>
            </a:endParaRPr>
          </a:p>
          <a:p>
            <a:pPr marL="0" indent="0" eaLnBrk="1" fontAlgn="auto" hangingPunct="1">
              <a:spcAft>
                <a:spcPts val="0"/>
              </a:spcAft>
              <a:buFont typeface="Arial" pitchFamily="34" charset="0"/>
              <a:buNone/>
              <a:defRPr/>
            </a:pPr>
            <a:r>
              <a:rPr lang="zh-TW" altLang="zh-TW" b="1" dirty="0" smtClean="0"/>
              <a:t/>
            </a:r>
            <a:br>
              <a:rPr lang="zh-TW" altLang="zh-TW" b="1" dirty="0" smtClean="0"/>
            </a:br>
            <a:endParaRPr lang="en-US" altLang="zh-TW" dirty="0" smtClean="0"/>
          </a:p>
          <a:p>
            <a:pPr marL="320040" indent="-320040" eaLnBrk="1" fontAlgn="auto" hangingPunct="1">
              <a:spcAft>
                <a:spcPts val="0"/>
              </a:spcAft>
              <a:buFont typeface="Arial" pitchFamily="34" charset="0"/>
              <a:buChar char="•"/>
              <a:defRPr/>
            </a:pPr>
            <a:endParaRPr lang="en-US" altLang="zh-TW" dirty="0" smtClean="0"/>
          </a:p>
          <a:p>
            <a:pPr marL="320040" indent="-320040" eaLnBrk="1" fontAlgn="auto" hangingPunct="1">
              <a:spcAft>
                <a:spcPts val="0"/>
              </a:spcAft>
              <a:buFont typeface="Arial" pitchFamily="34" charset="0"/>
              <a:buChar char="•"/>
              <a:defRPr/>
            </a:pPr>
            <a:endParaRPr lang="zh-TW" altLang="en-US" dirty="0"/>
          </a:p>
        </p:txBody>
      </p:sp>
      <p:sp>
        <p:nvSpPr>
          <p:cNvPr id="37892"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4" name="投影片編號版面配置區 3"/>
          <p:cNvSpPr>
            <a:spLocks noGrp="1"/>
          </p:cNvSpPr>
          <p:nvPr>
            <p:ph type="sldNum" sz="quarter" idx="12"/>
          </p:nvPr>
        </p:nvSpPr>
        <p:spPr/>
        <p:txBody>
          <a:bodyPr>
            <a:normAutofit fontScale="85000" lnSpcReduction="20000"/>
          </a:bodyPr>
          <a:lstStyle/>
          <a:p>
            <a:pPr>
              <a:defRPr/>
            </a:pPr>
            <a:fld id="{82C60868-A6CC-4999-913C-928DAE481669}" type="slidenum">
              <a:rPr lang="zh-TW" altLang="en-US" smtClean="0"/>
              <a:pPr>
                <a:defRPr/>
              </a:pPr>
              <a:t>29</a:t>
            </a:fld>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539750" y="476250"/>
            <a:ext cx="8153400" cy="990600"/>
          </a:xfrm>
        </p:spPr>
        <p:txBody>
          <a:bodyPr/>
          <a:lstStyle/>
          <a:p>
            <a:pPr eaLnBrk="1" hangingPunct="1"/>
            <a:r>
              <a:rPr lang="zh-TW" altLang="en-US" sz="3200" b="1" smtClean="0"/>
              <a:t>除汙及實驗室廢棄物管理生物安全之能評核</a:t>
            </a:r>
          </a:p>
        </p:txBody>
      </p:sp>
      <p:sp>
        <p:nvSpPr>
          <p:cNvPr id="3" name="內容版面配置區 2"/>
          <p:cNvSpPr>
            <a:spLocks noGrp="1"/>
          </p:cNvSpPr>
          <p:nvPr>
            <p:ph sz="quarter" idx="1"/>
          </p:nvPr>
        </p:nvSpPr>
        <p:spPr>
          <a:xfrm>
            <a:off x="612775" y="1600200"/>
            <a:ext cx="8153400" cy="4495800"/>
          </a:xfrm>
        </p:spPr>
        <p:txBody>
          <a:bodyPr rtlCol="0">
            <a:normAutofit/>
          </a:bodyPr>
          <a:lstStyle/>
          <a:p>
            <a:pPr marL="0" indent="0" eaLnBrk="1" fontAlgn="auto" hangingPunct="1">
              <a:spcAft>
                <a:spcPts val="0"/>
              </a:spcAft>
              <a:buFont typeface="Wingdings" pitchFamily="2" charset="2"/>
              <a:buNone/>
              <a:defRPr/>
            </a:pPr>
            <a:r>
              <a:rPr lang="en-US" altLang="zh-TW" sz="2200" b="1" dirty="0" smtClean="0">
                <a:latin typeface="+mn-ea"/>
              </a:rPr>
              <a:t>4.4</a:t>
            </a:r>
            <a:r>
              <a:rPr lang="zh-TW" altLang="en-US" sz="2200" b="1" dirty="0" smtClean="0">
                <a:latin typeface="+mn-ea"/>
              </a:rPr>
              <a:t>說明危害化學性廢棄物之收集及處置程序</a:t>
            </a:r>
            <a:endParaRPr lang="en-US" altLang="zh-TW" sz="2200" b="1" dirty="0" smtClean="0">
              <a:latin typeface="+mn-ea"/>
            </a:endParaRPr>
          </a:p>
          <a:p>
            <a:pPr marL="0" indent="0" eaLnBrk="1" fontAlgn="auto" hangingPunct="1">
              <a:spcAft>
                <a:spcPts val="0"/>
              </a:spcAft>
              <a:buFont typeface="Wingdings" pitchFamily="2" charset="2"/>
              <a:buNone/>
              <a:defRPr/>
            </a:pPr>
            <a:r>
              <a:rPr lang="zh-TW" altLang="en-US" sz="2000" dirty="0" smtClean="0">
                <a:latin typeface="+mn-ea"/>
              </a:rPr>
              <a:t>     </a:t>
            </a:r>
            <a:r>
              <a:rPr lang="en-US" altLang="zh-TW" sz="2000" dirty="0" smtClean="0">
                <a:latin typeface="+mn-ea"/>
              </a:rPr>
              <a:t>4.4.1</a:t>
            </a:r>
            <a:r>
              <a:rPr lang="zh-TW" altLang="en-US" sz="2000" dirty="0" smtClean="0">
                <a:latin typeface="+mn-ea"/>
              </a:rPr>
              <a:t>說明鄰近堆積區域之要求</a:t>
            </a:r>
            <a:endParaRPr lang="en-US" altLang="zh-TW" sz="2000" dirty="0" smtClean="0">
              <a:latin typeface="+mn-ea"/>
            </a:endParaRPr>
          </a:p>
          <a:p>
            <a:pPr marL="0" indent="0" eaLnBrk="1" fontAlgn="auto" hangingPunct="1">
              <a:spcAft>
                <a:spcPts val="0"/>
              </a:spcAft>
              <a:buFont typeface="Wingdings" pitchFamily="2" charset="2"/>
              <a:buNone/>
              <a:defRPr/>
            </a:pPr>
            <a:r>
              <a:rPr lang="zh-TW" altLang="en-US" sz="2000" dirty="0" smtClean="0">
                <a:latin typeface="+mn-ea"/>
              </a:rPr>
              <a:t>     </a:t>
            </a:r>
            <a:r>
              <a:rPr lang="en-US" altLang="zh-TW" sz="2000" dirty="0" smtClean="0">
                <a:latin typeface="+mn-ea"/>
              </a:rPr>
              <a:t>4.4.2</a:t>
            </a:r>
            <a:r>
              <a:rPr lang="zh-TW" altLang="en-US" sz="2000" dirty="0" smtClean="0">
                <a:latin typeface="+mn-ea"/>
              </a:rPr>
              <a:t>說明廢棄物容器標示之要求</a:t>
            </a:r>
            <a:endParaRPr lang="en-US" altLang="zh-TW" sz="2000" dirty="0" smtClean="0">
              <a:latin typeface="+mn-ea"/>
            </a:endParaRPr>
          </a:p>
          <a:p>
            <a:pPr marL="0" indent="0" eaLnBrk="1" fontAlgn="auto" hangingPunct="1">
              <a:spcAft>
                <a:spcPts val="0"/>
              </a:spcAft>
              <a:buFont typeface="Wingdings" pitchFamily="2" charset="2"/>
              <a:buNone/>
              <a:defRPr/>
            </a:pPr>
            <a:r>
              <a:rPr lang="zh-TW" altLang="en-US" sz="2000" dirty="0" smtClean="0">
                <a:latin typeface="+mn-ea"/>
              </a:rPr>
              <a:t>     </a:t>
            </a:r>
            <a:r>
              <a:rPr lang="en-US" altLang="zh-TW" sz="2000" dirty="0" smtClean="0">
                <a:latin typeface="+mn-ea"/>
              </a:rPr>
              <a:t>4.4.3</a:t>
            </a:r>
            <a:r>
              <a:rPr lang="zh-TW" altLang="en-US" sz="2000" dirty="0" smtClean="0">
                <a:latin typeface="+mn-ea"/>
              </a:rPr>
              <a:t>說明常規表面除汙流程</a:t>
            </a:r>
            <a:endParaRPr lang="en-US" altLang="zh-TW" sz="2000" dirty="0" smtClean="0">
              <a:latin typeface="+mn-ea"/>
            </a:endParaRPr>
          </a:p>
          <a:p>
            <a:pPr marL="0" indent="0" eaLnBrk="1" fontAlgn="auto" hangingPunct="1">
              <a:spcAft>
                <a:spcPts val="0"/>
              </a:spcAft>
              <a:buFont typeface="Wingdings" pitchFamily="2" charset="2"/>
              <a:buNone/>
              <a:defRPr/>
            </a:pPr>
            <a:r>
              <a:rPr lang="en-US" altLang="zh-TW" sz="2200" b="1" dirty="0" smtClean="0">
                <a:latin typeface="+mn-ea"/>
              </a:rPr>
              <a:t>4.5</a:t>
            </a:r>
            <a:r>
              <a:rPr lang="zh-TW" altLang="en-US" sz="2200" b="1" dirty="0" smtClean="0">
                <a:latin typeface="+mn-ea"/>
              </a:rPr>
              <a:t> 說明放射性廢棄物收集及處置</a:t>
            </a:r>
            <a:endParaRPr lang="en-US" altLang="zh-TW" sz="2200" b="1" dirty="0" smtClean="0">
              <a:latin typeface="+mn-ea"/>
            </a:endParaRPr>
          </a:p>
          <a:p>
            <a:pPr marL="0" indent="0" eaLnBrk="1" fontAlgn="auto" hangingPunct="1">
              <a:spcAft>
                <a:spcPts val="0"/>
              </a:spcAft>
              <a:buFont typeface="Wingdings" pitchFamily="2" charset="2"/>
              <a:buNone/>
              <a:defRPr/>
            </a:pPr>
            <a:r>
              <a:rPr lang="en-US" altLang="zh-TW" sz="2200" b="1" dirty="0" smtClean="0">
                <a:latin typeface="+mn-ea"/>
              </a:rPr>
              <a:t>4.6</a:t>
            </a:r>
            <a:r>
              <a:rPr lang="zh-TW" altLang="en-US" sz="2200" b="1" dirty="0" smtClean="0">
                <a:latin typeface="+mn-ea"/>
              </a:rPr>
              <a:t> 遵從實驗室安全移出設備及儀器之程序</a:t>
            </a:r>
            <a:endParaRPr lang="en-US" altLang="zh-TW" sz="2200" b="1" dirty="0" smtClean="0">
              <a:latin typeface="+mn-ea"/>
            </a:endParaRPr>
          </a:p>
          <a:p>
            <a:pPr marL="0" indent="0" eaLnBrk="1" fontAlgn="auto" hangingPunct="1">
              <a:spcAft>
                <a:spcPts val="0"/>
              </a:spcAft>
              <a:buFont typeface="Wingdings" pitchFamily="2" charset="2"/>
              <a:buNone/>
              <a:defRPr/>
            </a:pPr>
            <a:r>
              <a:rPr lang="zh-TW" altLang="en-US" sz="2000" dirty="0" smtClean="0">
                <a:latin typeface="+mn-ea"/>
              </a:rPr>
              <a:t>     </a:t>
            </a:r>
            <a:r>
              <a:rPr lang="en-US" altLang="zh-TW" sz="2000" dirty="0" smtClean="0">
                <a:latin typeface="+mn-ea"/>
              </a:rPr>
              <a:t>4.6.1</a:t>
            </a:r>
            <a:r>
              <a:rPr lang="zh-TW" altLang="en-US" sz="2000" dirty="0" smtClean="0">
                <a:latin typeface="+mn-ea"/>
              </a:rPr>
              <a:t>遵守設備及儀器丟棄、維修或轉讓程序</a:t>
            </a:r>
          </a:p>
        </p:txBody>
      </p:sp>
      <p:sp>
        <p:nvSpPr>
          <p:cNvPr id="11268"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4" name="投影片編號版面配置區 3"/>
          <p:cNvSpPr>
            <a:spLocks noGrp="1"/>
          </p:cNvSpPr>
          <p:nvPr>
            <p:ph type="sldNum" sz="quarter" idx="12"/>
          </p:nvPr>
        </p:nvSpPr>
        <p:spPr/>
        <p:txBody>
          <a:bodyPr>
            <a:normAutofit fontScale="85000" lnSpcReduction="20000"/>
          </a:bodyPr>
          <a:lstStyle/>
          <a:p>
            <a:pPr>
              <a:defRPr/>
            </a:pPr>
            <a:fld id="{FC00EE2B-AB1C-4D31-8F7F-056D5497E621}" type="slidenum">
              <a:rPr lang="zh-TW" altLang="en-US" smtClean="0"/>
              <a:pPr>
                <a:defRPr/>
              </a:pPr>
              <a:t>3</a:t>
            </a:fld>
            <a:endParaRPr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p:nvPr>
        </p:nvSpPr>
        <p:spPr>
          <a:xfrm>
            <a:off x="611188" y="476250"/>
            <a:ext cx="8153400" cy="990600"/>
          </a:xfrm>
        </p:spPr>
        <p:txBody>
          <a:bodyPr/>
          <a:lstStyle/>
          <a:p>
            <a:pPr eaLnBrk="1" hangingPunct="1">
              <a:defRPr/>
            </a:pPr>
            <a:r>
              <a:rPr lang="en-US" altLang="zh-TW" sz="3600" b="1" dirty="0" smtClean="0">
                <a:latin typeface="+mj-ea"/>
              </a:rPr>
              <a:t>4.3.5.1</a:t>
            </a:r>
            <a:r>
              <a:rPr lang="zh-TW" altLang="en-US" sz="3600" b="1" dirty="0" smtClean="0">
                <a:latin typeface="+mj-ea"/>
              </a:rPr>
              <a:t>表面消毒劑及化學性滅菌劑</a:t>
            </a:r>
          </a:p>
        </p:txBody>
      </p:sp>
      <p:sp>
        <p:nvSpPr>
          <p:cNvPr id="3" name="內容版面配置區 2"/>
          <p:cNvSpPr>
            <a:spLocks noGrp="1"/>
          </p:cNvSpPr>
          <p:nvPr>
            <p:ph sz="quarter" idx="1"/>
          </p:nvPr>
        </p:nvSpPr>
        <p:spPr>
          <a:xfrm>
            <a:off x="612775" y="1600200"/>
            <a:ext cx="8153400" cy="4495800"/>
          </a:xfrm>
        </p:spPr>
        <p:txBody>
          <a:bodyPr>
            <a:normAutofit/>
          </a:bodyPr>
          <a:lstStyle/>
          <a:p>
            <a:pPr marL="0" indent="0" eaLnBrk="1" fontAlgn="auto" hangingPunct="1">
              <a:spcAft>
                <a:spcPts val="0"/>
              </a:spcAft>
              <a:buFont typeface="Wingdings"/>
              <a:buNone/>
              <a:defRPr/>
            </a:pPr>
            <a:r>
              <a:rPr lang="zh-TW" altLang="en-US" sz="2400" b="1" dirty="0"/>
              <a:t>酒精</a:t>
            </a:r>
            <a:endParaRPr lang="en-US" altLang="zh-TW" sz="2400" b="1" dirty="0"/>
          </a:p>
          <a:p>
            <a:pPr marL="0" indent="0" eaLnBrk="1" fontAlgn="auto" hangingPunct="1">
              <a:spcAft>
                <a:spcPts val="0"/>
              </a:spcAft>
              <a:buFont typeface="Wingdings"/>
              <a:buNone/>
              <a:defRPr/>
            </a:pPr>
            <a:r>
              <a:rPr lang="zh-TW" altLang="en-US" sz="2400" b="1" dirty="0" smtClean="0"/>
              <a:t> </a:t>
            </a:r>
            <a:r>
              <a:rPr lang="zh-TW" altLang="zh-TW" sz="2000" b="1" dirty="0" smtClean="0">
                <a:latin typeface="+mn-ea"/>
              </a:rPr>
              <a:t>消毒</a:t>
            </a:r>
            <a:r>
              <a:rPr lang="zh-TW" altLang="zh-TW" sz="2000" b="1" dirty="0">
                <a:latin typeface="+mn-ea"/>
              </a:rPr>
              <a:t>原理</a:t>
            </a:r>
            <a:r>
              <a:rPr lang="zh-TW" altLang="zh-TW" sz="2000" dirty="0">
                <a:latin typeface="+mn-ea"/>
              </a:rPr>
              <a:t>：</a:t>
            </a:r>
            <a:r>
              <a:rPr lang="zh-TW" altLang="zh-TW" sz="2000" dirty="0">
                <a:solidFill>
                  <a:srgbClr val="FF0000"/>
                </a:solidFill>
                <a:latin typeface="+mn-ea"/>
              </a:rPr>
              <a:t>75%酒精可使病原體蛋白質凝固，達到殺菌效果</a:t>
            </a:r>
            <a:r>
              <a:rPr lang="zh-TW" altLang="zh-TW" sz="2000" dirty="0">
                <a:latin typeface="+mn-ea"/>
              </a:rPr>
              <a:t>； 95</a:t>
            </a:r>
            <a:r>
              <a:rPr lang="zh-TW" altLang="zh-TW" sz="2000" dirty="0" smtClean="0">
                <a:latin typeface="+mn-ea"/>
              </a:rPr>
              <a:t>%</a:t>
            </a:r>
            <a:r>
              <a:rPr lang="zh-TW" altLang="en-US" sz="2000" dirty="0" smtClean="0">
                <a:latin typeface="+mn-ea"/>
              </a:rPr>
              <a:t> 酒</a:t>
            </a:r>
            <a:endParaRPr lang="en-US" altLang="zh-TW" sz="2000" dirty="0" smtClean="0">
              <a:latin typeface="+mn-ea"/>
            </a:endParaRPr>
          </a:p>
          <a:p>
            <a:pPr marL="0" indent="0" eaLnBrk="1" fontAlgn="auto" hangingPunct="1">
              <a:spcAft>
                <a:spcPts val="0"/>
              </a:spcAft>
              <a:buFont typeface="Wingdings"/>
              <a:buNone/>
              <a:defRPr/>
            </a:pPr>
            <a:r>
              <a:rPr lang="zh-TW" altLang="en-US" sz="2000" dirty="0" smtClean="0">
                <a:latin typeface="+mn-ea"/>
              </a:rPr>
              <a:t>                     </a:t>
            </a:r>
            <a:r>
              <a:rPr lang="zh-TW" altLang="zh-TW" sz="2000" dirty="0" smtClean="0">
                <a:latin typeface="+mn-ea"/>
              </a:rPr>
              <a:t>精</a:t>
            </a:r>
            <a:r>
              <a:rPr lang="zh-TW" altLang="zh-TW" sz="2000" dirty="0">
                <a:latin typeface="+mn-ea"/>
              </a:rPr>
              <a:t>會使菌體外層產生一層保護莢膜，而影響消 毒效果。</a:t>
            </a:r>
          </a:p>
          <a:p>
            <a:pPr marL="0" indent="0" eaLnBrk="1" fontAlgn="auto" hangingPunct="1">
              <a:spcAft>
                <a:spcPts val="0"/>
              </a:spcAft>
              <a:buFont typeface="Wingdings"/>
              <a:buNone/>
              <a:defRPr/>
            </a:pPr>
            <a:r>
              <a:rPr lang="zh-TW" altLang="en-US" sz="2400" b="1" dirty="0">
                <a:latin typeface="+mn-ea"/>
              </a:rPr>
              <a:t>  </a:t>
            </a:r>
            <a:r>
              <a:rPr lang="zh-TW" altLang="zh-TW" sz="2000" b="1" dirty="0">
                <a:latin typeface="+mn-ea"/>
              </a:rPr>
              <a:t>注意事項</a:t>
            </a:r>
            <a:r>
              <a:rPr lang="zh-TW" altLang="zh-TW" sz="2400" b="1" dirty="0">
                <a:latin typeface="+mn-ea"/>
              </a:rPr>
              <a:t>： </a:t>
            </a:r>
          </a:p>
          <a:p>
            <a:pPr marL="320040" indent="-320040" eaLnBrk="1" fontAlgn="auto" hangingPunct="1">
              <a:spcAft>
                <a:spcPts val="0"/>
              </a:spcAft>
              <a:buFont typeface="Wingdings"/>
              <a:buNone/>
              <a:defRPr/>
            </a:pPr>
            <a:r>
              <a:rPr lang="zh-TW" altLang="zh-TW" sz="2000" dirty="0">
                <a:latin typeface="+mn-ea"/>
              </a:rPr>
              <a:t>     1.可有效消滅細菌營養體、真菌和含脂病毒，但對內孢子</a:t>
            </a:r>
            <a:r>
              <a:rPr lang="zh-TW" altLang="zh-TW" sz="2000" dirty="0" smtClean="0">
                <a:latin typeface="+mn-ea"/>
              </a:rPr>
              <a:t>無效對</a:t>
            </a:r>
            <a:r>
              <a:rPr lang="zh-TW" altLang="zh-TW" sz="2000" dirty="0">
                <a:latin typeface="+mn-ea"/>
              </a:rPr>
              <a:t>無</a:t>
            </a:r>
            <a:r>
              <a:rPr lang="zh-TW" altLang="zh-TW" sz="2000" dirty="0" smtClean="0">
                <a:latin typeface="+mn-ea"/>
              </a:rPr>
              <a:t>外</a:t>
            </a:r>
            <a:endParaRPr lang="en-US" altLang="zh-TW" sz="2000" dirty="0" smtClean="0">
              <a:latin typeface="+mn-ea"/>
            </a:endParaRPr>
          </a:p>
          <a:p>
            <a:pPr marL="320040" indent="-320040" eaLnBrk="1" fontAlgn="auto" hangingPunct="1">
              <a:spcAft>
                <a:spcPts val="0"/>
              </a:spcAft>
              <a:buFont typeface="Wingdings"/>
              <a:buNone/>
              <a:defRPr/>
            </a:pPr>
            <a:r>
              <a:rPr lang="zh-TW" altLang="en-US" sz="2000" dirty="0">
                <a:latin typeface="+mn-ea"/>
              </a:rPr>
              <a:t> </a:t>
            </a:r>
            <a:r>
              <a:rPr lang="zh-TW" altLang="en-US" sz="2000" dirty="0" smtClean="0">
                <a:latin typeface="+mn-ea"/>
              </a:rPr>
              <a:t>       </a:t>
            </a:r>
            <a:r>
              <a:rPr lang="zh-TW" altLang="zh-TW" sz="2000" dirty="0" smtClean="0">
                <a:latin typeface="+mn-ea"/>
              </a:rPr>
              <a:t>套</a:t>
            </a:r>
            <a:r>
              <a:rPr lang="zh-TW" altLang="zh-TW" sz="2000" dirty="0">
                <a:latin typeface="+mn-ea"/>
              </a:rPr>
              <a:t>膜病毒(</a:t>
            </a:r>
            <a:r>
              <a:rPr lang="zh-TW" altLang="zh-TW" sz="2000" dirty="0">
                <a:solidFill>
                  <a:srgbClr val="FF0000"/>
                </a:solidFill>
                <a:latin typeface="+mn-ea"/>
              </a:rPr>
              <a:t>如：腸病毒</a:t>
            </a:r>
            <a:r>
              <a:rPr lang="zh-TW" altLang="zh-TW" sz="2000" dirty="0">
                <a:latin typeface="+mn-ea"/>
              </a:rPr>
              <a:t>)效果不穩 。</a:t>
            </a:r>
          </a:p>
          <a:p>
            <a:pPr marL="320040" indent="-320040" eaLnBrk="1" fontAlgn="auto" hangingPunct="1">
              <a:spcAft>
                <a:spcPts val="0"/>
              </a:spcAft>
              <a:buFont typeface="Wingdings"/>
              <a:buNone/>
              <a:defRPr/>
            </a:pPr>
            <a:r>
              <a:rPr lang="zh-TW" altLang="zh-TW" sz="2000" dirty="0">
                <a:latin typeface="+mn-ea"/>
              </a:rPr>
              <a:t>     2.長期和重複使用後也可能對橡膠或部分塑膠造成退 色、膨脹、</a:t>
            </a:r>
            <a:r>
              <a:rPr lang="zh-TW" altLang="zh-TW" sz="2000" dirty="0" smtClean="0">
                <a:latin typeface="+mn-ea"/>
              </a:rPr>
              <a:t>硬</a:t>
            </a:r>
            <a:endParaRPr lang="en-US" altLang="zh-TW" sz="2000" dirty="0" smtClean="0">
              <a:latin typeface="+mn-ea"/>
            </a:endParaRPr>
          </a:p>
          <a:p>
            <a:pPr marL="320040" indent="-320040" eaLnBrk="1" fontAlgn="auto" hangingPunct="1">
              <a:spcAft>
                <a:spcPts val="0"/>
              </a:spcAft>
              <a:buFont typeface="Wingdings"/>
              <a:buNone/>
              <a:defRPr/>
            </a:pPr>
            <a:r>
              <a:rPr lang="zh-TW" altLang="en-US" sz="2000" dirty="0">
                <a:latin typeface="+mn-ea"/>
              </a:rPr>
              <a:t> </a:t>
            </a:r>
            <a:r>
              <a:rPr lang="zh-TW" altLang="en-US" sz="2000" dirty="0" smtClean="0">
                <a:latin typeface="+mn-ea"/>
              </a:rPr>
              <a:t>       </a:t>
            </a:r>
            <a:r>
              <a:rPr lang="zh-TW" altLang="zh-TW" sz="2000" dirty="0" smtClean="0">
                <a:latin typeface="+mn-ea"/>
              </a:rPr>
              <a:t>化和</a:t>
            </a:r>
            <a:r>
              <a:rPr lang="zh-TW" altLang="zh-TW" sz="2000" dirty="0">
                <a:latin typeface="+mn-ea"/>
              </a:rPr>
              <a:t>破裂。</a:t>
            </a:r>
          </a:p>
          <a:p>
            <a:pPr marL="320040" indent="-320040" eaLnBrk="1" fontAlgn="auto" hangingPunct="1">
              <a:spcAft>
                <a:spcPts val="0"/>
              </a:spcAft>
              <a:buFont typeface="Wingdings"/>
              <a:buNone/>
              <a:defRPr/>
            </a:pPr>
            <a:r>
              <a:rPr lang="zh-TW" altLang="zh-TW" sz="2000" dirty="0">
                <a:latin typeface="+mn-ea"/>
              </a:rPr>
              <a:t>     3. 簡易配製方法為3份95%酒精加1份水，稀釋後濃度為 71.25%。 </a:t>
            </a:r>
          </a:p>
          <a:p>
            <a:pPr marL="320040" indent="-320040" eaLnBrk="1" fontAlgn="auto" hangingPunct="1">
              <a:spcAft>
                <a:spcPts val="0"/>
              </a:spcAft>
              <a:buFont typeface="Wingdings"/>
              <a:buChar char=""/>
              <a:defRPr/>
            </a:pPr>
            <a:endParaRPr lang="zh-TW" altLang="en-US" sz="2000" dirty="0"/>
          </a:p>
        </p:txBody>
      </p:sp>
      <p:sp>
        <p:nvSpPr>
          <p:cNvPr id="38916"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4" name="投影片編號版面配置區 3"/>
          <p:cNvSpPr>
            <a:spLocks noGrp="1"/>
          </p:cNvSpPr>
          <p:nvPr>
            <p:ph type="sldNum" sz="quarter" idx="12"/>
          </p:nvPr>
        </p:nvSpPr>
        <p:spPr/>
        <p:txBody>
          <a:bodyPr>
            <a:normAutofit fontScale="85000" lnSpcReduction="20000"/>
          </a:bodyPr>
          <a:lstStyle/>
          <a:p>
            <a:pPr>
              <a:defRPr/>
            </a:pPr>
            <a:fld id="{87490736-5CFA-4F72-9285-E2B9EF9D4E17}" type="slidenum">
              <a:rPr lang="zh-TW" altLang="en-US" smtClean="0"/>
              <a:pPr>
                <a:defRPr/>
              </a:pPr>
              <a:t>30</a:t>
            </a:fld>
            <a:endParaRPr lang="zh-TW"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p:cNvSpPr>
          <p:nvPr>
            <p:ph type="title"/>
          </p:nvPr>
        </p:nvSpPr>
        <p:spPr>
          <a:xfrm>
            <a:off x="611188" y="333375"/>
            <a:ext cx="8153400" cy="990600"/>
          </a:xfrm>
        </p:spPr>
        <p:txBody>
          <a:bodyPr/>
          <a:lstStyle/>
          <a:p>
            <a:pPr eaLnBrk="1" hangingPunct="1">
              <a:defRPr/>
            </a:pPr>
            <a:r>
              <a:rPr lang="en-US" altLang="zh-TW" sz="3600" b="1" dirty="0" smtClean="0">
                <a:latin typeface="+mj-ea"/>
              </a:rPr>
              <a:t>4.3.5.1</a:t>
            </a:r>
            <a:r>
              <a:rPr lang="zh-TW" altLang="en-US" sz="3600" b="1" dirty="0" smtClean="0">
                <a:latin typeface="+mj-ea"/>
              </a:rPr>
              <a:t>表面消毒劑及化學性滅菌劑</a:t>
            </a:r>
          </a:p>
        </p:txBody>
      </p:sp>
      <p:sp>
        <p:nvSpPr>
          <p:cNvPr id="3" name="內容版面配置區 2"/>
          <p:cNvSpPr>
            <a:spLocks noGrp="1"/>
          </p:cNvSpPr>
          <p:nvPr>
            <p:ph sz="quarter" idx="1"/>
          </p:nvPr>
        </p:nvSpPr>
        <p:spPr>
          <a:xfrm>
            <a:off x="612775" y="1600200"/>
            <a:ext cx="8153400" cy="4495800"/>
          </a:xfrm>
        </p:spPr>
        <p:txBody>
          <a:bodyPr>
            <a:normAutofit/>
          </a:bodyPr>
          <a:lstStyle/>
          <a:p>
            <a:pPr marL="0" indent="0" eaLnBrk="1" fontAlgn="auto" hangingPunct="1">
              <a:spcAft>
                <a:spcPts val="0"/>
              </a:spcAft>
              <a:buFont typeface="Wingdings"/>
              <a:buNone/>
              <a:defRPr/>
            </a:pPr>
            <a:r>
              <a:rPr lang="zh-TW" altLang="en-US" sz="2400" b="1" dirty="0">
                <a:solidFill>
                  <a:srgbClr val="000000"/>
                </a:solidFill>
                <a:latin typeface="Arial" pitchFamily="34" charset="0"/>
              </a:rPr>
              <a:t>福馬林</a:t>
            </a:r>
            <a:endParaRPr lang="en-US" altLang="zh-TW" sz="2400" b="1" dirty="0">
              <a:solidFill>
                <a:srgbClr val="000000"/>
              </a:solidFill>
              <a:latin typeface="Arial" pitchFamily="34" charset="0"/>
            </a:endParaRPr>
          </a:p>
          <a:p>
            <a:pPr marL="320040" indent="-320040" eaLnBrk="1" fontAlgn="auto" hangingPunct="1">
              <a:spcAft>
                <a:spcPts val="0"/>
              </a:spcAft>
              <a:buFont typeface="Arial" pitchFamily="34" charset="0"/>
              <a:buChar char="•"/>
              <a:defRPr/>
            </a:pPr>
            <a:r>
              <a:rPr lang="zh-TW" altLang="zh-TW" sz="2000" dirty="0">
                <a:solidFill>
                  <a:srgbClr val="000000"/>
                </a:solidFill>
                <a:latin typeface="+mn-ea"/>
              </a:rPr>
              <a:t>甲醛含量為35%至40%的水容液稱</a:t>
            </a:r>
            <a:r>
              <a:rPr lang="zh-TW" altLang="zh-TW" sz="2000" dirty="0" smtClean="0">
                <a:solidFill>
                  <a:srgbClr val="000000"/>
                </a:solidFill>
                <a:latin typeface="+mn-ea"/>
              </a:rPr>
              <a:t>之</a:t>
            </a:r>
            <a:r>
              <a:rPr lang="zh-TW" altLang="en-US" sz="2000" dirty="0" smtClean="0">
                <a:solidFill>
                  <a:srgbClr val="000000"/>
                </a:solidFill>
                <a:latin typeface="+mn-ea"/>
              </a:rPr>
              <a:t>。</a:t>
            </a:r>
            <a:endParaRPr lang="zh-TW" altLang="zh-TW" sz="2000" dirty="0">
              <a:solidFill>
                <a:srgbClr val="000000"/>
              </a:solidFill>
              <a:latin typeface="+mn-ea"/>
            </a:endParaRPr>
          </a:p>
          <a:p>
            <a:pPr marL="320040" indent="-320040" eaLnBrk="1" fontAlgn="auto" hangingPunct="1">
              <a:spcAft>
                <a:spcPts val="0"/>
              </a:spcAft>
              <a:buFont typeface="Arial" pitchFamily="34" charset="0"/>
              <a:buChar char="•"/>
              <a:defRPr/>
            </a:pPr>
            <a:r>
              <a:rPr lang="en-US" altLang="zh-TW" sz="2000" dirty="0" smtClean="0">
                <a:solidFill>
                  <a:srgbClr val="000000"/>
                </a:solidFill>
                <a:latin typeface="+mn-ea"/>
              </a:rPr>
              <a:t>5</a:t>
            </a:r>
            <a:r>
              <a:rPr lang="zh-TW" altLang="zh-TW" sz="2000" dirty="0" smtClean="0">
                <a:solidFill>
                  <a:srgbClr val="000000"/>
                </a:solidFill>
                <a:latin typeface="+mn-ea"/>
              </a:rPr>
              <a:t>%</a:t>
            </a:r>
            <a:r>
              <a:rPr lang="zh-TW" altLang="zh-TW" sz="2000" dirty="0">
                <a:solidFill>
                  <a:srgbClr val="000000"/>
                </a:solidFill>
                <a:latin typeface="+mn-ea"/>
              </a:rPr>
              <a:t>福馬林水溶液可作為液體</a:t>
            </a:r>
            <a:r>
              <a:rPr lang="zh-TW" altLang="zh-TW" sz="2000" dirty="0" smtClean="0">
                <a:solidFill>
                  <a:srgbClr val="000000"/>
                </a:solidFill>
                <a:latin typeface="+mn-ea"/>
              </a:rPr>
              <a:t>消毒劑</a:t>
            </a:r>
            <a:r>
              <a:rPr lang="zh-TW" altLang="en-US" sz="2000" dirty="0" smtClean="0">
                <a:solidFill>
                  <a:srgbClr val="000000"/>
                </a:solidFill>
                <a:latin typeface="+mn-ea"/>
              </a:rPr>
              <a:t>。</a:t>
            </a:r>
            <a:endParaRPr lang="zh-TW" altLang="zh-TW" sz="2000" dirty="0">
              <a:solidFill>
                <a:srgbClr val="000000"/>
              </a:solidFill>
              <a:latin typeface="+mn-ea"/>
            </a:endParaRPr>
          </a:p>
          <a:p>
            <a:pPr marL="320040" indent="-320040" eaLnBrk="1" fontAlgn="auto" hangingPunct="1">
              <a:spcAft>
                <a:spcPts val="0"/>
              </a:spcAft>
              <a:buFont typeface="Arial" pitchFamily="34" charset="0"/>
              <a:buChar char="•"/>
              <a:defRPr/>
            </a:pPr>
            <a:r>
              <a:rPr lang="zh-TW" altLang="en-US" sz="2000" dirty="0">
                <a:latin typeface="+mn-ea"/>
              </a:rPr>
              <a:t>蒸氣滅菌溫度需</a:t>
            </a:r>
            <a:r>
              <a:rPr lang="en-US" altLang="zh-TW" sz="2000" dirty="0">
                <a:latin typeface="+mn-ea"/>
              </a:rPr>
              <a:t>70-80°C</a:t>
            </a:r>
            <a:r>
              <a:rPr lang="zh-TW" altLang="en-US" sz="2000" dirty="0">
                <a:latin typeface="+mn-ea"/>
              </a:rPr>
              <a:t>，相對濕度</a:t>
            </a:r>
            <a:r>
              <a:rPr lang="en-US" altLang="zh-TW" sz="2000" dirty="0">
                <a:latin typeface="+mn-ea"/>
              </a:rPr>
              <a:t>70%</a:t>
            </a:r>
            <a:r>
              <a:rPr lang="zh-TW" altLang="en-US" sz="2000" dirty="0">
                <a:latin typeface="+mn-ea"/>
              </a:rPr>
              <a:t>以上</a:t>
            </a:r>
            <a:r>
              <a:rPr lang="zh-TW" altLang="en-US" sz="2000" dirty="0">
                <a:solidFill>
                  <a:srgbClr val="000000"/>
                </a:solidFill>
                <a:latin typeface="+mn-ea"/>
              </a:rPr>
              <a:t>。</a:t>
            </a:r>
            <a:endParaRPr lang="zh-TW" altLang="zh-TW" sz="2000" dirty="0">
              <a:solidFill>
                <a:srgbClr val="000000"/>
              </a:solidFill>
              <a:latin typeface="+mn-ea"/>
            </a:endParaRPr>
          </a:p>
          <a:p>
            <a:pPr marL="320040" indent="-320040" eaLnBrk="1" fontAlgn="auto" hangingPunct="1">
              <a:spcAft>
                <a:spcPts val="0"/>
              </a:spcAft>
              <a:buFont typeface="Arial" pitchFamily="34" charset="0"/>
              <a:buChar char="•"/>
              <a:defRPr/>
            </a:pPr>
            <a:r>
              <a:rPr lang="zh-TW" altLang="zh-TW" sz="2000" dirty="0">
                <a:solidFill>
                  <a:srgbClr val="000000"/>
                </a:solidFill>
                <a:latin typeface="+mn-ea"/>
              </a:rPr>
              <a:t>甲醛氣體用於封閉空間、</a:t>
            </a:r>
            <a:r>
              <a:rPr lang="zh-TW" altLang="zh-TW" sz="2000" dirty="0">
                <a:latin typeface="+mn-ea"/>
              </a:rPr>
              <a:t>大量感染性霧滴之意外事故時</a:t>
            </a:r>
            <a:r>
              <a:rPr lang="zh-TW" altLang="zh-TW" sz="2000" dirty="0" smtClean="0">
                <a:solidFill>
                  <a:srgbClr val="000000"/>
                </a:solidFill>
                <a:latin typeface="+mn-ea"/>
              </a:rPr>
              <a:t>(</a:t>
            </a:r>
            <a:r>
              <a:rPr lang="zh-TW" altLang="en-US" sz="2000" dirty="0" smtClean="0">
                <a:solidFill>
                  <a:srgbClr val="FF0000"/>
                </a:solidFill>
                <a:latin typeface="+mn-ea"/>
              </a:rPr>
              <a:t>負壓實驗室及其內</a:t>
            </a:r>
            <a:r>
              <a:rPr lang="en-US" altLang="zh-TW" sz="2000" dirty="0" smtClean="0">
                <a:solidFill>
                  <a:srgbClr val="FF0000"/>
                </a:solidFill>
                <a:latin typeface="+mn-ea"/>
              </a:rPr>
              <a:t>BSC</a:t>
            </a:r>
            <a:r>
              <a:rPr lang="en-US" altLang="zh-TW" sz="2000" dirty="0" smtClean="0">
                <a:latin typeface="+mn-ea"/>
              </a:rPr>
              <a:t>)</a:t>
            </a:r>
            <a:r>
              <a:rPr lang="zh-TW" altLang="zh-TW" sz="2000" dirty="0" smtClean="0">
                <a:solidFill>
                  <a:srgbClr val="000000"/>
                </a:solidFill>
                <a:latin typeface="+mn-ea"/>
              </a:rPr>
              <a:t>之</a:t>
            </a:r>
            <a:r>
              <a:rPr lang="zh-TW" altLang="zh-TW" sz="2000" dirty="0">
                <a:solidFill>
                  <a:srgbClr val="000000"/>
                </a:solidFill>
                <a:latin typeface="+mn-ea"/>
              </a:rPr>
              <a:t>除汙及消毒。</a:t>
            </a:r>
          </a:p>
          <a:p>
            <a:pPr marL="320040" indent="-320040" eaLnBrk="1" fontAlgn="auto" hangingPunct="1">
              <a:spcAft>
                <a:spcPts val="0"/>
              </a:spcAft>
              <a:buFont typeface="Arial" pitchFamily="34" charset="0"/>
              <a:buChar char="•"/>
              <a:defRPr/>
            </a:pPr>
            <a:r>
              <a:rPr lang="zh-TW" altLang="zh-TW" sz="2000" dirty="0">
                <a:solidFill>
                  <a:srgbClr val="000000"/>
                </a:solidFill>
                <a:latin typeface="+mn-ea"/>
              </a:rPr>
              <a:t>具刺鼻氣味，會刺激眼睛及黏膜，因此需在排氣櫃或通風良好之地方儲存使用。</a:t>
            </a:r>
            <a:r>
              <a:rPr lang="zh-TW" altLang="zh-TW" sz="2000" dirty="0">
                <a:latin typeface="+mn-ea"/>
              </a:rPr>
              <a:t>使用時</a:t>
            </a:r>
            <a:r>
              <a:rPr lang="zh-TW" altLang="zh-TW" sz="2000" dirty="0">
                <a:solidFill>
                  <a:srgbClr val="FF0000"/>
                </a:solidFill>
                <a:latin typeface="+mn-ea"/>
              </a:rPr>
              <a:t>須戴PE塑膠手套</a:t>
            </a:r>
            <a:r>
              <a:rPr lang="zh-TW" altLang="zh-TW" sz="2000" dirty="0">
                <a:latin typeface="+mn-ea"/>
              </a:rPr>
              <a:t>，專防甲醛的</a:t>
            </a:r>
            <a:r>
              <a:rPr lang="zh-TW" altLang="zh-TW" sz="2000" dirty="0">
                <a:solidFill>
                  <a:srgbClr val="FF0000"/>
                </a:solidFill>
                <a:latin typeface="+mn-ea"/>
              </a:rPr>
              <a:t>濾毒罐口罩</a:t>
            </a:r>
            <a:r>
              <a:rPr lang="zh-TW" altLang="zh-TW" sz="2000" dirty="0">
                <a:latin typeface="+mn-ea"/>
              </a:rPr>
              <a:t>來防止傷害</a:t>
            </a:r>
            <a:r>
              <a:rPr lang="zh-TW" altLang="zh-TW" sz="2000" dirty="0" smtClean="0">
                <a:latin typeface="+mn-ea"/>
              </a:rPr>
              <a:t>。</a:t>
            </a:r>
            <a:endParaRPr lang="en-US" altLang="zh-TW" sz="2000" dirty="0" smtClean="0">
              <a:latin typeface="+mn-ea"/>
            </a:endParaRPr>
          </a:p>
          <a:p>
            <a:pPr marL="320040" indent="-320040" eaLnBrk="1" fontAlgn="auto" hangingPunct="1">
              <a:spcAft>
                <a:spcPts val="0"/>
              </a:spcAft>
              <a:buFont typeface="Arial" pitchFamily="34" charset="0"/>
              <a:buChar char="•"/>
              <a:defRPr/>
            </a:pPr>
            <a:r>
              <a:rPr lang="zh-TW" altLang="en-US" sz="2000" b="1" dirty="0" smtClean="0">
                <a:solidFill>
                  <a:srgbClr val="FF0000"/>
                </a:solidFill>
                <a:latin typeface="+mn-ea"/>
              </a:rPr>
              <a:t>非負壓實驗室之生物安全操作櫃燻蒸除污</a:t>
            </a:r>
            <a:r>
              <a:rPr lang="zh-TW" altLang="en-US" sz="2000" b="1" dirty="0" smtClean="0">
                <a:solidFill>
                  <a:srgbClr val="FF0000"/>
                </a:solidFill>
                <a:latin typeface="新細明體"/>
                <a:ea typeface="新細明體"/>
              </a:rPr>
              <a:t>，</a:t>
            </a:r>
            <a:r>
              <a:rPr lang="zh-TW" altLang="en-US" sz="2000" b="1" dirty="0" smtClean="0">
                <a:solidFill>
                  <a:srgbClr val="FF0000"/>
                </a:solidFill>
                <a:latin typeface="+mn-ea"/>
              </a:rPr>
              <a:t>使用二氧化</a:t>
            </a:r>
            <a:r>
              <a:rPr lang="zh-TW" altLang="zh-TW" sz="2000" b="1" dirty="0" smtClean="0">
                <a:solidFill>
                  <a:srgbClr val="FF0000"/>
                </a:solidFill>
                <a:latin typeface="+mn-ea"/>
              </a:rPr>
              <a:t>氯</a:t>
            </a:r>
            <a:r>
              <a:rPr lang="zh-TW" altLang="en-US" sz="2000" b="1" dirty="0" smtClean="0">
                <a:solidFill>
                  <a:srgbClr val="FF0000"/>
                </a:solidFill>
                <a:latin typeface="新細明體"/>
                <a:ea typeface="新細明體"/>
              </a:rPr>
              <a:t>。</a:t>
            </a:r>
            <a:endParaRPr lang="zh-TW" altLang="zh-TW" sz="2000" b="1" dirty="0">
              <a:solidFill>
                <a:srgbClr val="FF0000"/>
              </a:solidFill>
              <a:latin typeface="+mn-ea"/>
            </a:endParaRPr>
          </a:p>
          <a:p>
            <a:pPr marL="320040" indent="-320040" eaLnBrk="1" fontAlgn="auto" hangingPunct="1">
              <a:spcAft>
                <a:spcPts val="0"/>
              </a:spcAft>
              <a:buFont typeface="Wingdings"/>
              <a:buChar char=""/>
              <a:defRPr/>
            </a:pPr>
            <a:endParaRPr lang="zh-TW" altLang="en-US" sz="2000" dirty="0">
              <a:latin typeface="+mn-ea"/>
            </a:endParaRPr>
          </a:p>
        </p:txBody>
      </p:sp>
      <p:sp>
        <p:nvSpPr>
          <p:cNvPr id="39940"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4" name="投影片編號版面配置區 3"/>
          <p:cNvSpPr>
            <a:spLocks noGrp="1"/>
          </p:cNvSpPr>
          <p:nvPr>
            <p:ph type="sldNum" sz="quarter" idx="12"/>
          </p:nvPr>
        </p:nvSpPr>
        <p:spPr/>
        <p:txBody>
          <a:bodyPr>
            <a:normAutofit fontScale="85000" lnSpcReduction="20000"/>
          </a:bodyPr>
          <a:lstStyle/>
          <a:p>
            <a:pPr>
              <a:defRPr/>
            </a:pPr>
            <a:fld id="{0802F272-9364-44ED-8DFF-548D2D52990F}" type="slidenum">
              <a:rPr lang="zh-TW" altLang="en-US" smtClean="0"/>
              <a:pPr>
                <a:defRPr/>
              </a:pPr>
              <a:t>31</a:t>
            </a:fld>
            <a:endParaRPr lang="zh-TW"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a:xfrm>
            <a:off x="611188" y="404813"/>
            <a:ext cx="8153400" cy="990600"/>
          </a:xfrm>
        </p:spPr>
        <p:txBody>
          <a:bodyPr/>
          <a:lstStyle/>
          <a:p>
            <a:pPr>
              <a:defRPr/>
            </a:pPr>
            <a:r>
              <a:rPr lang="en-US" altLang="zh-TW" sz="3600" b="1" dirty="0" smtClean="0">
                <a:latin typeface="+mj-ea"/>
              </a:rPr>
              <a:t>4.3.5.1</a:t>
            </a:r>
            <a:r>
              <a:rPr lang="zh-TW" altLang="en-US" sz="3600" b="1" dirty="0" smtClean="0">
                <a:latin typeface="+mj-ea"/>
              </a:rPr>
              <a:t>表面消毒劑及化學性滅菌劑</a:t>
            </a:r>
            <a:endParaRPr lang="zh-TW" altLang="en-US" sz="3600" dirty="0" smtClean="0">
              <a:latin typeface="+mj-ea"/>
            </a:endParaRPr>
          </a:p>
        </p:txBody>
      </p:sp>
      <p:sp>
        <p:nvSpPr>
          <p:cNvPr id="3" name="內容版面配置區 2"/>
          <p:cNvSpPr>
            <a:spLocks noGrp="1"/>
          </p:cNvSpPr>
          <p:nvPr>
            <p:ph sz="quarter" idx="1"/>
          </p:nvPr>
        </p:nvSpPr>
        <p:spPr>
          <a:xfrm>
            <a:off x="612775" y="1600200"/>
            <a:ext cx="8153400" cy="4495800"/>
          </a:xfrm>
        </p:spPr>
        <p:txBody>
          <a:bodyPr/>
          <a:lstStyle/>
          <a:p>
            <a:pPr marL="0" indent="0">
              <a:buFont typeface="Wingdings" pitchFamily="2" charset="2"/>
              <a:buNone/>
              <a:defRPr/>
            </a:pPr>
            <a:r>
              <a:rPr lang="zh-TW" altLang="en-US" sz="2400" b="1" dirty="0" smtClean="0">
                <a:latin typeface="+mn-ea"/>
              </a:rPr>
              <a:t>戊乙醛</a:t>
            </a:r>
            <a:r>
              <a:rPr lang="en-US" altLang="zh-TW" sz="2400" b="1" dirty="0" smtClean="0">
                <a:latin typeface="+mn-ea"/>
              </a:rPr>
              <a:t>:</a:t>
            </a:r>
            <a:r>
              <a:rPr lang="zh-TW" altLang="zh-TW" sz="2400" b="1" dirty="0" smtClean="0">
                <a:latin typeface="+mn-ea"/>
              </a:rPr>
              <a:t>商品</a:t>
            </a:r>
            <a:r>
              <a:rPr lang="zh-TW" altLang="zh-TW" sz="2400" b="1" dirty="0">
                <a:latin typeface="+mn-ea"/>
              </a:rPr>
              <a:t>名為</a:t>
            </a:r>
            <a:r>
              <a:rPr lang="en-US" altLang="zh-TW" sz="2400" b="1" dirty="0" err="1" smtClean="0">
                <a:latin typeface="+mn-ea"/>
              </a:rPr>
              <a:t>Cidex</a:t>
            </a:r>
            <a:endParaRPr lang="en-US" altLang="zh-TW" sz="2400" b="1" dirty="0" smtClean="0">
              <a:latin typeface="+mn-ea"/>
            </a:endParaRPr>
          </a:p>
          <a:p>
            <a:pPr marL="0" indent="0">
              <a:buFont typeface="Wingdings" pitchFamily="2" charset="2"/>
              <a:buNone/>
              <a:defRPr/>
            </a:pPr>
            <a:r>
              <a:rPr lang="zh-TW" altLang="en-US" sz="2400" dirty="0" smtClean="0">
                <a:latin typeface="+mn-ea"/>
              </a:rPr>
              <a:t>   </a:t>
            </a:r>
            <a:r>
              <a:rPr lang="zh-TW" altLang="en-US" sz="2400" b="1" dirty="0" smtClean="0">
                <a:latin typeface="+mn-ea"/>
              </a:rPr>
              <a:t>消毒原理</a:t>
            </a:r>
            <a:r>
              <a:rPr lang="zh-TW" altLang="zh-TW" sz="2000" dirty="0" smtClean="0">
                <a:latin typeface="+mn-ea"/>
              </a:rPr>
              <a:t>：</a:t>
            </a:r>
            <a:r>
              <a:rPr lang="zh-TW" altLang="zh-TW" sz="2000" dirty="0">
                <a:latin typeface="+mn-ea"/>
              </a:rPr>
              <a:t>對含硫的微生物蛋白質產生烷基化作用。</a:t>
            </a:r>
          </a:p>
          <a:p>
            <a:pPr marL="0" indent="0">
              <a:buFont typeface="Wingdings" pitchFamily="2" charset="2"/>
              <a:buNone/>
              <a:defRPr/>
            </a:pPr>
            <a:r>
              <a:rPr lang="zh-TW" altLang="en-US" sz="2000" b="1" dirty="0" smtClean="0">
                <a:latin typeface="+mn-ea"/>
              </a:rPr>
              <a:t>    </a:t>
            </a:r>
            <a:r>
              <a:rPr lang="zh-TW" altLang="en-US" sz="2400" b="1" dirty="0" smtClean="0">
                <a:latin typeface="+mn-ea"/>
              </a:rPr>
              <a:t>消毒效果</a:t>
            </a:r>
            <a:r>
              <a:rPr lang="zh-TW" altLang="en-US" sz="2000" dirty="0" smtClean="0">
                <a:latin typeface="+mn-ea"/>
              </a:rPr>
              <a:t>：</a:t>
            </a:r>
            <a:r>
              <a:rPr lang="zh-TW" altLang="zh-TW" sz="2000" dirty="0" smtClean="0">
                <a:latin typeface="+mn-ea"/>
              </a:rPr>
              <a:t>一般</a:t>
            </a:r>
            <a:r>
              <a:rPr lang="zh-TW" altLang="zh-TW" sz="2000" dirty="0">
                <a:latin typeface="+mn-ea"/>
              </a:rPr>
              <a:t>消毒物品於室溫下浸泡</a:t>
            </a:r>
            <a:r>
              <a:rPr lang="en-US" altLang="zh-TW" sz="2000" dirty="0">
                <a:latin typeface="+mn-ea"/>
              </a:rPr>
              <a:t>20</a:t>
            </a:r>
            <a:r>
              <a:rPr lang="zh-TW" altLang="zh-TW" sz="2000" dirty="0" smtClean="0">
                <a:latin typeface="+mn-ea"/>
              </a:rPr>
              <a:t>分鐘即可</a:t>
            </a:r>
            <a:r>
              <a:rPr lang="zh-TW" altLang="zh-TW" sz="2000" dirty="0">
                <a:latin typeface="+mn-ea"/>
              </a:rPr>
              <a:t>達</a:t>
            </a:r>
            <a:r>
              <a:rPr lang="zh-TW" altLang="zh-TW" sz="2000" dirty="0" smtClean="0">
                <a:latin typeface="+mn-ea"/>
              </a:rPr>
              <a:t>消</a:t>
            </a:r>
            <a:r>
              <a:rPr lang="zh-TW" altLang="en-US" sz="2000" dirty="0" smtClean="0">
                <a:latin typeface="+mn-ea"/>
              </a:rPr>
              <a:t>毒效果 ，</a:t>
            </a:r>
            <a:endParaRPr lang="en-US" altLang="zh-TW" sz="2000" dirty="0" smtClean="0">
              <a:latin typeface="+mn-ea"/>
            </a:endParaRPr>
          </a:p>
          <a:p>
            <a:pPr marL="0" indent="0">
              <a:buFont typeface="Wingdings" pitchFamily="2" charset="2"/>
              <a:buNone/>
              <a:defRPr/>
            </a:pPr>
            <a:r>
              <a:rPr lang="zh-TW" altLang="en-US" sz="2000" dirty="0" smtClean="0">
                <a:latin typeface="+mn-ea"/>
              </a:rPr>
              <a:t>                           </a:t>
            </a:r>
            <a:r>
              <a:rPr lang="en-US" altLang="zh-TW" sz="2000" dirty="0" smtClean="0">
                <a:latin typeface="+mn-ea"/>
              </a:rPr>
              <a:t>3~10</a:t>
            </a:r>
            <a:r>
              <a:rPr lang="zh-TW" altLang="zh-TW" sz="2000" dirty="0">
                <a:latin typeface="+mn-ea"/>
              </a:rPr>
              <a:t>小時可達滅菌</a:t>
            </a:r>
            <a:r>
              <a:rPr lang="zh-TW" altLang="zh-TW" sz="2000" dirty="0" smtClean="0">
                <a:latin typeface="+mn-ea"/>
              </a:rPr>
              <a:t>效果</a:t>
            </a:r>
            <a:r>
              <a:rPr lang="zh-TW" altLang="en-US" sz="2000" dirty="0" smtClean="0">
                <a:latin typeface="+mn-ea"/>
              </a:rPr>
              <a:t>。</a:t>
            </a:r>
            <a:endParaRPr lang="en-US" altLang="zh-TW" sz="2000" dirty="0" smtClean="0">
              <a:latin typeface="+mn-ea"/>
            </a:endParaRPr>
          </a:p>
          <a:p>
            <a:pPr marL="0" indent="0">
              <a:buFont typeface="Wingdings" pitchFamily="2" charset="2"/>
              <a:buNone/>
              <a:defRPr/>
            </a:pPr>
            <a:r>
              <a:rPr lang="zh-TW" altLang="en-US" sz="2000" b="1" dirty="0" smtClean="0">
                <a:latin typeface="+mn-ea"/>
              </a:rPr>
              <a:t>    </a:t>
            </a:r>
            <a:r>
              <a:rPr lang="zh-TW" altLang="zh-TW" sz="2400" b="1" dirty="0" smtClean="0">
                <a:latin typeface="+mn-ea"/>
              </a:rPr>
              <a:t>特性</a:t>
            </a:r>
            <a:r>
              <a:rPr lang="zh-TW" altLang="en-US" sz="2400" b="1" dirty="0" smtClean="0">
                <a:latin typeface="+mn-ea"/>
              </a:rPr>
              <a:t>：</a:t>
            </a:r>
            <a:endParaRPr lang="en-US" altLang="zh-TW" sz="2400" b="1" dirty="0" smtClean="0">
              <a:latin typeface="+mn-ea"/>
            </a:endParaRPr>
          </a:p>
          <a:p>
            <a:pPr marL="0" indent="0">
              <a:buFont typeface="Wingdings" pitchFamily="2" charset="2"/>
              <a:buNone/>
              <a:defRPr/>
            </a:pPr>
            <a:r>
              <a:rPr lang="zh-TW" altLang="en-US" sz="2000" dirty="0">
                <a:latin typeface="+mn-ea"/>
              </a:rPr>
              <a:t> </a:t>
            </a:r>
            <a:r>
              <a:rPr lang="zh-TW" altLang="en-US" sz="2000" dirty="0" smtClean="0">
                <a:latin typeface="+mn-ea"/>
              </a:rPr>
              <a:t>    </a:t>
            </a:r>
            <a:r>
              <a:rPr lang="en-US" altLang="zh-TW" sz="2000" dirty="0" smtClean="0">
                <a:latin typeface="+mn-ea"/>
              </a:rPr>
              <a:t>1.</a:t>
            </a:r>
            <a:r>
              <a:rPr lang="zh-TW" altLang="en-US" sz="2000" dirty="0" smtClean="0">
                <a:latin typeface="+mn-ea"/>
              </a:rPr>
              <a:t> </a:t>
            </a:r>
            <a:r>
              <a:rPr lang="en-US" altLang="zh-TW" sz="2000" dirty="0" smtClean="0">
                <a:latin typeface="+mn-ea"/>
              </a:rPr>
              <a:t>2</a:t>
            </a:r>
            <a:r>
              <a:rPr lang="en-US" altLang="zh-TW" sz="2000" dirty="0">
                <a:latin typeface="+mn-ea"/>
              </a:rPr>
              <a:t>%</a:t>
            </a:r>
            <a:r>
              <a:rPr lang="zh-TW" altLang="zh-TW" sz="2000" dirty="0">
                <a:latin typeface="+mn-ea"/>
              </a:rPr>
              <a:t>戊乙醛加入鹼性活化</a:t>
            </a:r>
            <a:r>
              <a:rPr lang="zh-TW" altLang="zh-TW" sz="2000" dirty="0" smtClean="0">
                <a:latin typeface="+mn-ea"/>
              </a:rPr>
              <a:t>劑後的有效期限是</a:t>
            </a:r>
            <a:r>
              <a:rPr lang="en-US" altLang="zh-TW" sz="2000" dirty="0" smtClean="0">
                <a:solidFill>
                  <a:srgbClr val="FF0000"/>
                </a:solidFill>
                <a:latin typeface="+mn-ea"/>
              </a:rPr>
              <a:t>14~28</a:t>
            </a:r>
            <a:r>
              <a:rPr lang="zh-TW" altLang="zh-TW" sz="2000" dirty="0" smtClean="0">
                <a:solidFill>
                  <a:srgbClr val="FF0000"/>
                </a:solidFill>
                <a:latin typeface="+mn-ea"/>
              </a:rPr>
              <a:t>天</a:t>
            </a:r>
            <a:r>
              <a:rPr lang="zh-TW" altLang="en-US" sz="2000" dirty="0" smtClean="0">
                <a:solidFill>
                  <a:srgbClr val="FF0000"/>
                </a:solidFill>
                <a:latin typeface="+mn-ea"/>
              </a:rPr>
              <a:t>。</a:t>
            </a:r>
            <a:endParaRPr lang="en-US" altLang="zh-TW" sz="2000" dirty="0" smtClean="0">
              <a:solidFill>
                <a:srgbClr val="FF0000"/>
              </a:solidFill>
              <a:latin typeface="+mn-ea"/>
            </a:endParaRPr>
          </a:p>
          <a:p>
            <a:pPr marL="0" indent="0">
              <a:buFont typeface="Wingdings" pitchFamily="2" charset="2"/>
              <a:buNone/>
              <a:defRPr/>
            </a:pPr>
            <a:r>
              <a:rPr lang="zh-TW" altLang="en-US" sz="2000" dirty="0">
                <a:latin typeface="+mn-ea"/>
              </a:rPr>
              <a:t> </a:t>
            </a:r>
            <a:r>
              <a:rPr lang="zh-TW" altLang="en-US" sz="2000" dirty="0" smtClean="0">
                <a:latin typeface="+mn-ea"/>
              </a:rPr>
              <a:t>    </a:t>
            </a:r>
            <a:r>
              <a:rPr lang="en-US" altLang="zh-TW" sz="2000" dirty="0" smtClean="0">
                <a:latin typeface="+mn-ea"/>
              </a:rPr>
              <a:t>2.</a:t>
            </a:r>
            <a:r>
              <a:rPr lang="zh-TW" altLang="en-US" sz="2000" dirty="0" smtClean="0">
                <a:latin typeface="+mn-ea"/>
              </a:rPr>
              <a:t>每次使用前須以濃度試紙測試濃度</a:t>
            </a:r>
            <a:r>
              <a:rPr lang="zh-TW" altLang="en-US" sz="2000" dirty="0" smtClean="0">
                <a:solidFill>
                  <a:prstClr val="black"/>
                </a:solidFill>
                <a:latin typeface="+mn-ea"/>
              </a:rPr>
              <a:t>，</a:t>
            </a:r>
            <a:r>
              <a:rPr lang="zh-TW" altLang="en-US" sz="2000" dirty="0" smtClean="0">
                <a:latin typeface="+mn-ea"/>
              </a:rPr>
              <a:t>監控其消毒效果。</a:t>
            </a:r>
            <a:endParaRPr lang="en-US" altLang="zh-TW" sz="2000" dirty="0" smtClean="0">
              <a:latin typeface="+mn-ea"/>
            </a:endParaRPr>
          </a:p>
          <a:p>
            <a:pPr marL="0" indent="0">
              <a:buFont typeface="Wingdings" pitchFamily="2" charset="2"/>
              <a:buNone/>
              <a:defRPr/>
            </a:pPr>
            <a:r>
              <a:rPr lang="zh-TW" altLang="en-US" sz="2000" dirty="0">
                <a:latin typeface="+mn-ea"/>
              </a:rPr>
              <a:t> </a:t>
            </a:r>
            <a:r>
              <a:rPr lang="zh-TW" altLang="en-US" sz="2000" dirty="0" smtClean="0">
                <a:latin typeface="+mn-ea"/>
              </a:rPr>
              <a:t>    </a:t>
            </a:r>
            <a:r>
              <a:rPr lang="en-US" altLang="zh-TW" sz="2000" dirty="0" smtClean="0">
                <a:latin typeface="+mn-ea"/>
              </a:rPr>
              <a:t>3.</a:t>
            </a:r>
            <a:r>
              <a:rPr lang="zh-TW" altLang="en-US" sz="2000" dirty="0" smtClean="0">
                <a:latin typeface="+mn-ea"/>
              </a:rPr>
              <a:t>具毒性，對皮膚及黏膜有刺激性，需在有排氣設施處使用 </a:t>
            </a:r>
            <a:r>
              <a:rPr lang="en-US" altLang="zh-TW" sz="2000" dirty="0" smtClean="0">
                <a:solidFill>
                  <a:srgbClr val="FF0000"/>
                </a:solidFill>
                <a:latin typeface="+mn-ea"/>
              </a:rPr>
              <a:t>(</a:t>
            </a:r>
            <a:r>
              <a:rPr lang="zh-TW" altLang="en-US" sz="2000" dirty="0" smtClean="0">
                <a:solidFill>
                  <a:srgbClr val="FF0000"/>
                </a:solidFill>
                <a:latin typeface="+mn-ea"/>
              </a:rPr>
              <a:t>目前只</a:t>
            </a:r>
            <a:endParaRPr lang="en-US" altLang="zh-TW" sz="2000" dirty="0" smtClean="0">
              <a:solidFill>
                <a:srgbClr val="FF0000"/>
              </a:solidFill>
              <a:latin typeface="+mn-ea"/>
            </a:endParaRPr>
          </a:p>
          <a:p>
            <a:pPr marL="0" indent="0">
              <a:buFont typeface="Wingdings" pitchFamily="2" charset="2"/>
              <a:buNone/>
              <a:defRPr/>
            </a:pPr>
            <a:r>
              <a:rPr lang="zh-TW" altLang="en-US" sz="2000" dirty="0">
                <a:solidFill>
                  <a:srgbClr val="FF0000"/>
                </a:solidFill>
                <a:latin typeface="+mn-ea"/>
              </a:rPr>
              <a:t> </a:t>
            </a:r>
            <a:r>
              <a:rPr lang="zh-TW" altLang="en-US" sz="2000" dirty="0" smtClean="0">
                <a:solidFill>
                  <a:srgbClr val="FF0000"/>
                </a:solidFill>
                <a:latin typeface="+mn-ea"/>
              </a:rPr>
              <a:t>      限</a:t>
            </a:r>
            <a:r>
              <a:rPr lang="en-US" altLang="zh-TW" sz="2000" dirty="0" smtClean="0">
                <a:solidFill>
                  <a:srgbClr val="FF0000"/>
                </a:solidFill>
                <a:latin typeface="+mn-ea"/>
              </a:rPr>
              <a:t>T.B</a:t>
            </a:r>
            <a:r>
              <a:rPr lang="zh-TW" altLang="en-US" sz="2000" dirty="0" smtClean="0">
                <a:solidFill>
                  <a:srgbClr val="FF0000"/>
                </a:solidFill>
                <a:latin typeface="+mn-ea"/>
              </a:rPr>
              <a:t>室離心杯器材使用</a:t>
            </a:r>
            <a:r>
              <a:rPr lang="zh-TW" altLang="en-US" sz="2000" dirty="0" smtClean="0">
                <a:solidFill>
                  <a:srgbClr val="FF0000"/>
                </a:solidFill>
                <a:latin typeface="新細明體"/>
                <a:ea typeface="新細明體"/>
              </a:rPr>
              <a:t>，作用時間</a:t>
            </a:r>
            <a:r>
              <a:rPr lang="en-US" altLang="zh-TW" sz="2000" dirty="0" smtClean="0">
                <a:solidFill>
                  <a:srgbClr val="FF0000"/>
                </a:solidFill>
                <a:latin typeface="新細明體"/>
                <a:ea typeface="新細明體"/>
              </a:rPr>
              <a:t>3</a:t>
            </a:r>
            <a:r>
              <a:rPr lang="zh-TW" altLang="en-US" sz="2000" dirty="0" smtClean="0">
                <a:solidFill>
                  <a:srgbClr val="FF0000"/>
                </a:solidFill>
                <a:latin typeface="新細明體"/>
                <a:ea typeface="新細明體"/>
              </a:rPr>
              <a:t>小時</a:t>
            </a:r>
            <a:r>
              <a:rPr lang="en-US" altLang="zh-TW" sz="2000" dirty="0" smtClean="0">
                <a:solidFill>
                  <a:srgbClr val="FF0000"/>
                </a:solidFill>
                <a:latin typeface="新細明體"/>
                <a:ea typeface="新細明體"/>
              </a:rPr>
              <a:t>)</a:t>
            </a:r>
            <a:r>
              <a:rPr lang="zh-TW" altLang="en-US" sz="2000" dirty="0" smtClean="0">
                <a:solidFill>
                  <a:srgbClr val="FF0000"/>
                </a:solidFill>
                <a:latin typeface="+mn-ea"/>
              </a:rPr>
              <a:t>。</a:t>
            </a:r>
            <a:endParaRPr lang="zh-TW" altLang="en-US" sz="2000" b="1" dirty="0">
              <a:solidFill>
                <a:srgbClr val="FF0000"/>
              </a:solidFill>
              <a:latin typeface="+mn-ea"/>
            </a:endParaRPr>
          </a:p>
        </p:txBody>
      </p:sp>
      <p:sp>
        <p:nvSpPr>
          <p:cNvPr id="40964"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4" name="投影片編號版面配置區 3"/>
          <p:cNvSpPr>
            <a:spLocks noGrp="1"/>
          </p:cNvSpPr>
          <p:nvPr>
            <p:ph type="sldNum" sz="quarter" idx="12"/>
          </p:nvPr>
        </p:nvSpPr>
        <p:spPr/>
        <p:txBody>
          <a:bodyPr>
            <a:normAutofit fontScale="85000" lnSpcReduction="20000"/>
          </a:bodyPr>
          <a:lstStyle/>
          <a:p>
            <a:pPr>
              <a:defRPr/>
            </a:pPr>
            <a:fld id="{E0E04E23-B1B8-4F45-97AD-6AE89E25A61A}" type="slidenum">
              <a:rPr lang="zh-TW" altLang="en-US" smtClean="0"/>
              <a:pPr>
                <a:defRPr/>
              </a:pPr>
              <a:t>32</a:t>
            </a:fld>
            <a:endParaRPr lang="zh-TW"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12775" y="228600"/>
            <a:ext cx="8153400" cy="990600"/>
          </a:xfrm>
        </p:spPr>
        <p:txBody>
          <a:bodyPr/>
          <a:lstStyle/>
          <a:p>
            <a:pPr>
              <a:defRPr/>
            </a:pPr>
            <a:r>
              <a:rPr lang="en-US" altLang="zh-TW" sz="3600" b="1" dirty="0" smtClean="0">
                <a:latin typeface="+mj-ea"/>
              </a:rPr>
              <a:t>4.3.5.1</a:t>
            </a:r>
            <a:r>
              <a:rPr lang="zh-TW" altLang="en-US" sz="3600" b="1" dirty="0" smtClean="0">
                <a:latin typeface="+mj-ea"/>
              </a:rPr>
              <a:t>表面消毒劑及化學性滅菌劑</a:t>
            </a:r>
            <a:endParaRPr lang="zh-TW" altLang="en-US" sz="3600" dirty="0"/>
          </a:p>
        </p:txBody>
      </p:sp>
      <p:sp>
        <p:nvSpPr>
          <p:cNvPr id="5" name="內容版面配置區 4"/>
          <p:cNvSpPr>
            <a:spLocks noGrp="1"/>
          </p:cNvSpPr>
          <p:nvPr>
            <p:ph sz="quarter" idx="1"/>
          </p:nvPr>
        </p:nvSpPr>
        <p:spPr>
          <a:xfrm>
            <a:off x="612775" y="1600200"/>
            <a:ext cx="8153400" cy="4495800"/>
          </a:xfrm>
        </p:spPr>
        <p:txBody>
          <a:bodyPr/>
          <a:lstStyle/>
          <a:p>
            <a:pPr marL="0" indent="0">
              <a:buFont typeface="Wingdings" pitchFamily="2" charset="2"/>
              <a:buNone/>
              <a:defRPr/>
            </a:pPr>
            <a:r>
              <a:rPr lang="zh-TW" altLang="zh-TW" sz="2400" b="1" dirty="0" smtClean="0">
                <a:latin typeface="+mn-ea"/>
              </a:rPr>
              <a:t>SURFA SAFE </a:t>
            </a:r>
            <a:r>
              <a:rPr lang="en-US" altLang="zh-TW" sz="2400" b="1" dirty="0" smtClean="0">
                <a:latin typeface="+mn-ea"/>
              </a:rPr>
              <a:t>(</a:t>
            </a:r>
            <a:r>
              <a:rPr lang="zh-TW" altLang="en-US" sz="2400" b="1" dirty="0" smtClean="0">
                <a:latin typeface="+mn-ea"/>
              </a:rPr>
              <a:t>速安</a:t>
            </a:r>
            <a:r>
              <a:rPr lang="zh-TW" altLang="zh-TW" sz="2400" b="1" dirty="0" smtClean="0">
                <a:latin typeface="+mn-ea"/>
              </a:rPr>
              <a:t>高效能</a:t>
            </a:r>
            <a:r>
              <a:rPr lang="zh-TW" altLang="en-US" sz="2400" b="1" dirty="0" smtClean="0">
                <a:latin typeface="+mn-ea"/>
              </a:rPr>
              <a:t>消毒劑</a:t>
            </a:r>
            <a:r>
              <a:rPr lang="en-US" altLang="zh-TW" sz="2400" b="1" dirty="0" smtClean="0">
                <a:latin typeface="+mn-ea"/>
              </a:rPr>
              <a:t>)</a:t>
            </a:r>
          </a:p>
          <a:p>
            <a:pPr marL="0" indent="0">
              <a:buFont typeface="Wingdings" pitchFamily="2" charset="2"/>
              <a:buNone/>
              <a:defRPr/>
            </a:pPr>
            <a:r>
              <a:rPr lang="zh-TW" altLang="en-US" sz="2000" dirty="0" smtClean="0">
                <a:latin typeface="+mn-ea"/>
              </a:rPr>
              <a:t>成分：</a:t>
            </a:r>
            <a:r>
              <a:rPr lang="en-US" altLang="zh-TW" sz="2000" dirty="0" err="1" smtClean="0">
                <a:latin typeface="+mn-ea"/>
              </a:rPr>
              <a:t>Polyhexamethylene</a:t>
            </a:r>
            <a:r>
              <a:rPr lang="en-US" altLang="zh-TW" sz="2000" dirty="0" smtClean="0">
                <a:latin typeface="+mn-ea"/>
              </a:rPr>
              <a:t> </a:t>
            </a:r>
            <a:r>
              <a:rPr lang="en-US" altLang="zh-TW" sz="2000" dirty="0" err="1" smtClean="0">
                <a:latin typeface="+mn-ea"/>
              </a:rPr>
              <a:t>biguanide</a:t>
            </a:r>
            <a:r>
              <a:rPr lang="en-US" altLang="zh-TW" sz="2000" dirty="0" smtClean="0">
                <a:latin typeface="+mn-ea"/>
              </a:rPr>
              <a:t> Hydrochloride</a:t>
            </a:r>
            <a:r>
              <a:rPr lang="zh-TW" altLang="en-US" sz="2000" dirty="0" smtClean="0">
                <a:latin typeface="+mn-ea"/>
              </a:rPr>
              <a:t>：</a:t>
            </a:r>
            <a:r>
              <a:rPr lang="en-US" altLang="zh-TW" sz="2000" dirty="0" smtClean="0">
                <a:latin typeface="+mn-ea"/>
              </a:rPr>
              <a:t>0.096%</a:t>
            </a:r>
          </a:p>
          <a:p>
            <a:pPr marL="0" indent="0">
              <a:buFont typeface="Wingdings" pitchFamily="2" charset="2"/>
              <a:buNone/>
              <a:defRPr/>
            </a:pPr>
            <a:r>
              <a:rPr lang="en-US" altLang="zh-TW" sz="2000" dirty="0">
                <a:latin typeface="+mn-ea"/>
              </a:rPr>
              <a:t> </a:t>
            </a:r>
            <a:r>
              <a:rPr lang="en-US" altLang="zh-TW" sz="2000" dirty="0" smtClean="0">
                <a:latin typeface="+mn-ea"/>
              </a:rPr>
              <a:t>           </a:t>
            </a:r>
            <a:r>
              <a:rPr lang="en-US" altLang="zh-TW" sz="2000" dirty="0" err="1" smtClean="0">
                <a:latin typeface="+mn-ea"/>
              </a:rPr>
              <a:t>didecyldimethylammonium</a:t>
            </a:r>
            <a:r>
              <a:rPr lang="en-US" altLang="zh-TW" sz="2000" dirty="0" smtClean="0">
                <a:latin typeface="+mn-ea"/>
              </a:rPr>
              <a:t> chloride</a:t>
            </a:r>
            <a:r>
              <a:rPr lang="zh-TW" altLang="en-US" sz="2000" dirty="0" smtClean="0">
                <a:latin typeface="+mn-ea"/>
              </a:rPr>
              <a:t>：</a:t>
            </a:r>
            <a:r>
              <a:rPr lang="en-US" altLang="zh-TW" sz="2000" dirty="0" smtClean="0">
                <a:latin typeface="+mn-ea"/>
              </a:rPr>
              <a:t>0.14%</a:t>
            </a:r>
          </a:p>
          <a:p>
            <a:pPr marL="0" indent="0">
              <a:buFont typeface="Wingdings" pitchFamily="2" charset="2"/>
              <a:buNone/>
              <a:defRPr/>
            </a:pPr>
            <a:r>
              <a:rPr lang="zh-TW" altLang="en-US" sz="2000" dirty="0" smtClean="0">
                <a:latin typeface="+mn-ea"/>
              </a:rPr>
              <a:t>消毒原理：破壞細胞膜及細胞膜穿透性</a:t>
            </a:r>
            <a:endParaRPr lang="en-US" altLang="zh-TW" sz="2000" dirty="0" smtClean="0">
              <a:latin typeface="+mn-ea"/>
            </a:endParaRPr>
          </a:p>
          <a:p>
            <a:pPr marL="0" indent="0">
              <a:buFont typeface="Wingdings" pitchFamily="2" charset="2"/>
              <a:buNone/>
              <a:defRPr/>
            </a:pPr>
            <a:r>
              <a:rPr lang="zh-TW" altLang="en-US" sz="2000" dirty="0">
                <a:latin typeface="+mn-ea"/>
              </a:rPr>
              <a:t>作用</a:t>
            </a:r>
            <a:r>
              <a:rPr lang="zh-TW" altLang="en-US" sz="2000" dirty="0" smtClean="0">
                <a:latin typeface="+mn-ea"/>
              </a:rPr>
              <a:t>時間：非霉菌、非</a:t>
            </a:r>
            <a:r>
              <a:rPr lang="en-US" altLang="zh-TW" sz="2000" dirty="0" err="1" smtClean="0">
                <a:latin typeface="+mn-ea"/>
              </a:rPr>
              <a:t>Norovirus</a:t>
            </a:r>
            <a:r>
              <a:rPr lang="zh-TW" altLang="en-US" sz="2000" dirty="0" smtClean="0">
                <a:latin typeface="+mn-ea"/>
              </a:rPr>
              <a:t>作用五分鐘；霉菌及</a:t>
            </a:r>
            <a:r>
              <a:rPr lang="en-US" altLang="zh-TW" sz="2000" dirty="0" err="1" smtClean="0">
                <a:latin typeface="+mn-ea"/>
              </a:rPr>
              <a:t>Norovirus</a:t>
            </a:r>
            <a:r>
              <a:rPr lang="zh-TW" altLang="en-US" sz="2000" dirty="0" smtClean="0">
                <a:latin typeface="+mn-ea"/>
              </a:rPr>
              <a:t>作用</a:t>
            </a:r>
            <a:endParaRPr lang="en-US" altLang="zh-TW" sz="2000" dirty="0" smtClean="0">
              <a:latin typeface="+mn-ea"/>
            </a:endParaRPr>
          </a:p>
          <a:p>
            <a:pPr marL="0" indent="0">
              <a:buFont typeface="Wingdings" pitchFamily="2" charset="2"/>
              <a:buNone/>
              <a:defRPr/>
            </a:pPr>
            <a:r>
              <a:rPr lang="en-US" altLang="zh-TW" sz="2000" dirty="0" smtClean="0">
                <a:latin typeface="+mn-ea"/>
              </a:rPr>
              <a:t>                    15</a:t>
            </a:r>
            <a:r>
              <a:rPr lang="zh-TW" altLang="en-US" sz="2000" dirty="0" smtClean="0">
                <a:latin typeface="+mn-ea"/>
              </a:rPr>
              <a:t> 分鐘。</a:t>
            </a:r>
            <a:endParaRPr lang="en-US" altLang="zh-TW" sz="2000" dirty="0" smtClean="0">
              <a:latin typeface="+mn-ea"/>
            </a:endParaRPr>
          </a:p>
          <a:p>
            <a:pPr marL="0" indent="0">
              <a:buFont typeface="Wingdings" pitchFamily="2" charset="2"/>
              <a:buNone/>
              <a:defRPr/>
            </a:pPr>
            <a:r>
              <a:rPr lang="zh-TW" altLang="en-US" sz="2000" dirty="0">
                <a:latin typeface="+mn-ea"/>
              </a:rPr>
              <a:t>可使用</a:t>
            </a:r>
            <a:r>
              <a:rPr lang="zh-TW" altLang="en-US" sz="2000" dirty="0" smtClean="0">
                <a:latin typeface="+mn-ea"/>
              </a:rPr>
              <a:t>範圍依據：可殺死</a:t>
            </a:r>
            <a:r>
              <a:rPr lang="en-US" altLang="zh-TW" sz="2000" dirty="0" smtClean="0">
                <a:latin typeface="+mn-ea"/>
              </a:rPr>
              <a:t>99.99</a:t>
            </a:r>
            <a:r>
              <a:rPr lang="zh-TW" altLang="en-US" sz="2000" dirty="0" smtClean="0">
                <a:latin typeface="+mn-ea"/>
              </a:rPr>
              <a:t>％的測試菌</a:t>
            </a:r>
            <a:endParaRPr lang="en-US" altLang="zh-TW" sz="2000" dirty="0" smtClean="0">
              <a:latin typeface="+mn-ea"/>
            </a:endParaRPr>
          </a:p>
          <a:p>
            <a:pPr marL="0" indent="0">
              <a:buFont typeface="Wingdings" pitchFamily="2" charset="2"/>
              <a:buNone/>
              <a:defRPr/>
            </a:pPr>
            <a:r>
              <a:rPr lang="zh-TW" altLang="en-US" sz="2000" dirty="0" smtClean="0">
                <a:latin typeface="+mn-ea"/>
              </a:rPr>
              <a:t>消毒方式：擦拭後自然風乾，具殘存殺菌力，對環境及人體無毒性，不 </a:t>
            </a:r>
            <a:endParaRPr lang="en-US" altLang="zh-TW" sz="2000" dirty="0" smtClean="0">
              <a:latin typeface="+mn-ea"/>
            </a:endParaRPr>
          </a:p>
          <a:p>
            <a:pPr marL="0" indent="0">
              <a:buFont typeface="Wingdings" pitchFamily="2" charset="2"/>
              <a:buNone/>
              <a:defRPr/>
            </a:pPr>
            <a:r>
              <a:rPr lang="zh-TW" altLang="en-US" sz="2000" dirty="0">
                <a:latin typeface="+mn-ea"/>
              </a:rPr>
              <a:t> </a:t>
            </a:r>
            <a:r>
              <a:rPr lang="zh-TW" altLang="en-US" sz="2000" dirty="0" smtClean="0">
                <a:latin typeface="+mn-ea"/>
              </a:rPr>
              <a:t>                    需再用清水擦拭。</a:t>
            </a:r>
            <a:endParaRPr lang="en-US" altLang="zh-TW" sz="2000" dirty="0" smtClean="0">
              <a:latin typeface="+mn-ea"/>
            </a:endParaRPr>
          </a:p>
        </p:txBody>
      </p:sp>
      <p:sp>
        <p:nvSpPr>
          <p:cNvPr id="41988"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3" name="投影片編號版面配置區 2"/>
          <p:cNvSpPr>
            <a:spLocks noGrp="1"/>
          </p:cNvSpPr>
          <p:nvPr>
            <p:ph type="sldNum" sz="quarter" idx="12"/>
          </p:nvPr>
        </p:nvSpPr>
        <p:spPr/>
        <p:txBody>
          <a:bodyPr>
            <a:normAutofit fontScale="85000" lnSpcReduction="20000"/>
          </a:bodyPr>
          <a:lstStyle/>
          <a:p>
            <a:pPr>
              <a:defRPr/>
            </a:pPr>
            <a:fld id="{2D53B463-FB21-470A-8CFC-1B3790D9EA41}" type="slidenum">
              <a:rPr lang="zh-TW" altLang="en-US" smtClean="0"/>
              <a:pPr>
                <a:defRPr/>
              </a:pPr>
              <a:t>33</a:t>
            </a:fld>
            <a:endParaRPr lang="zh-TW"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sz="quarter" idx="2"/>
          </p:nvPr>
        </p:nvGraphicFramePr>
        <p:xfrm>
          <a:off x="468313" y="2276475"/>
          <a:ext cx="3886200" cy="3454400"/>
        </p:xfrm>
        <a:graphic>
          <a:graphicData uri="http://schemas.openxmlformats.org/drawingml/2006/table">
            <a:tbl>
              <a:tblPr firstRow="1" bandRow="1">
                <a:tableStyleId>{5C22544A-7EE6-4342-B048-85BDC9FD1C3A}</a:tableStyleId>
              </a:tblPr>
              <a:tblGrid>
                <a:gridCol w="1295400"/>
                <a:gridCol w="1295400"/>
                <a:gridCol w="1295400"/>
              </a:tblGrid>
              <a:tr h="370840">
                <a:tc>
                  <a:txBody>
                    <a:bodyPr/>
                    <a:lstStyle/>
                    <a:p>
                      <a:pPr algn="ctr"/>
                      <a:r>
                        <a:rPr lang="zh-TW" altLang="en-US" sz="1800" dirty="0" smtClean="0"/>
                        <a:t>種類</a:t>
                      </a:r>
                      <a:endParaRPr lang="zh-TW" altLang="en-US" sz="1800" dirty="0"/>
                    </a:p>
                  </a:txBody>
                  <a:tcPr marL="87989" marR="87989"/>
                </a:tc>
                <a:tc>
                  <a:txBody>
                    <a:bodyPr/>
                    <a:lstStyle/>
                    <a:p>
                      <a:pPr algn="ctr"/>
                      <a:r>
                        <a:rPr lang="zh-TW" altLang="en-US" sz="1800" dirty="0" smtClean="0"/>
                        <a:t>使用濃度</a:t>
                      </a:r>
                      <a:endParaRPr lang="zh-TW" altLang="en-US" sz="1800" dirty="0"/>
                    </a:p>
                  </a:txBody>
                  <a:tcPr marL="87989" marR="87989"/>
                </a:tc>
                <a:tc>
                  <a:txBody>
                    <a:bodyPr/>
                    <a:lstStyle/>
                    <a:p>
                      <a:pPr algn="ctr"/>
                      <a:r>
                        <a:rPr lang="zh-TW" altLang="en-US" sz="1800" dirty="0" smtClean="0"/>
                        <a:t>消毒作用程度</a:t>
                      </a:r>
                      <a:endParaRPr lang="zh-TW" altLang="en-US" sz="1800" dirty="0"/>
                    </a:p>
                  </a:txBody>
                  <a:tcPr marL="87989" marR="87989"/>
                </a:tc>
              </a:tr>
              <a:tr h="370840">
                <a:tc>
                  <a:txBody>
                    <a:bodyPr/>
                    <a:lstStyle/>
                    <a:p>
                      <a:r>
                        <a:rPr lang="zh-TW" altLang="en-US" sz="1400" dirty="0" smtClean="0"/>
                        <a:t>戊以醛水溶液</a:t>
                      </a:r>
                      <a:endParaRPr lang="zh-TW" altLang="en-US" sz="1400" dirty="0"/>
                    </a:p>
                  </a:txBody>
                  <a:tcPr marL="87989" marR="87989"/>
                </a:tc>
                <a:tc>
                  <a:txBody>
                    <a:bodyPr/>
                    <a:lstStyle/>
                    <a:p>
                      <a:r>
                        <a:rPr lang="en-US" altLang="zh-TW" sz="1400" dirty="0" smtClean="0"/>
                        <a:t>2%</a:t>
                      </a:r>
                      <a:endParaRPr lang="zh-TW" altLang="en-US" sz="1400" dirty="0"/>
                    </a:p>
                  </a:txBody>
                  <a:tcPr marL="87989" marR="87989"/>
                </a:tc>
                <a:tc>
                  <a:txBody>
                    <a:bodyPr/>
                    <a:lstStyle/>
                    <a:p>
                      <a:r>
                        <a:rPr lang="zh-TW" altLang="en-US" sz="1400" dirty="0" smtClean="0">
                          <a:solidFill>
                            <a:srgbClr val="FF0000"/>
                          </a:solidFill>
                        </a:rPr>
                        <a:t>高程度消毒或化學滅菌</a:t>
                      </a:r>
                      <a:endParaRPr lang="zh-TW" altLang="en-US" sz="1400" dirty="0">
                        <a:solidFill>
                          <a:srgbClr val="FF0000"/>
                        </a:solidFill>
                      </a:endParaRPr>
                    </a:p>
                  </a:txBody>
                  <a:tcPr marL="87989" marR="87989"/>
                </a:tc>
              </a:tr>
              <a:tr h="370840">
                <a:tc>
                  <a:txBody>
                    <a:bodyPr/>
                    <a:lstStyle/>
                    <a:p>
                      <a:r>
                        <a:rPr lang="zh-TW" altLang="en-US" sz="1400" dirty="0" smtClean="0"/>
                        <a:t>甲醛水溶液</a:t>
                      </a:r>
                      <a:endParaRPr lang="zh-TW" altLang="en-US" sz="1400" dirty="0"/>
                    </a:p>
                  </a:txBody>
                  <a:tcPr marL="87989" marR="87989"/>
                </a:tc>
                <a:tc>
                  <a:txBody>
                    <a:bodyPr/>
                    <a:lstStyle/>
                    <a:p>
                      <a:r>
                        <a:rPr lang="en-US" altLang="zh-TW" sz="1400" dirty="0" smtClean="0"/>
                        <a:t>3-8%</a:t>
                      </a:r>
                      <a:endParaRPr lang="zh-TW" altLang="en-US" sz="1400" dirty="0"/>
                    </a:p>
                  </a:txBody>
                  <a:tcPr marL="87989" marR="87989"/>
                </a:tc>
                <a:tc>
                  <a:txBody>
                    <a:bodyPr/>
                    <a:lstStyle/>
                    <a:p>
                      <a:r>
                        <a:rPr lang="zh-TW" altLang="en-US" sz="1400" dirty="0" smtClean="0">
                          <a:solidFill>
                            <a:srgbClr val="FF0000"/>
                          </a:solidFill>
                        </a:rPr>
                        <a:t>中至高程度消毒</a:t>
                      </a:r>
                      <a:endParaRPr lang="zh-TW" altLang="en-US" sz="1400" dirty="0">
                        <a:solidFill>
                          <a:srgbClr val="FF0000"/>
                        </a:solidFill>
                      </a:endParaRPr>
                    </a:p>
                  </a:txBody>
                  <a:tcPr marL="87989" marR="87989"/>
                </a:tc>
              </a:tr>
              <a:tr h="370840">
                <a:tc>
                  <a:txBody>
                    <a:bodyPr/>
                    <a:lstStyle/>
                    <a:p>
                      <a:r>
                        <a:rPr lang="zh-TW" altLang="en-US" sz="1400" dirty="0" smtClean="0"/>
                        <a:t>酒精</a:t>
                      </a:r>
                      <a:endParaRPr lang="zh-TW" altLang="en-US" sz="1400" dirty="0"/>
                    </a:p>
                  </a:txBody>
                  <a:tcPr marL="87989" marR="87989"/>
                </a:tc>
                <a:tc>
                  <a:txBody>
                    <a:bodyPr/>
                    <a:lstStyle/>
                    <a:p>
                      <a:r>
                        <a:rPr lang="en-US" altLang="zh-TW" sz="1400" dirty="0" smtClean="0"/>
                        <a:t>70-90%</a:t>
                      </a:r>
                      <a:endParaRPr lang="zh-TW" altLang="en-US" sz="1400" dirty="0"/>
                    </a:p>
                  </a:txBody>
                  <a:tcPr marL="87989" marR="87989"/>
                </a:tc>
                <a:tc>
                  <a:txBody>
                    <a:bodyPr/>
                    <a:lstStyle/>
                    <a:p>
                      <a:r>
                        <a:rPr lang="zh-TW" altLang="en-US" sz="1400" dirty="0" smtClean="0"/>
                        <a:t>中程度消毒</a:t>
                      </a:r>
                      <a:endParaRPr lang="zh-TW" altLang="en-US" sz="1400" dirty="0"/>
                    </a:p>
                  </a:txBody>
                  <a:tcPr marL="87989" marR="87989"/>
                </a:tc>
              </a:tr>
              <a:tr h="370840">
                <a:tc>
                  <a:txBody>
                    <a:bodyPr/>
                    <a:lstStyle/>
                    <a:p>
                      <a:r>
                        <a:rPr lang="zh-TW" altLang="en-US" sz="1400" dirty="0" smtClean="0"/>
                        <a:t>氯化合物</a:t>
                      </a:r>
                      <a:endParaRPr lang="zh-TW" altLang="en-US" sz="1400" dirty="0"/>
                    </a:p>
                  </a:txBody>
                  <a:tcPr marL="87989" marR="87989"/>
                </a:tc>
                <a:tc>
                  <a:txBody>
                    <a:bodyPr/>
                    <a:lstStyle/>
                    <a:p>
                      <a:r>
                        <a:rPr lang="en-US" altLang="zh-TW" sz="1400" dirty="0" smtClean="0"/>
                        <a:t>0.1-0.5%</a:t>
                      </a:r>
                      <a:endParaRPr lang="zh-TW" altLang="en-US" sz="1400" dirty="0"/>
                    </a:p>
                  </a:txBody>
                  <a:tcPr marL="87989" marR="87989"/>
                </a:tc>
                <a:tc>
                  <a:txBody>
                    <a:bodyPr/>
                    <a:lstStyle/>
                    <a:p>
                      <a:r>
                        <a:rPr lang="zh-TW" altLang="en-US" sz="1400" dirty="0" smtClean="0"/>
                        <a:t>中程度消毒</a:t>
                      </a:r>
                      <a:endParaRPr lang="zh-TW" altLang="en-US" sz="1400" dirty="0"/>
                    </a:p>
                  </a:txBody>
                  <a:tcPr marL="87989" marR="87989"/>
                </a:tc>
              </a:tr>
              <a:tr h="370840">
                <a:tc>
                  <a:txBody>
                    <a:bodyPr/>
                    <a:lstStyle/>
                    <a:p>
                      <a:r>
                        <a:rPr lang="zh-TW" altLang="en-US" sz="1400" dirty="0" smtClean="0"/>
                        <a:t>四級胺化合物</a:t>
                      </a:r>
                      <a:endParaRPr lang="zh-TW" altLang="en-US" sz="1400" dirty="0"/>
                    </a:p>
                  </a:txBody>
                  <a:tcPr marL="87989" marR="87989"/>
                </a:tc>
                <a:tc>
                  <a:txBody>
                    <a:bodyPr/>
                    <a:lstStyle/>
                    <a:p>
                      <a:r>
                        <a:rPr lang="en-US" altLang="zh-TW" sz="1400" dirty="0" smtClean="0"/>
                        <a:t>0.1-0.2%</a:t>
                      </a:r>
                      <a:r>
                        <a:rPr lang="zh-TW" altLang="en-US" sz="1400" dirty="0" smtClean="0"/>
                        <a:t>水溶液</a:t>
                      </a:r>
                      <a:endParaRPr lang="zh-TW" altLang="en-US" sz="1400" dirty="0"/>
                    </a:p>
                  </a:txBody>
                  <a:tcPr marL="87989" marR="87989"/>
                </a:tc>
                <a:tc>
                  <a:txBody>
                    <a:bodyPr/>
                    <a:lstStyle/>
                    <a:p>
                      <a:r>
                        <a:rPr lang="zh-TW" altLang="en-US" sz="1400" dirty="0" smtClean="0"/>
                        <a:t>低程度消毒</a:t>
                      </a:r>
                      <a:endParaRPr lang="zh-TW" altLang="en-US" sz="1400" dirty="0"/>
                    </a:p>
                  </a:txBody>
                  <a:tcPr marL="87989" marR="87989"/>
                </a:tc>
              </a:tr>
              <a:tr h="370840">
                <a:tc>
                  <a:txBody>
                    <a:bodyPr/>
                    <a:lstStyle/>
                    <a:p>
                      <a:r>
                        <a:rPr lang="zh-TW" altLang="en-US" sz="1400" dirty="0" smtClean="0"/>
                        <a:t>碘加酒精</a:t>
                      </a:r>
                      <a:endParaRPr lang="zh-TW" altLang="en-US" sz="1400" dirty="0"/>
                    </a:p>
                  </a:txBody>
                  <a:tcPr marL="87989" marR="87989"/>
                </a:tc>
                <a:tc>
                  <a:txBody>
                    <a:bodyPr/>
                    <a:lstStyle/>
                    <a:p>
                      <a:r>
                        <a:rPr lang="en-US" altLang="zh-TW" sz="1400" dirty="0" smtClean="0"/>
                        <a:t>0.5%</a:t>
                      </a:r>
                      <a:r>
                        <a:rPr lang="zh-TW" altLang="en-US" sz="1400" dirty="0" smtClean="0"/>
                        <a:t>碘</a:t>
                      </a:r>
                      <a:r>
                        <a:rPr lang="en-US" altLang="zh-TW" sz="1400" dirty="0" smtClean="0"/>
                        <a:t>+70%</a:t>
                      </a:r>
                      <a:r>
                        <a:rPr lang="zh-TW" altLang="en-US" sz="1400" dirty="0" smtClean="0"/>
                        <a:t>酒精</a:t>
                      </a:r>
                      <a:endParaRPr lang="zh-TW" altLang="en-US" sz="1400" dirty="0"/>
                    </a:p>
                  </a:txBody>
                  <a:tcPr marL="87989" marR="87989"/>
                </a:tc>
                <a:tc>
                  <a:txBody>
                    <a:bodyPr/>
                    <a:lstStyle/>
                    <a:p>
                      <a:r>
                        <a:rPr lang="zh-TW" altLang="en-US" sz="1400" dirty="0" smtClean="0"/>
                        <a:t>中程度消毒</a:t>
                      </a:r>
                      <a:endParaRPr lang="zh-TW" altLang="en-US" sz="1400" dirty="0"/>
                    </a:p>
                  </a:txBody>
                  <a:tcPr marL="87989" marR="87989"/>
                </a:tc>
              </a:tr>
            </a:tbl>
          </a:graphicData>
        </a:graphic>
      </p:graphicFrame>
      <p:graphicFrame>
        <p:nvGraphicFramePr>
          <p:cNvPr id="7" name="內容版面配置區 6"/>
          <p:cNvGraphicFramePr>
            <a:graphicFrameLocks noGrp="1"/>
          </p:cNvGraphicFramePr>
          <p:nvPr>
            <p:ph sz="quarter" idx="4"/>
          </p:nvPr>
        </p:nvGraphicFramePr>
        <p:xfrm>
          <a:off x="4787900" y="2484438"/>
          <a:ext cx="3886200" cy="2960687"/>
        </p:xfrm>
        <a:graphic>
          <a:graphicData uri="http://schemas.openxmlformats.org/drawingml/2006/table">
            <a:tbl>
              <a:tblPr firstRow="1" bandRow="1">
                <a:tableStyleId>{5C22544A-7EE6-4342-B048-85BDC9FD1C3A}</a:tableStyleId>
              </a:tblPr>
              <a:tblGrid>
                <a:gridCol w="1943100"/>
                <a:gridCol w="1943100"/>
              </a:tblGrid>
              <a:tr h="370585">
                <a:tc>
                  <a:txBody>
                    <a:bodyPr/>
                    <a:lstStyle/>
                    <a:p>
                      <a:r>
                        <a:rPr lang="zh-TW" altLang="en-US" sz="1800" dirty="0" smtClean="0"/>
                        <a:t>消毒劑名稱</a:t>
                      </a:r>
                      <a:endParaRPr lang="zh-TW" altLang="en-US" sz="1800" dirty="0"/>
                    </a:p>
                  </a:txBody>
                  <a:tcPr marL="87990" marR="87990" marT="45689" marB="45689"/>
                </a:tc>
                <a:tc>
                  <a:txBody>
                    <a:bodyPr/>
                    <a:lstStyle/>
                    <a:p>
                      <a:r>
                        <a:rPr lang="zh-TW" altLang="en-US" sz="1800" dirty="0" smtClean="0"/>
                        <a:t>有效日期</a:t>
                      </a:r>
                      <a:endParaRPr lang="zh-TW" altLang="en-US" sz="1800" dirty="0"/>
                    </a:p>
                  </a:txBody>
                  <a:tcPr marL="87990" marR="87990" marT="45689" marB="45689"/>
                </a:tc>
              </a:tr>
              <a:tr h="370585">
                <a:tc>
                  <a:txBody>
                    <a:bodyPr/>
                    <a:lstStyle/>
                    <a:p>
                      <a:r>
                        <a:rPr lang="zh-TW" altLang="en-US" sz="1400" dirty="0" smtClean="0"/>
                        <a:t>漂白水</a:t>
                      </a:r>
                      <a:endParaRPr lang="zh-TW" altLang="en-US" sz="1400" dirty="0"/>
                    </a:p>
                  </a:txBody>
                  <a:tcPr marL="87990" marR="87990" marT="45689" marB="45689"/>
                </a:tc>
                <a:tc>
                  <a:txBody>
                    <a:bodyPr/>
                    <a:lstStyle/>
                    <a:p>
                      <a:r>
                        <a:rPr lang="zh-TW" altLang="en-US" sz="1400" dirty="0" smtClean="0">
                          <a:solidFill>
                            <a:srgbClr val="FF0000"/>
                          </a:solidFill>
                        </a:rPr>
                        <a:t>稀釋後</a:t>
                      </a:r>
                      <a:r>
                        <a:rPr lang="en-US" altLang="zh-TW" sz="1400" dirty="0" smtClean="0">
                          <a:solidFill>
                            <a:srgbClr val="FF0000"/>
                          </a:solidFill>
                        </a:rPr>
                        <a:t>24</a:t>
                      </a:r>
                      <a:r>
                        <a:rPr lang="zh-TW" altLang="en-US" sz="1400" dirty="0" smtClean="0">
                          <a:solidFill>
                            <a:srgbClr val="FF0000"/>
                          </a:solidFill>
                        </a:rPr>
                        <a:t>小時內使用</a:t>
                      </a:r>
                      <a:endParaRPr lang="zh-TW" altLang="en-US" sz="1400" dirty="0">
                        <a:solidFill>
                          <a:srgbClr val="FF0000"/>
                        </a:solidFill>
                      </a:endParaRPr>
                    </a:p>
                  </a:txBody>
                  <a:tcPr marL="87990" marR="87990" marT="45689" marB="45689"/>
                </a:tc>
              </a:tr>
              <a:tr h="518119">
                <a:tc>
                  <a:txBody>
                    <a:bodyPr/>
                    <a:lstStyle/>
                    <a:p>
                      <a:r>
                        <a:rPr lang="en-US" altLang="zh-TW" sz="1400" dirty="0" err="1" smtClean="0"/>
                        <a:t>Cidex</a:t>
                      </a:r>
                      <a:r>
                        <a:rPr lang="en-US" altLang="zh-TW" sz="1400" dirty="0" smtClean="0"/>
                        <a:t>(2%</a:t>
                      </a:r>
                      <a:r>
                        <a:rPr lang="zh-TW" altLang="en-US" sz="1400" dirty="0" smtClean="0"/>
                        <a:t>戊乙醛</a:t>
                      </a:r>
                      <a:r>
                        <a:rPr lang="en-US" altLang="zh-TW" sz="1400" dirty="0" smtClean="0"/>
                        <a:t>)</a:t>
                      </a:r>
                      <a:endParaRPr lang="zh-TW" altLang="en-US" sz="1400" dirty="0"/>
                    </a:p>
                  </a:txBody>
                  <a:tcPr marL="87990" marR="87990" marT="45689" marB="45689"/>
                </a:tc>
                <a:tc>
                  <a:txBody>
                    <a:bodyPr/>
                    <a:lstStyle/>
                    <a:p>
                      <a:r>
                        <a:rPr lang="zh-TW" altLang="en-US" sz="1400" dirty="0" smtClean="0"/>
                        <a:t>一般加入活化劑後的有效期限</a:t>
                      </a:r>
                      <a:r>
                        <a:rPr lang="en-US" altLang="zh-TW" sz="1400" dirty="0" smtClean="0"/>
                        <a:t>14-28</a:t>
                      </a:r>
                      <a:r>
                        <a:rPr lang="zh-TW" altLang="en-US" sz="1400" dirty="0" smtClean="0"/>
                        <a:t>天</a:t>
                      </a:r>
                      <a:endParaRPr lang="zh-TW" altLang="en-US" sz="1400" dirty="0"/>
                    </a:p>
                  </a:txBody>
                  <a:tcPr marL="87990" marR="87990" marT="45689" marB="45689"/>
                </a:tc>
              </a:tr>
              <a:tr h="370585">
                <a:tc>
                  <a:txBody>
                    <a:bodyPr/>
                    <a:lstStyle/>
                    <a:p>
                      <a:r>
                        <a:rPr lang="en-US" altLang="zh-TW" sz="1400" dirty="0" err="1" smtClean="0"/>
                        <a:t>Povidone</a:t>
                      </a:r>
                      <a:r>
                        <a:rPr lang="en-US" altLang="zh-TW" sz="1400" dirty="0" smtClean="0"/>
                        <a:t>-iodine</a:t>
                      </a:r>
                      <a:endParaRPr lang="zh-TW" altLang="en-US" sz="1400" dirty="0"/>
                    </a:p>
                  </a:txBody>
                  <a:tcPr marL="87990" marR="87990" marT="45689" marB="45689"/>
                </a:tc>
                <a:tc>
                  <a:txBody>
                    <a:bodyPr/>
                    <a:lstStyle/>
                    <a:p>
                      <a:r>
                        <a:rPr lang="zh-TW" altLang="en-US" sz="1400" dirty="0" smtClean="0"/>
                        <a:t>開後六個月</a:t>
                      </a:r>
                      <a:endParaRPr lang="zh-TW" altLang="en-US" sz="1400" dirty="0"/>
                    </a:p>
                  </a:txBody>
                  <a:tcPr marL="87990" marR="87990" marT="45689" marB="45689"/>
                </a:tc>
              </a:tr>
              <a:tr h="385952">
                <a:tc>
                  <a:txBody>
                    <a:bodyPr/>
                    <a:lstStyle/>
                    <a:p>
                      <a:r>
                        <a:rPr lang="zh-TW" altLang="zh-TW" sz="1400" dirty="0" smtClean="0"/>
                        <a:t>使得利達</a:t>
                      </a:r>
                      <a:r>
                        <a:rPr lang="zh-TW" altLang="en-US" sz="1400" dirty="0" smtClean="0">
                          <a:latin typeface="新細明體"/>
                          <a:ea typeface="新細明體"/>
                        </a:rPr>
                        <a:t>、</a:t>
                      </a:r>
                      <a:r>
                        <a:rPr lang="zh-TW" altLang="zh-TW" sz="1400" dirty="0" smtClean="0"/>
                        <a:t>抑平菌</a:t>
                      </a:r>
                      <a:endParaRPr lang="zh-TW" altLang="en-US" sz="1400" dirty="0"/>
                    </a:p>
                  </a:txBody>
                  <a:tcPr marL="87990" marR="87990" marT="45689" marB="45689"/>
                </a:tc>
                <a:tc>
                  <a:txBody>
                    <a:bodyPr/>
                    <a:lstStyle/>
                    <a:p>
                      <a:r>
                        <a:rPr lang="zh-TW" altLang="en-US" sz="1400" dirty="0" smtClean="0"/>
                        <a:t>開封後六個月</a:t>
                      </a:r>
                      <a:endParaRPr lang="zh-TW" altLang="en-US" sz="1400" dirty="0"/>
                    </a:p>
                  </a:txBody>
                  <a:tcPr marL="87990" marR="87990" marT="45689" marB="45689"/>
                </a:tc>
              </a:tr>
              <a:tr h="944860">
                <a:tc>
                  <a:txBody>
                    <a:bodyPr/>
                    <a:lstStyle/>
                    <a:p>
                      <a:r>
                        <a:rPr lang="zh-TW" altLang="zh-TW" sz="1400" dirty="0" smtClean="0"/>
                        <a:t>SURFA</a:t>
                      </a:r>
                      <a:r>
                        <a:rPr lang="en-US" altLang="zh-TW" sz="1400" dirty="0" smtClean="0"/>
                        <a:t> </a:t>
                      </a:r>
                      <a:r>
                        <a:rPr lang="zh-TW" altLang="zh-TW" sz="1400" dirty="0" smtClean="0"/>
                        <a:t> SAFE </a:t>
                      </a:r>
                      <a:endParaRPr lang="zh-TW" altLang="en-US" sz="1400" dirty="0"/>
                    </a:p>
                  </a:txBody>
                  <a:tcPr marL="87990" marR="87990" marT="45689" marB="45689"/>
                </a:tc>
                <a:tc>
                  <a:txBody>
                    <a:bodyPr/>
                    <a:lstStyle/>
                    <a:p>
                      <a:r>
                        <a:rPr lang="zh-TW" altLang="en-US" sz="1400" dirty="0" smtClean="0">
                          <a:solidFill>
                            <a:srgbClr val="FF0000"/>
                          </a:solidFill>
                        </a:rPr>
                        <a:t>未開封效期：</a:t>
                      </a:r>
                      <a:r>
                        <a:rPr lang="en-US" altLang="zh-TW" sz="1400" dirty="0" smtClean="0">
                          <a:solidFill>
                            <a:srgbClr val="FF0000"/>
                          </a:solidFill>
                        </a:rPr>
                        <a:t>3</a:t>
                      </a:r>
                      <a:r>
                        <a:rPr lang="zh-TW" altLang="en-US" sz="1400" dirty="0" smtClean="0">
                          <a:solidFill>
                            <a:srgbClr val="FF0000"/>
                          </a:solidFill>
                        </a:rPr>
                        <a:t>年</a:t>
                      </a:r>
                      <a:endParaRPr lang="en-US" altLang="zh-TW" sz="1400" dirty="0" smtClean="0">
                        <a:solidFill>
                          <a:srgbClr val="FF0000"/>
                        </a:solidFill>
                      </a:endParaRPr>
                    </a:p>
                    <a:p>
                      <a:r>
                        <a:rPr lang="zh-TW" altLang="en-US" sz="1400" dirty="0" smtClean="0"/>
                        <a:t>已開封，但仍密閉於原包裝內效期仍為</a:t>
                      </a:r>
                      <a:r>
                        <a:rPr lang="en-US" altLang="zh-TW" sz="1400" dirty="0" smtClean="0"/>
                        <a:t>3</a:t>
                      </a:r>
                      <a:r>
                        <a:rPr lang="zh-TW" altLang="en-US" sz="1400" dirty="0" smtClean="0"/>
                        <a:t>年</a:t>
                      </a:r>
                      <a:endParaRPr lang="en-US" altLang="zh-TW" sz="1400" dirty="0" smtClean="0"/>
                    </a:p>
                    <a:p>
                      <a:endParaRPr lang="zh-TW" altLang="en-US" sz="1400" dirty="0"/>
                    </a:p>
                  </a:txBody>
                  <a:tcPr marL="87990" marR="87990" marT="45689" marB="45689"/>
                </a:tc>
              </a:tr>
            </a:tbl>
          </a:graphicData>
        </a:graphic>
      </p:graphicFrame>
      <p:sp>
        <p:nvSpPr>
          <p:cNvPr id="43067" name="文字版面配置區 7"/>
          <p:cNvSpPr>
            <a:spLocks noGrp="1"/>
          </p:cNvSpPr>
          <p:nvPr>
            <p:ph type="body" sz="quarter" idx="1"/>
          </p:nvPr>
        </p:nvSpPr>
        <p:spPr>
          <a:xfrm>
            <a:off x="539750" y="1268413"/>
            <a:ext cx="4040188" cy="639762"/>
          </a:xfrm>
        </p:spPr>
        <p:txBody>
          <a:bodyPr/>
          <a:lstStyle/>
          <a:p>
            <a:pPr eaLnBrk="1" hangingPunct="1"/>
            <a:r>
              <a:rPr lang="zh-TW" altLang="en-US" sz="2800" smtClean="0"/>
              <a:t>消毒劑之作用程度</a:t>
            </a:r>
          </a:p>
        </p:txBody>
      </p:sp>
      <p:sp>
        <p:nvSpPr>
          <p:cNvPr id="9" name="文字版面配置區 8"/>
          <p:cNvSpPr>
            <a:spLocks noGrp="1"/>
          </p:cNvSpPr>
          <p:nvPr>
            <p:ph type="body" sz="quarter" idx="3"/>
          </p:nvPr>
        </p:nvSpPr>
        <p:spPr>
          <a:xfrm>
            <a:off x="4787900" y="1268413"/>
            <a:ext cx="4041775" cy="639762"/>
          </a:xfrm>
        </p:spPr>
        <p:txBody>
          <a:bodyPr>
            <a:normAutofit/>
          </a:bodyPr>
          <a:lstStyle/>
          <a:p>
            <a:pPr eaLnBrk="1" fontAlgn="auto" hangingPunct="1">
              <a:spcAft>
                <a:spcPts val="0"/>
              </a:spcAft>
              <a:defRPr/>
            </a:pPr>
            <a:r>
              <a:rPr lang="zh-TW" altLang="zh-TW" sz="2800" dirty="0"/>
              <a:t>消毒劑之有效日期標示</a:t>
            </a:r>
            <a:endParaRPr lang="zh-TW" altLang="en-US" sz="2800" dirty="0"/>
          </a:p>
        </p:txBody>
      </p:sp>
      <p:sp>
        <p:nvSpPr>
          <p:cNvPr id="43069" name="頁尾版面配置區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3" name="投影片編號版面配置區 2"/>
          <p:cNvSpPr>
            <a:spLocks noGrp="1"/>
          </p:cNvSpPr>
          <p:nvPr>
            <p:ph type="sldNum" sz="quarter" idx="11"/>
          </p:nvPr>
        </p:nvSpPr>
        <p:spPr/>
        <p:txBody>
          <a:bodyPr>
            <a:normAutofit fontScale="85000" lnSpcReduction="20000"/>
          </a:bodyPr>
          <a:lstStyle/>
          <a:p>
            <a:pPr>
              <a:defRPr/>
            </a:pPr>
            <a:fld id="{217FF138-3161-418E-A643-5495DAD6FBA0}" type="slidenum">
              <a:rPr lang="zh-TW" altLang="en-US" smtClean="0"/>
              <a:pPr>
                <a:defRPr/>
              </a:pPr>
              <a:t>34</a:t>
            </a:fld>
            <a:endParaRPr lang="zh-TW"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sz="quarter" idx="1"/>
          </p:nvPr>
        </p:nvSpPr>
        <p:spPr>
          <a:xfrm>
            <a:off x="612775" y="1600200"/>
            <a:ext cx="8153400" cy="4495800"/>
          </a:xfrm>
        </p:spPr>
        <p:txBody>
          <a:bodyPr>
            <a:normAutofit/>
          </a:bodyPr>
          <a:lstStyle/>
          <a:p>
            <a:pPr eaLnBrk="1" fontAlgn="auto" hangingPunct="1">
              <a:spcAft>
                <a:spcPts val="0"/>
              </a:spcAft>
              <a:buFont typeface="Wingdings" pitchFamily="2" charset="2"/>
              <a:buChar char="p"/>
              <a:defRPr/>
            </a:pPr>
            <a:r>
              <a:rPr lang="zh-TW" sz="2000" b="1" dirty="0" smtClean="0">
                <a:latin typeface="+mn-ea"/>
              </a:rPr>
              <a:t>使得利達：</a:t>
            </a:r>
            <a:r>
              <a:rPr lang="zh-TW" sz="2000" dirty="0" smtClean="0">
                <a:latin typeface="+mn-ea"/>
              </a:rPr>
              <a:t>乾洗手液</a:t>
            </a:r>
            <a:r>
              <a:rPr lang="zh-TW" altLang="en-US" sz="2000" dirty="0" smtClean="0">
                <a:latin typeface="+mn-ea"/>
              </a:rPr>
              <a:t>，戴手套時之消毒。</a:t>
            </a:r>
            <a:endParaRPr lang="zh-TW" sz="2000" dirty="0" smtClean="0">
              <a:latin typeface="+mn-ea"/>
            </a:endParaRPr>
          </a:p>
          <a:p>
            <a:pPr eaLnBrk="1" fontAlgn="auto" hangingPunct="1">
              <a:spcAft>
                <a:spcPts val="0"/>
              </a:spcAft>
              <a:buFont typeface="Wingdings" pitchFamily="2" charset="2"/>
              <a:buChar char="p"/>
              <a:defRPr/>
            </a:pPr>
            <a:r>
              <a:rPr lang="zh-TW" altLang="zh-TW" sz="2000" b="1" dirty="0" smtClean="0">
                <a:latin typeface="+mn-ea"/>
              </a:rPr>
              <a:t>SURFA SAFE </a:t>
            </a:r>
            <a:r>
              <a:rPr lang="en-US" altLang="zh-TW" sz="2000" b="1" dirty="0" smtClean="0">
                <a:latin typeface="+mn-ea"/>
              </a:rPr>
              <a:t>(</a:t>
            </a:r>
            <a:r>
              <a:rPr lang="zh-TW" sz="2000" b="1" dirty="0" smtClean="0">
                <a:latin typeface="+mn-ea"/>
              </a:rPr>
              <a:t>高效能表面清潔劑</a:t>
            </a:r>
            <a:r>
              <a:rPr lang="en-US" altLang="zh-TW" sz="2000" b="1" dirty="0" smtClean="0">
                <a:latin typeface="+mn-ea"/>
              </a:rPr>
              <a:t>)</a:t>
            </a:r>
            <a:r>
              <a:rPr lang="zh-TW" sz="2000" b="1" dirty="0" smtClean="0">
                <a:latin typeface="+mn-ea"/>
              </a:rPr>
              <a:t>：</a:t>
            </a:r>
            <a:r>
              <a:rPr lang="zh-TW" sz="2000" dirty="0" smtClean="0">
                <a:latin typeface="+mn-ea"/>
              </a:rPr>
              <a:t>各類設備、工作桌表面清潔兼消毒</a:t>
            </a:r>
          </a:p>
          <a:p>
            <a:pPr eaLnBrk="1" fontAlgn="auto" hangingPunct="1">
              <a:spcAft>
                <a:spcPts val="0"/>
              </a:spcAft>
              <a:buFont typeface="Wingdings" pitchFamily="2" charset="2"/>
              <a:buChar char="p"/>
              <a:defRPr/>
            </a:pPr>
            <a:r>
              <a:rPr lang="zh-TW" sz="2000" b="1" dirty="0" smtClean="0">
                <a:latin typeface="+mn-ea"/>
              </a:rPr>
              <a:t>抑平菌</a:t>
            </a:r>
            <a:r>
              <a:rPr lang="zh-TW" sz="2000" dirty="0" smtClean="0">
                <a:latin typeface="+mn-ea"/>
              </a:rPr>
              <a:t>：手部清潔消毒</a:t>
            </a:r>
          </a:p>
          <a:p>
            <a:pPr eaLnBrk="1" fontAlgn="auto" hangingPunct="1">
              <a:spcAft>
                <a:spcPts val="0"/>
              </a:spcAft>
              <a:buFont typeface="Wingdings" pitchFamily="2" charset="2"/>
              <a:buChar char="p"/>
              <a:defRPr/>
            </a:pPr>
            <a:r>
              <a:rPr lang="zh-TW" sz="2000" b="1" dirty="0" smtClean="0">
                <a:latin typeface="+mn-ea"/>
              </a:rPr>
              <a:t>漂白水</a:t>
            </a:r>
            <a:r>
              <a:rPr lang="zh-TW" altLang="en-US" sz="2000" b="1" dirty="0" smtClean="0">
                <a:latin typeface="+mn-ea"/>
              </a:rPr>
              <a:t>：</a:t>
            </a:r>
            <a:r>
              <a:rPr lang="zh-TW" altLang="en-US" sz="2000" dirty="0" smtClean="0">
                <a:latin typeface="+mn-ea"/>
              </a:rPr>
              <a:t>感染</a:t>
            </a:r>
            <a:r>
              <a:rPr lang="zh-TW" altLang="en-US" sz="2000" dirty="0">
                <a:latin typeface="+mn-ea"/>
              </a:rPr>
              <a:t>性生物材料</a:t>
            </a:r>
            <a:r>
              <a:rPr lang="zh-TW" altLang="en-US" sz="2000" dirty="0" smtClean="0">
                <a:latin typeface="+mn-ea"/>
              </a:rPr>
              <a:t>洩漏</a:t>
            </a:r>
            <a:endParaRPr lang="en-US" altLang="zh-TW" sz="2000" dirty="0" smtClean="0">
              <a:latin typeface="+mn-ea"/>
            </a:endParaRPr>
          </a:p>
          <a:p>
            <a:pPr eaLnBrk="1" fontAlgn="auto" hangingPunct="1">
              <a:spcAft>
                <a:spcPts val="0"/>
              </a:spcAft>
              <a:buFont typeface="Wingdings" pitchFamily="2" charset="2"/>
              <a:buChar char="p"/>
              <a:defRPr/>
            </a:pPr>
            <a:r>
              <a:rPr lang="en-US" altLang="zh-TW" sz="2000" b="1" dirty="0" smtClean="0">
                <a:latin typeface="+mn-ea"/>
              </a:rPr>
              <a:t>75%</a:t>
            </a:r>
            <a:r>
              <a:rPr lang="zh-TW" altLang="en-US" sz="2000" b="1" dirty="0" smtClean="0">
                <a:latin typeface="+mn-ea"/>
              </a:rPr>
              <a:t>酒精：</a:t>
            </a:r>
            <a:r>
              <a:rPr lang="zh-TW" altLang="en-US" sz="2000" dirty="0" smtClean="0">
                <a:latin typeface="+mn-ea"/>
              </a:rPr>
              <a:t>生物安全操作櫃</a:t>
            </a:r>
            <a:r>
              <a:rPr lang="en-US" altLang="zh-TW" sz="2000" dirty="0" smtClean="0">
                <a:latin typeface="+mn-ea"/>
              </a:rPr>
              <a:t>(</a:t>
            </a:r>
            <a:r>
              <a:rPr lang="zh-TW" altLang="en-US" sz="2000" dirty="0" smtClean="0">
                <a:latin typeface="+mn-ea"/>
              </a:rPr>
              <a:t>除負壓實驗室外</a:t>
            </a:r>
            <a:r>
              <a:rPr lang="en-US" altLang="zh-TW" sz="2000" dirty="0" smtClean="0">
                <a:latin typeface="+mn-ea"/>
              </a:rPr>
              <a:t>)</a:t>
            </a:r>
            <a:r>
              <a:rPr lang="zh-TW" altLang="en-US" sz="2000" dirty="0" smtClean="0">
                <a:latin typeface="新細明體"/>
                <a:ea typeface="新細明體"/>
              </a:rPr>
              <a:t>、儀器設備。</a:t>
            </a:r>
            <a:endParaRPr lang="en-US" altLang="zh-TW" sz="2000" dirty="0" smtClean="0">
              <a:latin typeface="+mn-ea"/>
            </a:endParaRPr>
          </a:p>
          <a:p>
            <a:pPr eaLnBrk="1" fontAlgn="auto" hangingPunct="1">
              <a:spcAft>
                <a:spcPts val="0"/>
              </a:spcAft>
              <a:buFont typeface="Wingdings" pitchFamily="2" charset="2"/>
              <a:buChar char="p"/>
              <a:defRPr/>
            </a:pPr>
            <a:r>
              <a:rPr lang="en-US" altLang="zh-TW" sz="2000" dirty="0" smtClean="0">
                <a:latin typeface="+mn-ea"/>
              </a:rPr>
              <a:t>2%</a:t>
            </a:r>
            <a:r>
              <a:rPr lang="zh-TW" altLang="en-US" sz="2000" dirty="0" smtClean="0">
                <a:latin typeface="+mn-ea"/>
              </a:rPr>
              <a:t>戊乙醛：</a:t>
            </a:r>
            <a:r>
              <a:rPr lang="en-US" altLang="zh-TW" sz="2000" dirty="0" smtClean="0">
                <a:latin typeface="+mn-ea"/>
              </a:rPr>
              <a:t>T.B</a:t>
            </a:r>
            <a:r>
              <a:rPr lang="zh-TW" altLang="en-US" sz="2000" dirty="0" smtClean="0">
                <a:latin typeface="+mn-ea"/>
              </a:rPr>
              <a:t>室器材消毒用</a:t>
            </a:r>
            <a:endParaRPr lang="en-US" altLang="zh-TW" sz="2000" dirty="0" smtClean="0">
              <a:latin typeface="+mn-ea"/>
            </a:endParaRPr>
          </a:p>
          <a:p>
            <a:pPr eaLnBrk="1" fontAlgn="auto" hangingPunct="1">
              <a:spcAft>
                <a:spcPts val="0"/>
              </a:spcAft>
              <a:buFont typeface="Wingdings" pitchFamily="2" charset="2"/>
              <a:buNone/>
              <a:defRPr/>
            </a:pPr>
            <a:endParaRPr lang="zh-TW" altLang="zh-TW" sz="2000" dirty="0" smtClean="0">
              <a:latin typeface="+mn-ea"/>
            </a:endParaRPr>
          </a:p>
          <a:p>
            <a:pPr marL="320040" indent="-320040" eaLnBrk="1" fontAlgn="auto" hangingPunct="1">
              <a:spcAft>
                <a:spcPts val="0"/>
              </a:spcAft>
              <a:buFont typeface="Wingdings" pitchFamily="2" charset="2"/>
              <a:buNone/>
              <a:defRPr/>
            </a:pPr>
            <a:endParaRPr lang="zh-TW" altLang="zh-TW" dirty="0" smtClean="0"/>
          </a:p>
          <a:p>
            <a:pPr marL="320040" indent="-320040" eaLnBrk="1" fontAlgn="auto" hangingPunct="1">
              <a:spcAft>
                <a:spcPts val="0"/>
              </a:spcAft>
              <a:buFont typeface="Wingdings"/>
              <a:buChar char=""/>
              <a:defRPr/>
            </a:pPr>
            <a:endParaRPr lang="zh-TW" altLang="zh-TW" dirty="0" smtClean="0"/>
          </a:p>
        </p:txBody>
      </p:sp>
      <p:pic>
        <p:nvPicPr>
          <p:cNvPr id="44035" name="Picture 4" descr="94082003314999160846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4292600"/>
            <a:ext cx="109061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5" descr="46439924514999160846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4248150"/>
            <a:ext cx="992187"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6" descr="67313860414999160846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3713" y="4149725"/>
            <a:ext cx="10795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3" descr="442186733149991608462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5213" y="4292600"/>
            <a:ext cx="1125537"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3" name="投影片編號版面配置區 2"/>
          <p:cNvSpPr>
            <a:spLocks noGrp="1"/>
          </p:cNvSpPr>
          <p:nvPr>
            <p:ph type="sldNum" sz="quarter" idx="12"/>
          </p:nvPr>
        </p:nvSpPr>
        <p:spPr/>
        <p:txBody>
          <a:bodyPr>
            <a:normAutofit fontScale="85000" lnSpcReduction="20000"/>
          </a:bodyPr>
          <a:lstStyle/>
          <a:p>
            <a:pPr>
              <a:defRPr/>
            </a:pPr>
            <a:fld id="{BF90A737-D6DD-4E79-9E36-6D289DA46560}" type="slidenum">
              <a:rPr lang="zh-TW" altLang="en-US" smtClean="0"/>
              <a:pPr>
                <a:defRPr/>
              </a:pPr>
              <a:t>35</a:t>
            </a:fld>
            <a:endParaRPr lang="zh-TW" alt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a:xfrm>
            <a:off x="611188" y="404813"/>
            <a:ext cx="8153400" cy="990600"/>
          </a:xfrm>
        </p:spPr>
        <p:txBody>
          <a:bodyPr/>
          <a:lstStyle/>
          <a:p>
            <a:r>
              <a:rPr lang="en-US" altLang="zh-TW" sz="3200" b="1" smtClean="0"/>
              <a:t>4.4</a:t>
            </a:r>
            <a:r>
              <a:rPr lang="zh-TW" altLang="en-US" sz="3200" b="1" smtClean="0"/>
              <a:t> 說明危害化學性廢棄物之收集及處置程序</a:t>
            </a:r>
            <a:endParaRPr lang="zh-TW" altLang="en-US" sz="3200" smtClean="0"/>
          </a:p>
        </p:txBody>
      </p:sp>
      <p:sp>
        <p:nvSpPr>
          <p:cNvPr id="3" name="內容版面配置區 2"/>
          <p:cNvSpPr>
            <a:spLocks noGrp="1"/>
          </p:cNvSpPr>
          <p:nvPr>
            <p:ph sz="quarter" idx="1"/>
          </p:nvPr>
        </p:nvSpPr>
        <p:spPr>
          <a:xfrm>
            <a:off x="612775" y="1600200"/>
            <a:ext cx="8153400" cy="4495800"/>
          </a:xfrm>
        </p:spPr>
        <p:txBody>
          <a:bodyPr/>
          <a:lstStyle/>
          <a:p>
            <a:pPr marL="0" indent="0">
              <a:buFont typeface="Wingdings" pitchFamily="2" charset="2"/>
              <a:buNone/>
              <a:defRPr/>
            </a:pPr>
            <a:r>
              <a:rPr lang="zh-TW" altLang="en-US" sz="2800" b="1" dirty="0" smtClean="0">
                <a:solidFill>
                  <a:srgbClr val="00B0F0"/>
                </a:solidFill>
              </a:rPr>
              <a:t>收集</a:t>
            </a:r>
            <a:endParaRPr lang="en-US" altLang="zh-TW" sz="2800" b="1" dirty="0" smtClean="0">
              <a:solidFill>
                <a:srgbClr val="00B0F0"/>
              </a:solidFill>
            </a:endParaRPr>
          </a:p>
          <a:p>
            <a:pPr>
              <a:buFont typeface="Wingdings" pitchFamily="2" charset="2"/>
              <a:buChar char="p"/>
              <a:defRPr/>
            </a:pPr>
            <a:r>
              <a:rPr lang="zh-TW" altLang="en-US" sz="2000" dirty="0" smtClean="0"/>
              <a:t>應依有害事業廢棄物認定方式或危害特性</a:t>
            </a:r>
            <a:r>
              <a:rPr lang="zh-TW" altLang="en-US" sz="2000" dirty="0" smtClean="0">
                <a:solidFill>
                  <a:srgbClr val="FF0000"/>
                </a:solidFill>
              </a:rPr>
              <a:t>分類貯存</a:t>
            </a:r>
            <a:r>
              <a:rPr lang="zh-TW" altLang="en-US" sz="2000" dirty="0" smtClean="0"/>
              <a:t>。</a:t>
            </a:r>
          </a:p>
          <a:p>
            <a:pPr>
              <a:buFont typeface="Wingdings" pitchFamily="2" charset="2"/>
              <a:buChar char="p"/>
              <a:defRPr/>
            </a:pPr>
            <a:r>
              <a:rPr lang="zh-TW" altLang="en-US" sz="2000" dirty="0" smtClean="0"/>
              <a:t>應以固定包裝材料或容器密封盛裝，置於貯存設施內，分類編號，並標示產生廢棄物之事業名稱、貯存日期、數量、成分及區別有害事業廢棄物特性之標誌。</a:t>
            </a:r>
          </a:p>
          <a:p>
            <a:pPr>
              <a:buFont typeface="Wingdings" pitchFamily="2" charset="2"/>
              <a:buChar char="p"/>
              <a:defRPr/>
            </a:pPr>
            <a:r>
              <a:rPr lang="zh-TW" altLang="en-US" sz="2000" dirty="0" smtClean="0">
                <a:solidFill>
                  <a:srgbClr val="FF0000"/>
                </a:solidFill>
              </a:rPr>
              <a:t>貯存容器或設施應與有害事業廢棄物具有相容性</a:t>
            </a:r>
            <a:r>
              <a:rPr lang="zh-TW" altLang="en-US" sz="2000" dirty="0" smtClean="0"/>
              <a:t>，必要時應使用內襯材料或其他保護措施，以減低腐蝕、剝蝕等影響。</a:t>
            </a:r>
            <a:endParaRPr lang="en-US" altLang="zh-TW" sz="2000" dirty="0" smtClean="0"/>
          </a:p>
          <a:p>
            <a:pPr>
              <a:buFont typeface="Wingdings" pitchFamily="2" charset="2"/>
              <a:buChar char="p"/>
              <a:defRPr/>
            </a:pPr>
            <a:r>
              <a:rPr lang="zh-TW" altLang="en-US" sz="2000" dirty="0" smtClean="0"/>
              <a:t>有機溶劑不要用塑膠容 器，可選用內襯鐵氟龍鐵質容器</a:t>
            </a:r>
            <a:r>
              <a:rPr lang="zh-TW" altLang="en-US" sz="2000" dirty="0" smtClean="0">
                <a:latin typeface="新細明體"/>
                <a:ea typeface="新細明體"/>
              </a:rPr>
              <a:t>。</a:t>
            </a:r>
            <a:r>
              <a:rPr lang="zh-TW" altLang="en-US" sz="2000" dirty="0" smtClean="0"/>
              <a:t>酸性廢棄物可選用內襯鐵氟龍鐵質容器或玻璃容器</a:t>
            </a:r>
            <a:r>
              <a:rPr lang="zh-TW" altLang="en-US" sz="2000" dirty="0" smtClean="0">
                <a:latin typeface="新細明體"/>
                <a:ea typeface="新細明體"/>
              </a:rPr>
              <a:t>。</a:t>
            </a:r>
            <a:r>
              <a:rPr lang="zh-TW" altLang="en-US" sz="2000" dirty="0" smtClean="0"/>
              <a:t>鹼性廢棄物則採塑膠或鐵製內襯鐵氟龍容器貯存。</a:t>
            </a:r>
            <a:endParaRPr lang="en-US" altLang="zh-TW" sz="2000" dirty="0" smtClean="0"/>
          </a:p>
          <a:p>
            <a:pPr>
              <a:buFont typeface="Wingdings" pitchFamily="2" charset="2"/>
              <a:buChar char="p"/>
              <a:defRPr/>
            </a:pPr>
            <a:endParaRPr lang="en-US" altLang="zh-TW" sz="2000" dirty="0"/>
          </a:p>
          <a:p>
            <a:pPr>
              <a:buFont typeface="Wingdings" pitchFamily="2" charset="2"/>
              <a:buChar char="p"/>
              <a:defRPr/>
            </a:pPr>
            <a:r>
              <a:rPr lang="zh-TW" altLang="en-US" sz="2000" b="1" dirty="0" smtClean="0"/>
              <a:t>註：實驗室為廢棄物的產源，非中間處理或儲存單位</a:t>
            </a:r>
          </a:p>
          <a:p>
            <a:pPr>
              <a:defRPr/>
            </a:pPr>
            <a:endParaRPr lang="zh-TW" altLang="en-US" dirty="0"/>
          </a:p>
        </p:txBody>
      </p:sp>
      <p:sp>
        <p:nvSpPr>
          <p:cNvPr id="45060"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4" name="投影片編號版面配置區 3"/>
          <p:cNvSpPr>
            <a:spLocks noGrp="1"/>
          </p:cNvSpPr>
          <p:nvPr>
            <p:ph type="sldNum" sz="quarter" idx="12"/>
          </p:nvPr>
        </p:nvSpPr>
        <p:spPr/>
        <p:txBody>
          <a:bodyPr>
            <a:normAutofit fontScale="85000" lnSpcReduction="20000"/>
          </a:bodyPr>
          <a:lstStyle/>
          <a:p>
            <a:pPr>
              <a:defRPr/>
            </a:pPr>
            <a:fld id="{4920C6E2-6DF5-49E2-820E-07049117F04A}" type="slidenum">
              <a:rPr lang="zh-TW" altLang="en-US" smtClean="0"/>
              <a:pPr>
                <a:defRPr/>
              </a:pPr>
              <a:t>36</a:t>
            </a:fld>
            <a:endParaRPr lang="zh-TW"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4"/>
          <p:cNvSpPr>
            <a:spLocks noGrp="1"/>
          </p:cNvSpPr>
          <p:nvPr>
            <p:ph type="title"/>
          </p:nvPr>
        </p:nvSpPr>
        <p:spPr>
          <a:xfrm>
            <a:off x="611188" y="260350"/>
            <a:ext cx="8153400" cy="990600"/>
          </a:xfrm>
        </p:spPr>
        <p:txBody>
          <a:bodyPr/>
          <a:lstStyle/>
          <a:p>
            <a:pPr eaLnBrk="1" hangingPunct="1"/>
            <a:r>
              <a:rPr lang="en-US" altLang="zh-TW" sz="3000" b="1" smtClean="0"/>
              <a:t>4.4</a:t>
            </a:r>
            <a:r>
              <a:rPr lang="zh-TW" altLang="en-US" sz="3000" b="1" smtClean="0"/>
              <a:t> 說明危害化學性廢棄物之收集及處置程序</a:t>
            </a:r>
          </a:p>
        </p:txBody>
      </p:sp>
      <p:sp>
        <p:nvSpPr>
          <p:cNvPr id="55299" name="內容版面配置區 5"/>
          <p:cNvSpPr>
            <a:spLocks noGrp="1"/>
          </p:cNvSpPr>
          <p:nvPr>
            <p:ph sz="quarter" idx="1"/>
          </p:nvPr>
        </p:nvSpPr>
        <p:spPr>
          <a:xfrm>
            <a:off x="612775" y="1600200"/>
            <a:ext cx="8153400" cy="4495800"/>
          </a:xfrm>
        </p:spPr>
        <p:txBody>
          <a:bodyPr/>
          <a:lstStyle/>
          <a:p>
            <a:pPr marL="0" indent="0" eaLnBrk="1" hangingPunct="1">
              <a:buFont typeface="Wingdings" pitchFamily="2" charset="2"/>
              <a:buNone/>
              <a:defRPr/>
            </a:pPr>
            <a:r>
              <a:rPr lang="zh-TW" altLang="en-US" sz="2800" b="1" dirty="0" smtClean="0">
                <a:solidFill>
                  <a:srgbClr val="00B0F0"/>
                </a:solidFill>
                <a:latin typeface="+mn-ea"/>
              </a:rPr>
              <a:t>處置程序</a:t>
            </a:r>
            <a:endParaRPr lang="en-US" altLang="zh-TW" sz="2800" b="1" dirty="0" smtClean="0">
              <a:solidFill>
                <a:srgbClr val="00B0F0"/>
              </a:solidFill>
              <a:latin typeface="+mn-ea"/>
            </a:endParaRPr>
          </a:p>
          <a:p>
            <a:pPr eaLnBrk="1" hangingPunct="1">
              <a:buFont typeface="Wingdings" pitchFamily="2" charset="2"/>
              <a:buChar char="p"/>
              <a:defRPr/>
            </a:pPr>
            <a:r>
              <a:rPr lang="zh-TW" altLang="en-US" sz="2000" dirty="0" smtClean="0">
                <a:latin typeface="+mn-ea"/>
              </a:rPr>
              <a:t>於</a:t>
            </a:r>
            <a:r>
              <a:rPr lang="zh-TW" altLang="en-US" sz="2000" dirty="0">
                <a:latin typeface="+mn-ea"/>
              </a:rPr>
              <a:t>設備及勞安衛許可下，自行以簡易技術處理性質單純之廢溶液，再排入醫院廢水處理廠。</a:t>
            </a:r>
            <a:r>
              <a:rPr lang="zh-TW" altLang="en-US" sz="2000" dirty="0">
                <a:solidFill>
                  <a:srgbClr val="FF0000"/>
                </a:solidFill>
                <a:latin typeface="+mn-ea"/>
              </a:rPr>
              <a:t>無法處理者可</a:t>
            </a:r>
            <a:r>
              <a:rPr lang="zh-TW" altLang="en-US" sz="2000" dirty="0" smtClean="0">
                <a:solidFill>
                  <a:srgbClr val="FF0000"/>
                </a:solidFill>
                <a:latin typeface="+mn-ea"/>
              </a:rPr>
              <a:t>先貯存</a:t>
            </a:r>
            <a:r>
              <a:rPr lang="zh-TW" altLang="en-US" sz="2000" dirty="0">
                <a:solidFill>
                  <a:srgbClr val="FF0000"/>
                </a:solidFill>
                <a:latin typeface="+mn-ea"/>
              </a:rPr>
              <a:t>於委託合格業者處理</a:t>
            </a:r>
            <a:r>
              <a:rPr lang="zh-TW" altLang="en-US" sz="2000" dirty="0" smtClean="0">
                <a:latin typeface="+mn-ea"/>
              </a:rPr>
              <a:t>。</a:t>
            </a:r>
            <a:endParaRPr lang="en-US" altLang="zh-TW" sz="2000" dirty="0" smtClean="0">
              <a:latin typeface="+mn-ea"/>
            </a:endParaRPr>
          </a:p>
          <a:p>
            <a:pPr eaLnBrk="1" hangingPunct="1">
              <a:buFont typeface="Wingdings" pitchFamily="2" charset="2"/>
              <a:buChar char="p"/>
              <a:defRPr/>
            </a:pPr>
            <a:r>
              <a:rPr lang="zh-TW" altLang="en-US" sz="2000" dirty="0"/>
              <a:t>廢液桶放置於檢驗室，應不得妨礙通道同時避免傾倒，必要時以二層桶包裝，並在內外桶中間放置吸附材質，以防範洩漏意外</a:t>
            </a:r>
            <a:r>
              <a:rPr lang="zh-TW" altLang="en-US" sz="2000" dirty="0" smtClean="0"/>
              <a:t>。</a:t>
            </a:r>
            <a:endParaRPr lang="en-US" altLang="zh-TW" sz="2000" dirty="0" smtClean="0"/>
          </a:p>
          <a:p>
            <a:pPr>
              <a:buFont typeface="Wingdings" pitchFamily="2" charset="2"/>
              <a:buChar char="p"/>
              <a:defRPr/>
            </a:pPr>
            <a:r>
              <a:rPr lang="zh-TW" altLang="en-US" sz="2000" dirty="0">
                <a:solidFill>
                  <a:srgbClr val="FF0000"/>
                </a:solidFill>
              </a:rPr>
              <a:t>科上鏡檢室之</a:t>
            </a:r>
            <a:r>
              <a:rPr lang="zh-TW" altLang="en-US" sz="2000" dirty="0" smtClean="0">
                <a:solidFill>
                  <a:srgbClr val="FF0000"/>
                </a:solidFill>
              </a:rPr>
              <a:t>甲醛</a:t>
            </a:r>
            <a:r>
              <a:rPr lang="zh-TW" altLang="en-US" sz="2000" dirty="0" smtClean="0">
                <a:solidFill>
                  <a:srgbClr val="FF0000"/>
                </a:solidFill>
                <a:latin typeface="新細明體"/>
                <a:ea typeface="新細明體"/>
              </a:rPr>
              <a:t>、乙酸乙酯混合</a:t>
            </a:r>
            <a:r>
              <a:rPr lang="zh-TW" altLang="en-US" sz="2000" dirty="0" smtClean="0">
                <a:solidFill>
                  <a:srgbClr val="FF0000"/>
                </a:solidFill>
              </a:rPr>
              <a:t>廢</a:t>
            </a:r>
            <a:r>
              <a:rPr lang="zh-TW" altLang="en-US" sz="2000" dirty="0">
                <a:solidFill>
                  <a:srgbClr val="FF0000"/>
                </a:solidFill>
              </a:rPr>
              <a:t>液</a:t>
            </a:r>
            <a:r>
              <a:rPr lang="zh-TW" altLang="en-US" sz="2000" dirty="0">
                <a:solidFill>
                  <a:srgbClr val="FF0000"/>
                </a:solidFill>
                <a:latin typeface="新細明體"/>
                <a:ea typeface="新細明體"/>
              </a:rPr>
              <a:t>：</a:t>
            </a:r>
            <a:endParaRPr lang="en-US" altLang="zh-TW" sz="2000" dirty="0">
              <a:solidFill>
                <a:srgbClr val="FF0000"/>
              </a:solidFill>
              <a:latin typeface="新細明體"/>
              <a:ea typeface="新細明體"/>
            </a:endParaRPr>
          </a:p>
          <a:p>
            <a:pPr marL="0" indent="0">
              <a:buFont typeface="Wingdings" pitchFamily="2" charset="2"/>
              <a:buNone/>
              <a:defRPr/>
            </a:pPr>
            <a:r>
              <a:rPr lang="zh-TW" altLang="en-US" sz="2000" dirty="0">
                <a:latin typeface="新細明體"/>
                <a:ea typeface="新細明體"/>
              </a:rPr>
              <a:t>     </a:t>
            </a:r>
            <a:r>
              <a:rPr lang="en-US" altLang="zh-TW" sz="2000" dirty="0">
                <a:latin typeface="新細明體"/>
                <a:ea typeface="新細明體"/>
              </a:rPr>
              <a:t>1.</a:t>
            </a:r>
            <a:r>
              <a:rPr lang="zh-TW" altLang="en-US" sz="2000" dirty="0">
                <a:latin typeface="新細明體"/>
                <a:ea typeface="新細明體"/>
              </a:rPr>
              <a:t>置</a:t>
            </a:r>
            <a:r>
              <a:rPr lang="zh-TW" altLang="en-US" sz="2000" dirty="0" smtClean="0">
                <a:latin typeface="新細明體"/>
                <a:ea typeface="新細明體"/>
              </a:rPr>
              <a:t>於塑膠桶收集</a:t>
            </a:r>
            <a:r>
              <a:rPr lang="zh-TW" altLang="en-US" sz="2000" dirty="0">
                <a:latin typeface="新細明體"/>
                <a:ea typeface="新細明體"/>
              </a:rPr>
              <a:t>容器</a:t>
            </a:r>
            <a:r>
              <a:rPr lang="en-US" altLang="zh-TW" sz="2000" dirty="0">
                <a:latin typeface="新細明體"/>
                <a:ea typeface="新細明體"/>
              </a:rPr>
              <a:t>(</a:t>
            </a:r>
            <a:r>
              <a:rPr lang="zh-TW" altLang="en-US" sz="2000" dirty="0">
                <a:latin typeface="新細明體"/>
                <a:ea typeface="新細明體"/>
              </a:rPr>
              <a:t>外貼上危害性廢棄物標誌</a:t>
            </a:r>
            <a:r>
              <a:rPr lang="en-US" altLang="zh-TW" sz="2000" dirty="0">
                <a:latin typeface="新細明體"/>
                <a:ea typeface="新細明體"/>
              </a:rPr>
              <a:t>)</a:t>
            </a:r>
          </a:p>
          <a:p>
            <a:pPr marL="0" indent="0">
              <a:buFont typeface="Wingdings" pitchFamily="2" charset="2"/>
              <a:buNone/>
              <a:defRPr/>
            </a:pPr>
            <a:r>
              <a:rPr lang="zh-TW" altLang="en-US" sz="2000" dirty="0">
                <a:latin typeface="新細明體"/>
                <a:ea typeface="新細明體"/>
              </a:rPr>
              <a:t>     </a:t>
            </a:r>
            <a:r>
              <a:rPr lang="en-US" altLang="zh-TW" sz="2000" dirty="0">
                <a:latin typeface="新細明體"/>
                <a:ea typeface="新細明體"/>
              </a:rPr>
              <a:t>2.</a:t>
            </a:r>
            <a:r>
              <a:rPr lang="zh-TW" altLang="en-US" sz="2000" dirty="0" smtClean="0">
                <a:latin typeface="新細明體"/>
                <a:ea typeface="新細明體"/>
              </a:rPr>
              <a:t>請勤務組</a:t>
            </a:r>
            <a:r>
              <a:rPr lang="zh-TW" altLang="en-US" sz="2000" dirty="0">
                <a:latin typeface="新細明體"/>
                <a:ea typeface="新細明體"/>
              </a:rPr>
              <a:t>收走</a:t>
            </a:r>
            <a:endParaRPr lang="en-US" altLang="zh-TW" sz="2000" dirty="0">
              <a:latin typeface="新細明體"/>
              <a:ea typeface="新細明體"/>
            </a:endParaRPr>
          </a:p>
          <a:p>
            <a:pPr marL="0" indent="0">
              <a:buFont typeface="Wingdings" pitchFamily="2" charset="2"/>
              <a:buNone/>
              <a:defRPr/>
            </a:pPr>
            <a:r>
              <a:rPr lang="zh-TW" altLang="en-US" sz="2000" dirty="0">
                <a:latin typeface="新細明體"/>
                <a:ea typeface="新細明體"/>
              </a:rPr>
              <a:t>     </a:t>
            </a:r>
            <a:r>
              <a:rPr lang="en-US" altLang="zh-TW" sz="2000" dirty="0">
                <a:latin typeface="新細明體"/>
                <a:ea typeface="新細明體"/>
              </a:rPr>
              <a:t>3.</a:t>
            </a:r>
            <a:r>
              <a:rPr lang="zh-TW" altLang="en-US" sz="2000" dirty="0">
                <a:latin typeface="新細明體"/>
                <a:ea typeface="新細明體"/>
              </a:rPr>
              <a:t>委託合格</a:t>
            </a:r>
            <a:r>
              <a:rPr lang="zh-TW" altLang="en-US" sz="2000" dirty="0"/>
              <a:t>廠商處理</a:t>
            </a:r>
            <a:r>
              <a:rPr lang="zh-TW" altLang="en-US" sz="2000" dirty="0" smtClean="0"/>
              <a:t>進行處理</a:t>
            </a:r>
            <a:r>
              <a:rPr lang="zh-TW" altLang="en-US" sz="2000" dirty="0"/>
              <a:t>。</a:t>
            </a:r>
            <a:endParaRPr lang="en-US" altLang="zh-TW" sz="2000" dirty="0"/>
          </a:p>
          <a:p>
            <a:pPr eaLnBrk="1" hangingPunct="1">
              <a:buFont typeface="Wingdings" pitchFamily="2" charset="2"/>
              <a:buChar char="p"/>
              <a:defRPr/>
            </a:pPr>
            <a:endParaRPr lang="zh-TW" altLang="en-US" sz="2000" dirty="0"/>
          </a:p>
          <a:p>
            <a:pPr eaLnBrk="1" hangingPunct="1">
              <a:buFont typeface="Arial" charset="0"/>
              <a:buChar char="•"/>
              <a:defRPr/>
            </a:pPr>
            <a:endParaRPr lang="en-US" altLang="zh-TW" sz="2000" dirty="0" smtClean="0">
              <a:latin typeface="+mn-ea"/>
            </a:endParaRPr>
          </a:p>
        </p:txBody>
      </p:sp>
      <p:sp>
        <p:nvSpPr>
          <p:cNvPr id="46084"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3" name="投影片編號版面配置區 2"/>
          <p:cNvSpPr>
            <a:spLocks noGrp="1"/>
          </p:cNvSpPr>
          <p:nvPr>
            <p:ph type="sldNum" sz="quarter" idx="12"/>
          </p:nvPr>
        </p:nvSpPr>
        <p:spPr/>
        <p:txBody>
          <a:bodyPr>
            <a:normAutofit fontScale="85000" lnSpcReduction="20000"/>
          </a:bodyPr>
          <a:lstStyle/>
          <a:p>
            <a:pPr>
              <a:defRPr/>
            </a:pPr>
            <a:fld id="{45211E0A-D458-4857-BCD4-4007211D3BB4}" type="slidenum">
              <a:rPr lang="zh-TW" altLang="en-US" smtClean="0"/>
              <a:pPr>
                <a:defRPr/>
              </a:pPr>
              <a:t>37</a:t>
            </a:fld>
            <a:endParaRPr lang="zh-TW"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p:cNvSpPr>
          <p:nvPr>
            <p:ph type="title"/>
          </p:nvPr>
        </p:nvSpPr>
        <p:spPr>
          <a:xfrm>
            <a:off x="612775" y="228600"/>
            <a:ext cx="8153400" cy="990600"/>
          </a:xfrm>
        </p:spPr>
        <p:txBody>
          <a:bodyPr/>
          <a:lstStyle/>
          <a:p>
            <a:pPr eaLnBrk="1" hangingPunct="1"/>
            <a:r>
              <a:rPr lang="en-US" altLang="zh-TW" sz="3000" b="1" smtClean="0"/>
              <a:t>4.4.1</a:t>
            </a:r>
            <a:r>
              <a:rPr lang="zh-TW" altLang="en-US" sz="3000" b="1" smtClean="0"/>
              <a:t> 說明危害化學性廢棄物鄰近堆積區域</a:t>
            </a:r>
            <a:r>
              <a:rPr lang="en-US" altLang="zh-TW" sz="3000" b="1" smtClean="0"/>
              <a:t/>
            </a:r>
            <a:br>
              <a:rPr lang="en-US" altLang="zh-TW" sz="3000" b="1" smtClean="0"/>
            </a:br>
            <a:r>
              <a:rPr lang="zh-TW" altLang="en-US" sz="3000" b="1" smtClean="0"/>
              <a:t>        之要求</a:t>
            </a:r>
            <a:endParaRPr lang="zh-TW" altLang="en-US" sz="3000" smtClean="0"/>
          </a:p>
        </p:txBody>
      </p:sp>
      <p:sp>
        <p:nvSpPr>
          <p:cNvPr id="56323" name="內容版面配置區 2"/>
          <p:cNvSpPr>
            <a:spLocks noGrp="1"/>
          </p:cNvSpPr>
          <p:nvPr>
            <p:ph sz="quarter" idx="1"/>
          </p:nvPr>
        </p:nvSpPr>
        <p:spPr>
          <a:xfrm>
            <a:off x="612775" y="1600200"/>
            <a:ext cx="8153400" cy="4495800"/>
          </a:xfrm>
        </p:spPr>
        <p:txBody>
          <a:bodyPr/>
          <a:lstStyle/>
          <a:p>
            <a:pPr eaLnBrk="1" hangingPunct="1">
              <a:buFont typeface="Wingdings" pitchFamily="2" charset="2"/>
              <a:buChar char="p"/>
              <a:defRPr/>
            </a:pPr>
            <a:r>
              <a:rPr lang="zh-TW" altLang="en-US" sz="2000" dirty="0">
                <a:latin typeface="+mn-ea"/>
              </a:rPr>
              <a:t>應設置專門貯存場所，其地面應堅固，四周採用抗蝕及不透水材料襯墊或</a:t>
            </a:r>
            <a:r>
              <a:rPr lang="zh-TW" altLang="en-US" sz="2000" dirty="0" smtClean="0">
                <a:latin typeface="+mn-ea"/>
              </a:rPr>
              <a:t>構築。</a:t>
            </a:r>
            <a:endParaRPr lang="en-US" altLang="zh-TW" sz="2000" dirty="0" smtClean="0">
              <a:latin typeface="+mn-ea"/>
            </a:endParaRPr>
          </a:p>
          <a:p>
            <a:pPr eaLnBrk="1" hangingPunct="1">
              <a:buFont typeface="Wingdings" pitchFamily="2" charset="2"/>
              <a:buChar char="p"/>
              <a:defRPr/>
            </a:pPr>
            <a:r>
              <a:rPr lang="zh-TW" altLang="en-US" sz="2000" dirty="0" smtClean="0">
                <a:latin typeface="+mn-ea"/>
              </a:rPr>
              <a:t>遠離熱、發火源及不相容物。</a:t>
            </a:r>
            <a:endParaRPr lang="en-US" altLang="zh-TW" sz="2000" dirty="0" smtClean="0">
              <a:latin typeface="+mn-ea"/>
            </a:endParaRPr>
          </a:p>
          <a:p>
            <a:pPr eaLnBrk="1" hangingPunct="1">
              <a:buFont typeface="Wingdings" pitchFamily="2" charset="2"/>
              <a:buChar char="p"/>
              <a:defRPr/>
            </a:pPr>
            <a:r>
              <a:rPr lang="zh-TW" altLang="en-US" sz="2000" dirty="0" smtClean="0">
                <a:latin typeface="+mn-ea"/>
              </a:rPr>
              <a:t>應</a:t>
            </a:r>
            <a:r>
              <a:rPr lang="zh-TW" altLang="en-US" sz="2000" dirty="0">
                <a:latin typeface="+mn-ea"/>
              </a:rPr>
              <a:t>於明顯處，</a:t>
            </a:r>
            <a:r>
              <a:rPr lang="zh-TW" altLang="en-US" sz="2000" dirty="0">
                <a:solidFill>
                  <a:srgbClr val="FF0000"/>
                </a:solidFill>
                <a:latin typeface="+mn-ea"/>
              </a:rPr>
              <a:t>設置白底、紅字、黑框之警告標示</a:t>
            </a:r>
            <a:r>
              <a:rPr lang="zh-TW" altLang="en-US" sz="2000" dirty="0" smtClean="0">
                <a:latin typeface="+mn-ea"/>
              </a:rPr>
              <a:t>，可加裝洩漏偵測及警報系統。</a:t>
            </a:r>
            <a:endParaRPr lang="en-US" altLang="zh-TW" sz="2000" dirty="0" smtClean="0">
              <a:latin typeface="+mn-ea"/>
            </a:endParaRPr>
          </a:p>
          <a:p>
            <a:pPr eaLnBrk="1" hangingPunct="1">
              <a:buFont typeface="Wingdings" pitchFamily="2" charset="2"/>
              <a:buChar char="p"/>
              <a:defRPr/>
            </a:pPr>
            <a:r>
              <a:rPr lang="zh-TW" altLang="zh-TW" sz="2000" dirty="0" smtClean="0">
                <a:latin typeface="+mn-ea"/>
              </a:rPr>
              <a:t>應</a:t>
            </a:r>
            <a:r>
              <a:rPr lang="zh-TW" altLang="zh-TW" sz="2000" dirty="0">
                <a:latin typeface="+mn-ea"/>
              </a:rPr>
              <a:t>配置所須之警報設備、滅火、照明設備或</a:t>
            </a:r>
            <a:r>
              <a:rPr lang="zh-TW" altLang="zh-TW" sz="2000" dirty="0">
                <a:solidFill>
                  <a:srgbClr val="FF0000"/>
                </a:solidFill>
                <a:latin typeface="+mn-ea"/>
              </a:rPr>
              <a:t>緊急沖淋安全設備</a:t>
            </a:r>
            <a:r>
              <a:rPr lang="zh-TW" altLang="zh-TW" sz="2000" dirty="0" smtClean="0">
                <a:latin typeface="+mn-ea"/>
              </a:rPr>
              <a:t>。</a:t>
            </a:r>
            <a:endParaRPr lang="en-US" altLang="zh-TW" sz="2000" dirty="0" smtClean="0">
              <a:latin typeface="+mn-ea"/>
            </a:endParaRPr>
          </a:p>
          <a:p>
            <a:pPr eaLnBrk="1" hangingPunct="1">
              <a:buFont typeface="Wingdings" pitchFamily="2" charset="2"/>
              <a:buChar char="p"/>
              <a:defRPr/>
            </a:pPr>
            <a:r>
              <a:rPr lang="zh-TW" altLang="zh-TW" sz="2000" dirty="0">
                <a:latin typeface="+mn-ea"/>
              </a:rPr>
              <a:t>屬有害事業廢棄物認定標準所認定之易燃性事業廢棄物、反應性事業廢棄物及毒性化學物質廢棄物，應依其危害特性種類配置所須之監測設備。其監測設備得準用毒性化學物質管理法、勞工安全衛生法之監測設備規範。</a:t>
            </a:r>
            <a:endParaRPr lang="en-US" altLang="zh-TW" sz="2000" dirty="0">
              <a:latin typeface="+mn-ea"/>
            </a:endParaRPr>
          </a:p>
          <a:p>
            <a:pPr eaLnBrk="1" hangingPunct="1">
              <a:buFont typeface="Wingdings" pitchFamily="2" charset="2"/>
              <a:buChar char="p"/>
              <a:defRPr/>
            </a:pPr>
            <a:endParaRPr lang="en-US" altLang="zh-TW" sz="2000" dirty="0" smtClean="0">
              <a:latin typeface="+mn-ea"/>
            </a:endParaRPr>
          </a:p>
          <a:p>
            <a:pPr marL="0" indent="0" eaLnBrk="1" hangingPunct="1">
              <a:buFont typeface="Wingdings" pitchFamily="2" charset="2"/>
              <a:buNone/>
              <a:defRPr/>
            </a:pPr>
            <a:endParaRPr lang="zh-TW" altLang="en-US" dirty="0" smtClean="0"/>
          </a:p>
        </p:txBody>
      </p:sp>
      <p:sp>
        <p:nvSpPr>
          <p:cNvPr id="47108"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3" name="投影片編號版面配置區 2"/>
          <p:cNvSpPr>
            <a:spLocks noGrp="1"/>
          </p:cNvSpPr>
          <p:nvPr>
            <p:ph type="sldNum" sz="quarter" idx="12"/>
          </p:nvPr>
        </p:nvSpPr>
        <p:spPr/>
        <p:txBody>
          <a:bodyPr>
            <a:normAutofit fontScale="85000" lnSpcReduction="20000"/>
          </a:bodyPr>
          <a:lstStyle/>
          <a:p>
            <a:pPr>
              <a:defRPr/>
            </a:pPr>
            <a:fld id="{F28EA56D-98AA-4740-A400-3CB307D84C6E}" type="slidenum">
              <a:rPr lang="zh-TW" altLang="en-US" smtClean="0"/>
              <a:pPr>
                <a:defRPr/>
              </a:pPr>
              <a:t>38</a:t>
            </a:fld>
            <a:endParaRPr lang="zh-TW"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p:txBody>
          <a:bodyPr/>
          <a:lstStyle/>
          <a:p>
            <a:r>
              <a:rPr lang="en-US" altLang="zh-TW" sz="3600" b="1" smtClean="0"/>
              <a:t/>
            </a:r>
            <a:br>
              <a:rPr lang="en-US" altLang="zh-TW" sz="3600" b="1" smtClean="0"/>
            </a:br>
            <a:r>
              <a:rPr lang="en-US" altLang="zh-TW" sz="3600" b="1" smtClean="0"/>
              <a:t/>
            </a:r>
            <a:br>
              <a:rPr lang="en-US" altLang="zh-TW" sz="3600" b="1" smtClean="0"/>
            </a:br>
            <a:r>
              <a:rPr lang="en-US" altLang="zh-TW" sz="3200" b="1" smtClean="0"/>
              <a:t>4.4.2</a:t>
            </a:r>
            <a:r>
              <a:rPr lang="zh-TW" altLang="en-US" sz="3200" b="1" smtClean="0"/>
              <a:t>說明危害化學性廢棄物容器標示要求</a:t>
            </a:r>
            <a:r>
              <a:rPr lang="zh-TW" altLang="en-US" smtClean="0"/>
              <a:t/>
            </a:r>
            <a:br>
              <a:rPr lang="zh-TW" altLang="en-US" smtClean="0"/>
            </a:br>
            <a:endParaRPr lang="zh-TW" altLang="en-US" smtClean="0"/>
          </a:p>
        </p:txBody>
      </p:sp>
      <p:sp>
        <p:nvSpPr>
          <p:cNvPr id="48131" name="矩形 1"/>
          <p:cNvSpPr>
            <a:spLocks noGrp="1" noChangeArrowheads="1"/>
          </p:cNvSpPr>
          <p:nvPr>
            <p:ph sz="quarter" idx="2"/>
          </p:nvPr>
        </p:nvSpPr>
        <p:spPr>
          <a:xfrm>
            <a:off x="1035050" y="5035550"/>
            <a:ext cx="2592388" cy="736600"/>
          </a:xfrm>
        </p:spPr>
        <p:txBody>
          <a:bodyPr>
            <a:spAutoFit/>
          </a:bodyPr>
          <a:lstStyle/>
          <a:p>
            <a:pPr marL="0" indent="0" eaLnBrk="1" hangingPunct="1">
              <a:buFont typeface="Wingdings" pitchFamily="2" charset="2"/>
              <a:buNone/>
            </a:pPr>
            <a:r>
              <a:rPr lang="zh-TW" altLang="en-US" sz="1800" smtClean="0">
                <a:latin typeface="新細明體" pitchFamily="18" charset="-120"/>
                <a:ea typeface="新細明體" pitchFamily="18" charset="-120"/>
              </a:rPr>
              <a:t>顏色：白底黑字</a:t>
            </a:r>
            <a:endParaRPr lang="en-US" altLang="zh-TW" sz="1800" smtClean="0">
              <a:latin typeface="新細明體" pitchFamily="18" charset="-120"/>
              <a:ea typeface="新細明體" pitchFamily="18" charset="-120"/>
            </a:endParaRPr>
          </a:p>
          <a:p>
            <a:pPr marL="0" indent="0" eaLnBrk="1" hangingPunct="1">
              <a:buFont typeface="Wingdings" pitchFamily="2" charset="2"/>
              <a:buNone/>
            </a:pPr>
            <a:r>
              <a:rPr lang="zh-TW" altLang="en-US" sz="1800" smtClean="0">
                <a:latin typeface="新細明體" pitchFamily="18" charset="-120"/>
                <a:ea typeface="新細明體" pitchFamily="18" charset="-120"/>
              </a:rPr>
              <a:t>規格：邊長十公分以上</a:t>
            </a:r>
          </a:p>
        </p:txBody>
      </p:sp>
      <p:sp>
        <p:nvSpPr>
          <p:cNvPr id="48132" name="文字版面配置區 4"/>
          <p:cNvSpPr>
            <a:spLocks noGrp="1"/>
          </p:cNvSpPr>
          <p:nvPr>
            <p:ph type="body" sz="quarter" idx="1"/>
          </p:nvPr>
        </p:nvSpPr>
        <p:spPr>
          <a:xfrm>
            <a:off x="611188" y="1628775"/>
            <a:ext cx="3890962" cy="763588"/>
          </a:xfrm>
        </p:spPr>
        <p:txBody>
          <a:bodyPr/>
          <a:lstStyle/>
          <a:p>
            <a:endParaRPr lang="en-US" altLang="zh-TW" smtClean="0">
              <a:solidFill>
                <a:srgbClr val="FF0000"/>
              </a:solidFill>
            </a:endParaRPr>
          </a:p>
          <a:p>
            <a:r>
              <a:rPr lang="zh-TW" altLang="en-US" smtClean="0">
                <a:solidFill>
                  <a:schemeClr val="bg1"/>
                </a:solidFill>
              </a:rPr>
              <a:t>毒性事業廢棄物</a:t>
            </a:r>
            <a:r>
              <a:rPr lang="en-US" altLang="zh-TW" smtClean="0"/>
              <a:t>:</a:t>
            </a:r>
            <a:r>
              <a:rPr lang="zh-TW" altLang="en-US" smtClean="0"/>
              <a:t> </a:t>
            </a:r>
            <a:r>
              <a:rPr lang="zh-TW" altLang="en-US" smtClean="0">
                <a:solidFill>
                  <a:srgbClr val="FF0000"/>
                </a:solidFill>
              </a:rPr>
              <a:t>福馬林</a:t>
            </a:r>
            <a:r>
              <a:rPr lang="zh-TW" altLang="en-US" smtClean="0">
                <a:latin typeface="新細明體" pitchFamily="18" charset="-120"/>
              </a:rPr>
              <a:t>、三氯乙烯、</a:t>
            </a:r>
            <a:r>
              <a:rPr lang="zh-TW" altLang="en-US" smtClean="0">
                <a:solidFill>
                  <a:srgbClr val="FF0000"/>
                </a:solidFill>
                <a:latin typeface="新細明體" pitchFamily="18" charset="-120"/>
              </a:rPr>
              <a:t>戊乙醛</a:t>
            </a:r>
            <a:r>
              <a:rPr lang="zh-TW" altLang="en-US" smtClean="0">
                <a:solidFill>
                  <a:srgbClr val="FF0000"/>
                </a:solidFill>
                <a:latin typeface="新細明體" pitchFamily="18" charset="-120"/>
                <a:ea typeface="新細明體" pitchFamily="18" charset="-120"/>
              </a:rPr>
              <a:t>、環氧乙烷</a:t>
            </a:r>
            <a:endParaRPr lang="zh-TW" altLang="en-US" smtClean="0">
              <a:solidFill>
                <a:srgbClr val="FF0000"/>
              </a:solidFill>
            </a:endParaRPr>
          </a:p>
          <a:p>
            <a:endParaRPr lang="zh-TW" altLang="en-US" smtClean="0"/>
          </a:p>
        </p:txBody>
      </p:sp>
      <p:sp>
        <p:nvSpPr>
          <p:cNvPr id="6" name="文字版面配置區 5"/>
          <p:cNvSpPr>
            <a:spLocks noGrp="1"/>
          </p:cNvSpPr>
          <p:nvPr>
            <p:ph type="body" sz="quarter" idx="3"/>
          </p:nvPr>
        </p:nvSpPr>
        <p:spPr>
          <a:xfrm>
            <a:off x="4932363" y="1628775"/>
            <a:ext cx="3754437" cy="763588"/>
          </a:xfrm>
        </p:spPr>
        <p:txBody>
          <a:bodyPr/>
          <a:lstStyle/>
          <a:p>
            <a:pPr>
              <a:defRPr/>
            </a:pPr>
            <a:endParaRPr lang="en-US" altLang="zh-TW" dirty="0" smtClean="0"/>
          </a:p>
          <a:p>
            <a:pPr>
              <a:defRPr/>
            </a:pPr>
            <a:r>
              <a:rPr lang="zh-TW" altLang="en-US" dirty="0" smtClean="0"/>
              <a:t>腐蝕性</a:t>
            </a:r>
            <a:r>
              <a:rPr lang="zh-TW" altLang="en-US" dirty="0"/>
              <a:t>廢棄物</a:t>
            </a:r>
            <a:r>
              <a:rPr lang="en-US" altLang="zh-TW" dirty="0" smtClean="0"/>
              <a:t>:</a:t>
            </a:r>
            <a:r>
              <a:rPr lang="zh-TW" altLang="en-US" dirty="0" smtClean="0"/>
              <a:t>氫氧化鈉</a:t>
            </a:r>
            <a:r>
              <a:rPr lang="zh-TW" altLang="en-US" dirty="0">
                <a:latin typeface="新細明體" pitchFamily="18" charset="-120"/>
              </a:rPr>
              <a:t>、鹽酸、硫酸</a:t>
            </a:r>
            <a:endParaRPr lang="zh-TW" altLang="en-US" dirty="0"/>
          </a:p>
          <a:p>
            <a:pPr>
              <a:defRPr/>
            </a:pPr>
            <a:endParaRPr lang="zh-TW" altLang="en-US" dirty="0"/>
          </a:p>
        </p:txBody>
      </p:sp>
      <p:pic>
        <p:nvPicPr>
          <p:cNvPr id="481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420938"/>
            <a:ext cx="2800350"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4"/>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5219700" y="2381250"/>
            <a:ext cx="2913063" cy="2570163"/>
          </a:xfrm>
          <a:noFill/>
        </p:spPr>
      </p:pic>
      <p:sp>
        <p:nvSpPr>
          <p:cNvPr id="48136" name="文字方塊 10"/>
          <p:cNvSpPr txBox="1">
            <a:spLocks noChangeArrowheads="1"/>
          </p:cNvSpPr>
          <p:nvPr/>
        </p:nvSpPr>
        <p:spPr bwMode="auto">
          <a:xfrm>
            <a:off x="5397500" y="5035550"/>
            <a:ext cx="2735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r>
              <a:rPr lang="zh-TW" altLang="en-US" sz="1800">
                <a:latin typeface="新細明體" pitchFamily="18" charset="-120"/>
                <a:ea typeface="新細明體" pitchFamily="18" charset="-120"/>
              </a:rPr>
              <a:t>  顏色：黑白</a:t>
            </a:r>
            <a:endParaRPr lang="en-US" altLang="zh-TW" sz="1800">
              <a:latin typeface="新細明體" pitchFamily="18" charset="-120"/>
              <a:ea typeface="新細明體" pitchFamily="18" charset="-120"/>
            </a:endParaRPr>
          </a:p>
          <a:p>
            <a:pPr eaLnBrk="1" hangingPunct="1">
              <a:spcBef>
                <a:spcPct val="0"/>
              </a:spcBef>
              <a:buClrTx/>
              <a:buSzTx/>
              <a:buFontTx/>
              <a:buNone/>
            </a:pPr>
            <a:r>
              <a:rPr lang="zh-TW" altLang="en-US" sz="1800">
                <a:latin typeface="新細明體" pitchFamily="18" charset="-120"/>
                <a:ea typeface="新細明體" pitchFamily="18" charset="-120"/>
              </a:rPr>
              <a:t>  規格：邊長十公分以上 </a:t>
            </a:r>
          </a:p>
        </p:txBody>
      </p:sp>
      <p:sp>
        <p:nvSpPr>
          <p:cNvPr id="48137" name="頁尾版面配置區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3" name="投影片編號版面配置區 2"/>
          <p:cNvSpPr>
            <a:spLocks noGrp="1"/>
          </p:cNvSpPr>
          <p:nvPr>
            <p:ph type="sldNum" sz="quarter" idx="11"/>
          </p:nvPr>
        </p:nvSpPr>
        <p:spPr/>
        <p:txBody>
          <a:bodyPr>
            <a:normAutofit fontScale="85000" lnSpcReduction="20000"/>
          </a:bodyPr>
          <a:lstStyle/>
          <a:p>
            <a:pPr>
              <a:defRPr/>
            </a:pPr>
            <a:fld id="{5B327B85-10C6-46DF-869D-449E6C376668}" type="slidenum">
              <a:rPr lang="zh-TW" altLang="en-US" smtClean="0"/>
              <a:pPr>
                <a:defRPr/>
              </a:pPr>
              <a:t>39</a:t>
            </a:fld>
            <a:endParaRPr lang="zh-TW"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3"/>
          <p:cNvSpPr>
            <a:spLocks noGrp="1"/>
          </p:cNvSpPr>
          <p:nvPr>
            <p:ph type="title"/>
          </p:nvPr>
        </p:nvSpPr>
        <p:spPr>
          <a:xfrm>
            <a:off x="611188" y="476250"/>
            <a:ext cx="8153400" cy="990600"/>
          </a:xfrm>
        </p:spPr>
        <p:txBody>
          <a:bodyPr/>
          <a:lstStyle/>
          <a:p>
            <a:pPr eaLnBrk="1" hangingPunct="1"/>
            <a:r>
              <a:rPr lang="en-US" altLang="zh-TW" sz="3200" b="1" smtClean="0"/>
              <a:t>4.1</a:t>
            </a:r>
            <a:r>
              <a:rPr lang="zh-TW" altLang="en-US" sz="3200" b="1" smtClean="0"/>
              <a:t>說明實驗室生物性</a:t>
            </a:r>
            <a:r>
              <a:rPr lang="zh-TW" altLang="en-US" sz="3200" b="1" smtClean="0">
                <a:latin typeface="新細明體" pitchFamily="18" charset="-120"/>
              </a:rPr>
              <a:t>、化學性及放射性物質</a:t>
            </a:r>
            <a:r>
              <a:rPr lang="en-US" altLang="zh-TW" sz="3200" b="1" smtClean="0">
                <a:latin typeface="新細明體" pitchFamily="18" charset="-120"/>
              </a:rPr>
              <a:t/>
            </a:r>
            <a:br>
              <a:rPr lang="en-US" altLang="zh-TW" sz="3200" b="1" smtClean="0">
                <a:latin typeface="新細明體" pitchFamily="18" charset="-120"/>
              </a:rPr>
            </a:br>
            <a:r>
              <a:rPr lang="zh-TW" altLang="en-US" sz="3200" b="1" smtClean="0">
                <a:latin typeface="新細明體" pitchFamily="18" charset="-120"/>
              </a:rPr>
              <a:t>     廢棄物隔離程序</a:t>
            </a:r>
            <a:r>
              <a:rPr lang="en-US" altLang="zh-TW" sz="3200" b="1" smtClean="0">
                <a:latin typeface="新細明體" pitchFamily="18" charset="-120"/>
              </a:rPr>
              <a:t/>
            </a:r>
            <a:br>
              <a:rPr lang="en-US" altLang="zh-TW" sz="3200" b="1" smtClean="0">
                <a:latin typeface="新細明體" pitchFamily="18" charset="-120"/>
              </a:rPr>
            </a:br>
            <a:endParaRPr lang="zh-TW" altLang="en-US" sz="3200" b="1" smtClean="0"/>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557338"/>
            <a:ext cx="68103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矩形 5"/>
          <p:cNvSpPr>
            <a:spLocks noChangeArrowheads="1"/>
          </p:cNvSpPr>
          <p:nvPr/>
        </p:nvSpPr>
        <p:spPr bwMode="auto">
          <a:xfrm>
            <a:off x="1517650" y="4438650"/>
            <a:ext cx="64801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 typeface="Wingdings" pitchFamily="2" charset="2"/>
              <a:buChar char="n"/>
            </a:pPr>
            <a:r>
              <a:rPr kumimoji="0" lang="zh-TW" altLang="en-US" sz="1600">
                <a:latin typeface="Calibri" pitchFamily="34" charset="0"/>
                <a:ea typeface="新細明體" pitchFamily="18" charset="-120"/>
              </a:rPr>
              <a:t>衛生署</a:t>
            </a:r>
            <a:r>
              <a:rPr kumimoji="0" lang="en-US" altLang="zh-TW" sz="1600">
                <a:latin typeface="Calibri" pitchFamily="34" charset="0"/>
                <a:ea typeface="新細明體" pitchFamily="18" charset="-120"/>
              </a:rPr>
              <a:t>90.4.26</a:t>
            </a:r>
            <a:r>
              <a:rPr kumimoji="0" lang="zh-TW" altLang="en-US" sz="1600">
                <a:latin typeface="Calibri" pitchFamily="34" charset="0"/>
                <a:ea typeface="新細明體" pitchFamily="18" charset="-120"/>
              </a:rPr>
              <a:t>衛署醫字第</a:t>
            </a:r>
            <a:r>
              <a:rPr kumimoji="0" lang="en-US" altLang="zh-TW" sz="1600">
                <a:latin typeface="Calibri" pitchFamily="34" charset="0"/>
                <a:ea typeface="新細明體" pitchFamily="18" charset="-120"/>
              </a:rPr>
              <a:t>0900025799</a:t>
            </a:r>
            <a:r>
              <a:rPr kumimoji="0" lang="zh-TW" altLang="en-US" sz="1600">
                <a:latin typeface="Calibri" pitchFamily="34" charset="0"/>
                <a:ea typeface="新細明體" pitchFamily="18" charset="-120"/>
              </a:rPr>
              <a:t>號公告「部份感染性醫療廢棄物滅菌處理標準及相關規定」</a:t>
            </a:r>
            <a:endParaRPr kumimoji="0" lang="en-US" altLang="zh-TW" sz="1600">
              <a:latin typeface="Calibri" pitchFamily="34" charset="0"/>
              <a:ea typeface="新細明體" pitchFamily="18" charset="-120"/>
            </a:endParaRPr>
          </a:p>
          <a:p>
            <a:pPr eaLnBrk="1" hangingPunct="1">
              <a:spcBef>
                <a:spcPct val="0"/>
              </a:spcBef>
              <a:buClrTx/>
              <a:buSzTx/>
              <a:buFont typeface="Wingdings" pitchFamily="2" charset="2"/>
              <a:buChar char="n"/>
            </a:pPr>
            <a:r>
              <a:rPr kumimoji="0" lang="en-US" altLang="zh-TW" sz="1600">
                <a:latin typeface="Calibri" pitchFamily="34" charset="0"/>
                <a:ea typeface="新細明體" pitchFamily="18" charset="-120"/>
              </a:rPr>
              <a:t>90.7.26</a:t>
            </a:r>
            <a:r>
              <a:rPr kumimoji="0" lang="zh-TW" altLang="en-US" sz="1600">
                <a:latin typeface="Calibri" pitchFamily="34" charset="0"/>
                <a:ea typeface="新細明體" pitchFamily="18" charset="-120"/>
              </a:rPr>
              <a:t>衛署醫字第</a:t>
            </a:r>
            <a:r>
              <a:rPr kumimoji="0" lang="en-US" altLang="zh-TW" sz="1600">
                <a:latin typeface="Calibri" pitchFamily="34" charset="0"/>
                <a:ea typeface="新細明體" pitchFamily="18" charset="-120"/>
              </a:rPr>
              <a:t>0900047521</a:t>
            </a:r>
            <a:r>
              <a:rPr kumimoji="0" lang="zh-TW" altLang="en-US" sz="1600">
                <a:latin typeface="Calibri" pitchFamily="34" charset="0"/>
                <a:ea typeface="新細明體" pitchFamily="18" charset="-120"/>
              </a:rPr>
              <a:t>號函公告增列「微波消毒法」為部份感染性醫療廢棄物滅菌處理標準及相關規定</a:t>
            </a:r>
            <a:endParaRPr kumimoji="0" lang="en-US" altLang="zh-TW" sz="1600">
              <a:latin typeface="Calibri" pitchFamily="34" charset="0"/>
              <a:ea typeface="新細明體" pitchFamily="18" charset="-120"/>
            </a:endParaRPr>
          </a:p>
        </p:txBody>
      </p:sp>
      <p:graphicFrame>
        <p:nvGraphicFramePr>
          <p:cNvPr id="2" name="表格 1"/>
          <p:cNvGraphicFramePr>
            <a:graphicFrameLocks noGrp="1"/>
          </p:cNvGraphicFramePr>
          <p:nvPr/>
        </p:nvGraphicFramePr>
        <p:xfrm>
          <a:off x="2411413" y="1579563"/>
          <a:ext cx="3527425" cy="457200"/>
        </p:xfrm>
        <a:graphic>
          <a:graphicData uri="http://schemas.openxmlformats.org/drawingml/2006/table">
            <a:tbl>
              <a:tblPr firstRow="1" bandRow="1">
                <a:tableStyleId>{5C22544A-7EE6-4342-B048-85BDC9FD1C3A}</a:tableStyleId>
              </a:tblPr>
              <a:tblGrid>
                <a:gridCol w="3527425"/>
              </a:tblGrid>
              <a:tr h="370840">
                <a:tc>
                  <a:txBody>
                    <a:bodyPr/>
                    <a:lstStyle/>
                    <a:p>
                      <a:r>
                        <a:rPr lang="zh-TW" altLang="en-US" sz="2400" dirty="0" smtClean="0"/>
                        <a:t>   </a:t>
                      </a:r>
                      <a:r>
                        <a:rPr lang="zh-TW" altLang="en-US" sz="2000" dirty="0" smtClean="0"/>
                        <a:t>醫療廢棄物相關法規 </a:t>
                      </a:r>
                      <a:endParaRPr lang="zh-TW" altLang="en-US" sz="2000" dirty="0"/>
                    </a:p>
                  </a:txBody>
                  <a:tcPr marL="91415" marR="91415">
                    <a:solidFill>
                      <a:srgbClr val="0070C0"/>
                    </a:solidFill>
                  </a:tcPr>
                </a:tc>
              </a:tr>
            </a:tbl>
          </a:graphicData>
        </a:graphic>
      </p:graphicFrame>
      <p:sp>
        <p:nvSpPr>
          <p:cNvPr id="12299" name="頁尾版面配置區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4" name="投影片編號版面配置區 3"/>
          <p:cNvSpPr>
            <a:spLocks noGrp="1"/>
          </p:cNvSpPr>
          <p:nvPr>
            <p:ph type="sldNum" sz="quarter" idx="12"/>
          </p:nvPr>
        </p:nvSpPr>
        <p:spPr/>
        <p:txBody>
          <a:bodyPr>
            <a:normAutofit fontScale="85000" lnSpcReduction="20000"/>
          </a:bodyPr>
          <a:lstStyle/>
          <a:p>
            <a:pPr>
              <a:defRPr/>
            </a:pPr>
            <a:fld id="{99572566-DAC3-41EC-9441-7EF539EF15BB}" type="slidenum">
              <a:rPr lang="zh-TW" altLang="en-US" smtClean="0"/>
              <a:pPr>
                <a:defRPr/>
              </a:pPr>
              <a:t>4</a:t>
            </a:fld>
            <a:endParaRPr lang="zh-TW"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p:cNvSpPr>
            <a:spLocks noGrp="1"/>
          </p:cNvSpPr>
          <p:nvPr>
            <p:ph type="title"/>
          </p:nvPr>
        </p:nvSpPr>
        <p:spPr>
          <a:xfrm>
            <a:off x="612775" y="228600"/>
            <a:ext cx="8153400" cy="990600"/>
          </a:xfrm>
        </p:spPr>
        <p:txBody>
          <a:bodyPr/>
          <a:lstStyle/>
          <a:p>
            <a:r>
              <a:rPr lang="en-US" altLang="zh-TW" sz="3600" b="1" smtClean="0"/>
              <a:t/>
            </a:r>
            <a:br>
              <a:rPr lang="en-US" altLang="zh-TW" sz="3600" b="1" smtClean="0"/>
            </a:br>
            <a:r>
              <a:rPr lang="en-US" altLang="zh-TW" sz="3600" b="1" smtClean="0"/>
              <a:t/>
            </a:r>
            <a:br>
              <a:rPr lang="en-US" altLang="zh-TW" sz="3600" b="1" smtClean="0"/>
            </a:br>
            <a:r>
              <a:rPr lang="en-US" altLang="zh-TW" sz="3200" b="1" smtClean="0"/>
              <a:t>4.4.2</a:t>
            </a:r>
            <a:r>
              <a:rPr lang="zh-TW" altLang="en-US" sz="3200" b="1" smtClean="0"/>
              <a:t>說明危害化學性廢棄物容器標示要求</a:t>
            </a:r>
            <a:r>
              <a:rPr lang="zh-TW" altLang="en-US" smtClean="0"/>
              <a:t/>
            </a:r>
            <a:br>
              <a:rPr lang="zh-TW" altLang="en-US" smtClean="0"/>
            </a:br>
            <a:endParaRPr lang="zh-TW" altLang="en-US" smtClean="0"/>
          </a:p>
        </p:txBody>
      </p:sp>
      <p:pic>
        <p:nvPicPr>
          <p:cNvPr id="49155"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47813" y="1628775"/>
            <a:ext cx="5400675" cy="4083050"/>
          </a:xfrm>
          <a:noFill/>
        </p:spPr>
      </p:pic>
      <p:sp>
        <p:nvSpPr>
          <p:cNvPr id="49156" name="文字方塊 1"/>
          <p:cNvSpPr txBox="1">
            <a:spLocks noChangeArrowheads="1"/>
          </p:cNvSpPr>
          <p:nvPr/>
        </p:nvSpPr>
        <p:spPr bwMode="auto">
          <a:xfrm>
            <a:off x="1619250" y="2276475"/>
            <a:ext cx="2160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r>
              <a:rPr lang="zh-TW" altLang="en-US" sz="1800">
                <a:latin typeface="Calibri" pitchFamily="34" charset="0"/>
                <a:ea typeface="新細明體" pitchFamily="18" charset="-120"/>
              </a:rPr>
              <a:t>藥用酒精</a:t>
            </a:r>
            <a:r>
              <a:rPr lang="zh-TW" altLang="en-US" sz="1800">
                <a:latin typeface="新細明體" pitchFamily="18" charset="-120"/>
                <a:ea typeface="新細明體" pitchFamily="18" charset="-120"/>
              </a:rPr>
              <a:t>、二甲苯、甲醇、丙酮、乙醚</a:t>
            </a:r>
            <a:endParaRPr lang="zh-TW" altLang="en-US" sz="1800">
              <a:latin typeface="Calibri" pitchFamily="34" charset="0"/>
              <a:ea typeface="新細明體" pitchFamily="18" charset="-120"/>
            </a:endParaRPr>
          </a:p>
        </p:txBody>
      </p:sp>
      <p:sp>
        <p:nvSpPr>
          <p:cNvPr id="49157"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3" name="投影片編號版面配置區 2"/>
          <p:cNvSpPr>
            <a:spLocks noGrp="1"/>
          </p:cNvSpPr>
          <p:nvPr>
            <p:ph type="sldNum" sz="quarter" idx="12"/>
          </p:nvPr>
        </p:nvSpPr>
        <p:spPr/>
        <p:txBody>
          <a:bodyPr>
            <a:normAutofit fontScale="85000" lnSpcReduction="20000"/>
          </a:bodyPr>
          <a:lstStyle/>
          <a:p>
            <a:pPr>
              <a:defRPr/>
            </a:pPr>
            <a:fld id="{1A3B3220-D257-4907-8EB1-BC120E8C3105}" type="slidenum">
              <a:rPr lang="zh-TW" altLang="en-US" smtClean="0"/>
              <a:pPr>
                <a:defRPr/>
              </a:pPr>
              <a:t>40</a:t>
            </a:fld>
            <a:endParaRPr lang="zh-TW"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標題 1"/>
          <p:cNvSpPr>
            <a:spLocks noGrp="1"/>
          </p:cNvSpPr>
          <p:nvPr>
            <p:ph type="title"/>
          </p:nvPr>
        </p:nvSpPr>
        <p:spPr>
          <a:xfrm>
            <a:off x="611188" y="404813"/>
            <a:ext cx="8153400" cy="990600"/>
          </a:xfrm>
        </p:spPr>
        <p:txBody>
          <a:bodyPr/>
          <a:lstStyle/>
          <a:p>
            <a:pPr>
              <a:defRPr/>
            </a:pPr>
            <a:r>
              <a:rPr lang="en-US" altLang="zh-TW" sz="3200" b="1" dirty="0" smtClean="0">
                <a:latin typeface="+mj-ea"/>
              </a:rPr>
              <a:t>4.4.3</a:t>
            </a:r>
            <a:r>
              <a:rPr lang="zh-TW" altLang="en-US" sz="3200" b="1" dirty="0" smtClean="0">
                <a:latin typeface="+mj-ea"/>
              </a:rPr>
              <a:t>說明危害化學品常規表面除汙流程</a:t>
            </a:r>
          </a:p>
        </p:txBody>
      </p:sp>
      <p:sp>
        <p:nvSpPr>
          <p:cNvPr id="3" name="內容版面配置區 2"/>
          <p:cNvSpPr>
            <a:spLocks noGrp="1"/>
          </p:cNvSpPr>
          <p:nvPr>
            <p:ph sz="quarter" idx="1"/>
          </p:nvPr>
        </p:nvSpPr>
        <p:spPr>
          <a:xfrm>
            <a:off x="612775" y="1600200"/>
            <a:ext cx="8153400" cy="4495800"/>
          </a:xfrm>
        </p:spPr>
        <p:txBody>
          <a:bodyPr/>
          <a:lstStyle/>
          <a:p>
            <a:pPr marL="0" indent="0">
              <a:buFont typeface="Wingdings" pitchFamily="2" charset="2"/>
              <a:buNone/>
              <a:defRPr/>
            </a:pPr>
            <a:r>
              <a:rPr lang="zh-TW" altLang="en-US" sz="2400" b="1" dirty="0" smtClean="0">
                <a:solidFill>
                  <a:srgbClr val="00B0F0"/>
                </a:solidFill>
                <a:latin typeface="+mn-ea"/>
              </a:rPr>
              <a:t>依照科內危害化學品洩漏處理</a:t>
            </a:r>
            <a:r>
              <a:rPr lang="en-US" altLang="zh-TW" sz="2400" b="1" dirty="0" smtClean="0">
                <a:solidFill>
                  <a:srgbClr val="00B0F0"/>
                </a:solidFill>
                <a:latin typeface="+mn-ea"/>
              </a:rPr>
              <a:t>(MSDS)</a:t>
            </a:r>
          </a:p>
          <a:p>
            <a:pPr>
              <a:buFont typeface="Wingdings" pitchFamily="2" charset="2"/>
              <a:buChar char="p"/>
              <a:defRPr/>
            </a:pPr>
            <a:r>
              <a:rPr lang="en-US" altLang="zh-TW" sz="2400" b="1" dirty="0" smtClean="0">
                <a:latin typeface="+mn-ea"/>
              </a:rPr>
              <a:t>10</a:t>
            </a:r>
            <a:r>
              <a:rPr lang="en-US" altLang="zh-TW" sz="2400" b="1" dirty="0">
                <a:latin typeface="+mn-ea"/>
              </a:rPr>
              <a:t>%</a:t>
            </a:r>
            <a:r>
              <a:rPr lang="zh-TW" altLang="zh-TW" sz="2400" b="1" dirty="0" smtClean="0">
                <a:latin typeface="+mn-ea"/>
              </a:rPr>
              <a:t>甲醛</a:t>
            </a:r>
            <a:r>
              <a:rPr lang="en-US" altLang="zh-TW" sz="2400" b="1" dirty="0" smtClean="0">
                <a:latin typeface="+mn-ea"/>
              </a:rPr>
              <a:t>(</a:t>
            </a:r>
            <a:r>
              <a:rPr lang="zh-TW" altLang="zh-TW" sz="2400" b="1" dirty="0">
                <a:latin typeface="+mn-ea"/>
              </a:rPr>
              <a:t>福馬林</a:t>
            </a:r>
            <a:r>
              <a:rPr lang="en-US" altLang="zh-TW" sz="2400" b="1" dirty="0" smtClean="0">
                <a:latin typeface="+mn-ea"/>
              </a:rPr>
              <a:t>)</a:t>
            </a:r>
          </a:p>
          <a:p>
            <a:pPr marL="0" indent="0">
              <a:buFont typeface="Wingdings" pitchFamily="2" charset="2"/>
              <a:buNone/>
              <a:defRPr/>
            </a:pPr>
            <a:r>
              <a:rPr lang="zh-TW" altLang="en-US" sz="2000" dirty="0" smtClean="0">
                <a:latin typeface="+mn-ea"/>
              </a:rPr>
              <a:t>     </a:t>
            </a:r>
            <a:r>
              <a:rPr lang="en-US" altLang="zh-TW" sz="2000" dirty="0" smtClean="0">
                <a:latin typeface="+mn-ea"/>
              </a:rPr>
              <a:t>1.</a:t>
            </a:r>
            <a:r>
              <a:rPr lang="zh-TW" altLang="en-US" sz="2000" dirty="0" smtClean="0">
                <a:latin typeface="+mn-ea"/>
              </a:rPr>
              <a:t> </a:t>
            </a:r>
            <a:r>
              <a:rPr lang="zh-TW" altLang="zh-TW" sz="2000" dirty="0" smtClean="0">
                <a:latin typeface="+mn-ea"/>
              </a:rPr>
              <a:t>用</a:t>
            </a:r>
            <a:r>
              <a:rPr lang="zh-TW" altLang="zh-TW" sz="2000" dirty="0">
                <a:latin typeface="+mn-ea"/>
              </a:rPr>
              <a:t>砂、泥土或其他不與洩漏物質反應之</a:t>
            </a:r>
            <a:r>
              <a:rPr lang="zh-TW" altLang="zh-TW" sz="2000" dirty="0" smtClean="0">
                <a:latin typeface="+mn-ea"/>
              </a:rPr>
              <a:t>吸收物質</a:t>
            </a:r>
            <a:r>
              <a:rPr lang="zh-TW" altLang="zh-TW" sz="2000" dirty="0">
                <a:latin typeface="+mn-ea"/>
              </a:rPr>
              <a:t>來圍堵洩漏</a:t>
            </a:r>
            <a:r>
              <a:rPr lang="zh-TW" altLang="zh-TW" sz="2000" dirty="0" smtClean="0">
                <a:latin typeface="+mn-ea"/>
              </a:rPr>
              <a:t>物</a:t>
            </a:r>
            <a:endParaRPr lang="en-US" altLang="zh-TW" sz="2000" dirty="0" smtClean="0">
              <a:latin typeface="+mn-ea"/>
            </a:endParaRPr>
          </a:p>
          <a:p>
            <a:pPr marL="0" indent="0">
              <a:buFont typeface="Wingdings" pitchFamily="2" charset="2"/>
              <a:buNone/>
              <a:defRPr/>
            </a:pPr>
            <a:r>
              <a:rPr lang="zh-TW" altLang="en-US" sz="2000" dirty="0" smtClean="0">
                <a:latin typeface="+mn-ea"/>
              </a:rPr>
              <a:t>     </a:t>
            </a:r>
            <a:r>
              <a:rPr lang="en-US" altLang="zh-TW" sz="2000" dirty="0" smtClean="0">
                <a:latin typeface="+mn-ea"/>
              </a:rPr>
              <a:t>2.</a:t>
            </a:r>
            <a:r>
              <a:rPr lang="zh-TW" altLang="zh-TW" sz="2000" dirty="0" smtClean="0">
                <a:solidFill>
                  <a:srgbClr val="FF0000"/>
                </a:solidFill>
                <a:latin typeface="+mn-ea"/>
              </a:rPr>
              <a:t>用水</a:t>
            </a:r>
            <a:r>
              <a:rPr lang="zh-TW" altLang="zh-TW" sz="2000" dirty="0">
                <a:solidFill>
                  <a:srgbClr val="FF0000"/>
                </a:solidFill>
                <a:latin typeface="+mn-ea"/>
              </a:rPr>
              <a:t>沖洗溢漏區域</a:t>
            </a:r>
            <a:r>
              <a:rPr lang="zh-TW" altLang="zh-TW" sz="2000" dirty="0" smtClean="0">
                <a:latin typeface="+mn-ea"/>
              </a:rPr>
              <a:t>。小</a:t>
            </a:r>
            <a:r>
              <a:rPr lang="zh-TW" altLang="zh-TW" sz="2000" dirty="0">
                <a:latin typeface="+mn-ea"/>
              </a:rPr>
              <a:t>量的溢漏可用大量的水稀釋</a:t>
            </a:r>
            <a:r>
              <a:rPr lang="zh-TW" altLang="zh-TW" sz="2000" dirty="0" smtClean="0">
                <a:latin typeface="+mn-ea"/>
              </a:rPr>
              <a:t>。</a:t>
            </a:r>
            <a:endParaRPr lang="en-US" altLang="zh-TW" sz="2000" dirty="0" smtClean="0">
              <a:latin typeface="+mn-ea"/>
            </a:endParaRPr>
          </a:p>
          <a:p>
            <a:pPr marL="0" indent="0">
              <a:buFont typeface="Wingdings" pitchFamily="2" charset="2"/>
              <a:buNone/>
              <a:defRPr/>
            </a:pPr>
            <a:endParaRPr lang="en-US" altLang="zh-TW" sz="2000" dirty="0" smtClean="0">
              <a:latin typeface="+mn-ea"/>
            </a:endParaRPr>
          </a:p>
          <a:p>
            <a:pPr>
              <a:buFont typeface="Wingdings" pitchFamily="2" charset="2"/>
              <a:buChar char="p"/>
              <a:defRPr/>
            </a:pPr>
            <a:r>
              <a:rPr lang="zh-TW" altLang="zh-TW" sz="2400" b="1" dirty="0" smtClean="0">
                <a:latin typeface="+mn-ea"/>
              </a:rPr>
              <a:t>甲醇</a:t>
            </a:r>
            <a:endParaRPr lang="en-US" altLang="zh-TW" sz="2400" b="1" dirty="0" smtClean="0">
              <a:latin typeface="+mn-ea"/>
            </a:endParaRPr>
          </a:p>
          <a:p>
            <a:pPr marL="0" indent="0">
              <a:buFont typeface="Wingdings" pitchFamily="2" charset="2"/>
              <a:buNone/>
              <a:defRPr/>
            </a:pPr>
            <a:r>
              <a:rPr lang="zh-TW" altLang="en-US" sz="2000" dirty="0" smtClean="0">
                <a:latin typeface="+mn-ea"/>
              </a:rPr>
              <a:t>    </a:t>
            </a:r>
            <a:r>
              <a:rPr lang="en-US" altLang="zh-TW" sz="2000" dirty="0" smtClean="0">
                <a:latin typeface="+mn-ea"/>
              </a:rPr>
              <a:t>1.</a:t>
            </a:r>
            <a:r>
              <a:rPr lang="zh-TW" altLang="zh-TW" sz="2000" dirty="0" smtClean="0">
                <a:latin typeface="+mn-ea"/>
              </a:rPr>
              <a:t>用</a:t>
            </a:r>
            <a:r>
              <a:rPr lang="zh-TW" altLang="zh-TW" sz="2000" dirty="0">
                <a:latin typeface="+mn-ea"/>
              </a:rPr>
              <a:t>沙、泥土或其他惰性吸收劑圍堵洩漏物。</a:t>
            </a:r>
          </a:p>
          <a:p>
            <a:pPr marL="0" indent="0">
              <a:buFont typeface="Wingdings" pitchFamily="2" charset="2"/>
              <a:buNone/>
              <a:defRPr/>
            </a:pPr>
            <a:r>
              <a:rPr lang="zh-TW" altLang="en-US" sz="2000" dirty="0" smtClean="0">
                <a:latin typeface="+mn-ea"/>
              </a:rPr>
              <a:t>    </a:t>
            </a:r>
            <a:r>
              <a:rPr lang="en-US" altLang="zh-TW" sz="2000" dirty="0" smtClean="0">
                <a:latin typeface="+mn-ea"/>
              </a:rPr>
              <a:t>2</a:t>
            </a:r>
            <a:r>
              <a:rPr lang="en-US" altLang="zh-TW" sz="2000" dirty="0">
                <a:latin typeface="+mn-ea"/>
              </a:rPr>
              <a:t>.</a:t>
            </a:r>
            <a:r>
              <a:rPr lang="zh-TW" altLang="zh-TW" sz="2000" dirty="0">
                <a:latin typeface="+mn-ea"/>
              </a:rPr>
              <a:t>移除熱源及火焰。</a:t>
            </a:r>
          </a:p>
          <a:p>
            <a:pPr marL="0" indent="0">
              <a:buFont typeface="Wingdings" pitchFamily="2" charset="2"/>
              <a:buNone/>
              <a:defRPr/>
            </a:pPr>
            <a:r>
              <a:rPr lang="zh-TW" altLang="en-US" sz="2000" dirty="0" smtClean="0">
                <a:latin typeface="+mn-ea"/>
              </a:rPr>
              <a:t>    </a:t>
            </a:r>
            <a:r>
              <a:rPr lang="en-US" altLang="zh-TW" sz="2000" dirty="0" smtClean="0">
                <a:latin typeface="+mn-ea"/>
              </a:rPr>
              <a:t>3</a:t>
            </a:r>
            <a:r>
              <a:rPr lang="en-US" altLang="zh-TW" sz="2000" dirty="0">
                <a:latin typeface="+mn-ea"/>
              </a:rPr>
              <a:t>.</a:t>
            </a:r>
            <a:r>
              <a:rPr lang="zh-TW" altLang="zh-TW" sz="2000" dirty="0">
                <a:latin typeface="+mn-ea"/>
              </a:rPr>
              <a:t>用水沖洗洩漏區</a:t>
            </a:r>
            <a:endParaRPr lang="en-US" altLang="zh-TW" sz="2000" dirty="0" smtClean="0">
              <a:latin typeface="+mn-ea"/>
            </a:endParaRPr>
          </a:p>
        </p:txBody>
      </p:sp>
      <p:sp>
        <p:nvSpPr>
          <p:cNvPr id="50180"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4" name="投影片編號版面配置區 3"/>
          <p:cNvSpPr>
            <a:spLocks noGrp="1"/>
          </p:cNvSpPr>
          <p:nvPr>
            <p:ph type="sldNum" sz="quarter" idx="12"/>
          </p:nvPr>
        </p:nvSpPr>
        <p:spPr/>
        <p:txBody>
          <a:bodyPr>
            <a:normAutofit fontScale="85000" lnSpcReduction="20000"/>
          </a:bodyPr>
          <a:lstStyle/>
          <a:p>
            <a:pPr>
              <a:defRPr/>
            </a:pPr>
            <a:fld id="{5A7EF89E-13DD-4E15-936E-621938CB823A}" type="slidenum">
              <a:rPr lang="zh-TW" altLang="en-US" smtClean="0"/>
              <a:pPr>
                <a:defRPr/>
              </a:pPr>
              <a:t>41</a:t>
            </a:fld>
            <a:endParaRPr lang="zh-TW"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標題 1"/>
          <p:cNvSpPr>
            <a:spLocks noGrp="1"/>
          </p:cNvSpPr>
          <p:nvPr>
            <p:ph type="title"/>
          </p:nvPr>
        </p:nvSpPr>
        <p:spPr>
          <a:xfrm>
            <a:off x="611188" y="404813"/>
            <a:ext cx="8153400" cy="990600"/>
          </a:xfrm>
        </p:spPr>
        <p:txBody>
          <a:bodyPr/>
          <a:lstStyle/>
          <a:p>
            <a:pPr>
              <a:defRPr/>
            </a:pPr>
            <a:r>
              <a:rPr lang="en-US" altLang="zh-TW" sz="3200" b="1" dirty="0" smtClean="0">
                <a:latin typeface="+mj-ea"/>
              </a:rPr>
              <a:t>4.6</a:t>
            </a:r>
            <a:r>
              <a:rPr lang="zh-TW" altLang="en-US" sz="3200" b="1" dirty="0" smtClean="0">
                <a:latin typeface="+mj-ea"/>
              </a:rPr>
              <a:t>遵守從實驗室安全移出設備及儀器程序</a:t>
            </a:r>
          </a:p>
        </p:txBody>
      </p:sp>
      <p:sp>
        <p:nvSpPr>
          <p:cNvPr id="3" name="內容版面配置區 2"/>
          <p:cNvSpPr>
            <a:spLocks noGrp="1"/>
          </p:cNvSpPr>
          <p:nvPr>
            <p:ph sz="quarter" idx="1"/>
          </p:nvPr>
        </p:nvSpPr>
        <p:spPr>
          <a:xfrm>
            <a:off x="612775" y="1600200"/>
            <a:ext cx="8153400" cy="4495800"/>
          </a:xfrm>
        </p:spPr>
        <p:txBody>
          <a:bodyPr/>
          <a:lstStyle/>
          <a:p>
            <a:pPr marL="0" indent="0">
              <a:buFont typeface="Wingdings" pitchFamily="2" charset="2"/>
              <a:buNone/>
              <a:defRPr/>
            </a:pPr>
            <a:r>
              <a:rPr lang="zh-TW" altLang="en-US" sz="2400" b="1" dirty="0" smtClean="0">
                <a:latin typeface="+mn-ea"/>
              </a:rPr>
              <a:t>檢驗</a:t>
            </a:r>
            <a:r>
              <a:rPr lang="en-US" altLang="zh-TW" sz="2400" b="1" dirty="0" smtClean="0">
                <a:latin typeface="+mn-ea"/>
              </a:rPr>
              <a:t>-</a:t>
            </a:r>
            <a:r>
              <a:rPr lang="zh-TW" altLang="en-US" sz="2400" b="1" dirty="0" smtClean="0">
                <a:latin typeface="+mn-ea"/>
              </a:rPr>
              <a:t>管理</a:t>
            </a:r>
            <a:r>
              <a:rPr lang="en-US" altLang="zh-TW" sz="2400" b="1" dirty="0" smtClean="0">
                <a:latin typeface="+mn-ea"/>
              </a:rPr>
              <a:t>-2-5301</a:t>
            </a:r>
            <a:r>
              <a:rPr lang="zh-TW" altLang="en-US" sz="2400" b="1" dirty="0" smtClean="0">
                <a:latin typeface="+mn-ea"/>
              </a:rPr>
              <a:t>檢驗儀器設備管理程序書</a:t>
            </a:r>
            <a:endParaRPr lang="en-US" altLang="zh-TW" sz="2400" b="1" dirty="0" smtClean="0">
              <a:latin typeface="+mn-ea"/>
            </a:endParaRPr>
          </a:p>
          <a:p>
            <a:pPr>
              <a:buFont typeface="Wingdings" pitchFamily="2" charset="2"/>
              <a:buChar char="p"/>
              <a:defRPr/>
            </a:pPr>
            <a:r>
              <a:rPr lang="zh-TW" altLang="en-US" sz="2000" dirty="0" smtClean="0">
                <a:latin typeface="+mn-ea"/>
              </a:rPr>
              <a:t>生物安全第一及第二等級實驗室醫療儀器維修、報廢或轉讓前應使用消毒劑去除設備之汙染。</a:t>
            </a:r>
            <a:endParaRPr lang="en-US" altLang="zh-TW" sz="2000" dirty="0" smtClean="0">
              <a:latin typeface="+mn-ea"/>
            </a:endParaRPr>
          </a:p>
          <a:p>
            <a:pPr>
              <a:buFont typeface="Wingdings" pitchFamily="2" charset="2"/>
              <a:buChar char="p"/>
              <a:defRPr/>
            </a:pPr>
            <a:r>
              <a:rPr lang="zh-TW" altLang="en-US" sz="2000" dirty="0">
                <a:latin typeface="+mn-ea"/>
              </a:rPr>
              <a:t>生物安全</a:t>
            </a:r>
            <a:r>
              <a:rPr lang="zh-TW" altLang="en-US" sz="2000" dirty="0">
                <a:solidFill>
                  <a:srgbClr val="FF0000"/>
                </a:solidFill>
                <a:latin typeface="+mn-ea"/>
              </a:rPr>
              <a:t>第三等級</a:t>
            </a:r>
            <a:r>
              <a:rPr lang="zh-TW" altLang="en-US" sz="2000" dirty="0" smtClean="0">
                <a:solidFill>
                  <a:srgbClr val="FF0000"/>
                </a:solidFill>
                <a:latin typeface="+mn-ea"/>
              </a:rPr>
              <a:t>實驗室</a:t>
            </a:r>
            <a:r>
              <a:rPr lang="zh-TW" altLang="en-US" sz="2000" dirty="0" smtClean="0">
                <a:latin typeface="+mn-ea"/>
              </a:rPr>
              <a:t>醫療儀器維修、報廢或轉讓前，</a:t>
            </a:r>
            <a:r>
              <a:rPr lang="zh-TW" altLang="en-US" sz="2000" dirty="0" smtClean="0">
                <a:solidFill>
                  <a:srgbClr val="FF0000"/>
                </a:solidFill>
                <a:latin typeface="+mn-ea"/>
              </a:rPr>
              <a:t>需先執行燻蒸消毒</a:t>
            </a:r>
            <a:r>
              <a:rPr lang="zh-TW" altLang="en-US" sz="2000" dirty="0" smtClean="0">
                <a:latin typeface="+mn-ea"/>
              </a:rPr>
              <a:t>。</a:t>
            </a:r>
            <a:endParaRPr lang="en-US" altLang="zh-TW" sz="2000" dirty="0" smtClean="0">
              <a:latin typeface="+mn-ea"/>
            </a:endParaRPr>
          </a:p>
          <a:p>
            <a:pPr>
              <a:buFont typeface="Wingdings" pitchFamily="2" charset="2"/>
              <a:buChar char="p"/>
              <a:defRPr/>
            </a:pPr>
            <a:r>
              <a:rPr lang="zh-TW" altLang="en-US" sz="2000" dirty="0">
                <a:latin typeface="+mn-ea"/>
              </a:rPr>
              <a:t>生物安全櫃之維修與除役前需先</a:t>
            </a:r>
            <a:r>
              <a:rPr lang="zh-TW" altLang="en-US" sz="2000" dirty="0" smtClean="0">
                <a:latin typeface="+mn-ea"/>
              </a:rPr>
              <a:t>執行燻蒸消毒，消毒後應以滅菌確效指示劑判讀結果：消毒後生物指示劑於</a:t>
            </a:r>
            <a:r>
              <a:rPr lang="en-US" altLang="zh-TW" sz="2000" dirty="0" smtClean="0">
                <a:latin typeface="+mn-ea"/>
              </a:rPr>
              <a:t>37±2°C</a:t>
            </a:r>
            <a:r>
              <a:rPr lang="zh-TW" altLang="en-US" sz="2000" dirty="0" smtClean="0">
                <a:latin typeface="+mn-ea"/>
              </a:rPr>
              <a:t>無額外添加</a:t>
            </a:r>
            <a:r>
              <a:rPr lang="en-US" altLang="zh-TW" sz="2000" dirty="0" smtClean="0">
                <a:latin typeface="+mn-ea"/>
              </a:rPr>
              <a:t>CO2</a:t>
            </a:r>
            <a:r>
              <a:rPr lang="zh-TW" altLang="en-US" sz="2000" dirty="0" smtClean="0">
                <a:latin typeface="+mn-ea"/>
              </a:rPr>
              <a:t>溫箱培養</a:t>
            </a:r>
            <a:r>
              <a:rPr lang="en-US" altLang="zh-TW" sz="2000" dirty="0" smtClean="0">
                <a:latin typeface="+mn-ea"/>
              </a:rPr>
              <a:t>24</a:t>
            </a:r>
            <a:r>
              <a:rPr lang="zh-TW" altLang="en-US" sz="2000" dirty="0" smtClean="0">
                <a:latin typeface="+mn-ea"/>
              </a:rPr>
              <a:t>小時候判讀滅菌結果。不變色則續放</a:t>
            </a:r>
            <a:r>
              <a:rPr lang="en-US" altLang="zh-TW" sz="2000" dirty="0" smtClean="0">
                <a:latin typeface="+mn-ea"/>
              </a:rPr>
              <a:t>72</a:t>
            </a:r>
            <a:r>
              <a:rPr lang="zh-TW" altLang="en-US" sz="2000" dirty="0" smtClean="0">
                <a:latin typeface="+mn-ea"/>
              </a:rPr>
              <a:t>小時確認燻蒸消毒結果</a:t>
            </a:r>
            <a:r>
              <a:rPr lang="zh-TW" altLang="en-US" sz="2400" dirty="0" smtClean="0">
                <a:latin typeface="新細明體"/>
                <a:ea typeface="新細明體"/>
              </a:rPr>
              <a:t>。</a:t>
            </a:r>
            <a:endParaRPr lang="en-US" altLang="zh-TW" sz="2400" dirty="0" smtClean="0">
              <a:latin typeface="新細明體"/>
              <a:ea typeface="新細明體"/>
            </a:endParaRPr>
          </a:p>
          <a:p>
            <a:pPr marL="0" indent="0">
              <a:buFont typeface="Wingdings" pitchFamily="2" charset="2"/>
              <a:buNone/>
              <a:defRPr/>
            </a:pPr>
            <a:r>
              <a:rPr lang="zh-TW" altLang="en-US" sz="2400" dirty="0">
                <a:latin typeface="新細明體"/>
                <a:ea typeface="新細明體"/>
              </a:rPr>
              <a:t> </a:t>
            </a:r>
            <a:r>
              <a:rPr lang="zh-TW" altLang="en-US" sz="2400" dirty="0" smtClean="0">
                <a:latin typeface="新細明體"/>
                <a:ea typeface="新細明體"/>
              </a:rPr>
              <a:t>         </a:t>
            </a:r>
            <a:endParaRPr lang="en-US" altLang="zh-TW" sz="2400" dirty="0" smtClean="0">
              <a:latin typeface="新細明體"/>
              <a:ea typeface="新細明體"/>
            </a:endParaRPr>
          </a:p>
          <a:p>
            <a:pPr marL="0" indent="0">
              <a:buFont typeface="Wingdings" pitchFamily="2" charset="2"/>
              <a:buNone/>
              <a:defRPr/>
            </a:pPr>
            <a:r>
              <a:rPr lang="zh-TW" altLang="en-US" sz="2400" dirty="0">
                <a:latin typeface="新細明體"/>
                <a:ea typeface="新細明體"/>
              </a:rPr>
              <a:t> </a:t>
            </a:r>
            <a:r>
              <a:rPr lang="zh-TW" altLang="en-US" sz="2400" dirty="0" smtClean="0">
                <a:latin typeface="新細明體"/>
                <a:ea typeface="新細明體"/>
              </a:rPr>
              <a:t>     </a:t>
            </a:r>
            <a:endParaRPr lang="zh-TW" altLang="en-US" sz="2400" dirty="0">
              <a:latin typeface="+mn-ea"/>
            </a:endParaRPr>
          </a:p>
        </p:txBody>
      </p:sp>
      <p:sp>
        <p:nvSpPr>
          <p:cNvPr id="51204"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4" name="投影片編號版面配置區 3"/>
          <p:cNvSpPr>
            <a:spLocks noGrp="1"/>
          </p:cNvSpPr>
          <p:nvPr>
            <p:ph type="sldNum" sz="quarter" idx="12"/>
          </p:nvPr>
        </p:nvSpPr>
        <p:spPr/>
        <p:txBody>
          <a:bodyPr>
            <a:normAutofit fontScale="85000" lnSpcReduction="20000"/>
          </a:bodyPr>
          <a:lstStyle/>
          <a:p>
            <a:pPr>
              <a:defRPr/>
            </a:pPr>
            <a:fld id="{EEB4C2FA-89B7-4437-AA5A-29DAA1FD461C}" type="slidenum">
              <a:rPr lang="zh-TW" altLang="en-US" smtClean="0"/>
              <a:pPr>
                <a:defRPr/>
              </a:pPr>
              <a:t>42</a:t>
            </a:fld>
            <a:endParaRPr lang="zh-TW"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p:cNvSpPr>
            <a:spLocks noGrp="1"/>
          </p:cNvSpPr>
          <p:nvPr>
            <p:ph type="title"/>
          </p:nvPr>
        </p:nvSpPr>
        <p:spPr>
          <a:xfrm>
            <a:off x="612775" y="228600"/>
            <a:ext cx="8153400" cy="990600"/>
          </a:xfrm>
        </p:spPr>
        <p:txBody>
          <a:bodyPr/>
          <a:lstStyle/>
          <a:p>
            <a:endParaRPr lang="zh-TW" altLang="en-US" smtClean="0"/>
          </a:p>
        </p:txBody>
      </p:sp>
      <p:sp>
        <p:nvSpPr>
          <p:cNvPr id="62467" name="內容版面配置區 2"/>
          <p:cNvSpPr>
            <a:spLocks noGrp="1"/>
          </p:cNvSpPr>
          <p:nvPr>
            <p:ph sz="quarter" idx="1"/>
          </p:nvPr>
        </p:nvSpPr>
        <p:spPr>
          <a:xfrm>
            <a:off x="612775" y="1600200"/>
            <a:ext cx="8153400" cy="4495800"/>
          </a:xfrm>
        </p:spPr>
        <p:txBody>
          <a:bodyPr/>
          <a:lstStyle/>
          <a:p>
            <a:pPr>
              <a:defRPr/>
            </a:pPr>
            <a:r>
              <a:rPr lang="zh-TW" altLang="en-US" sz="2000" dirty="0" smtClean="0">
                <a:latin typeface="+mn-ea"/>
              </a:rPr>
              <a:t>醫療機構事業廢棄物管理作業參考手冊</a:t>
            </a:r>
            <a:r>
              <a:rPr lang="en-US" altLang="zh-TW" sz="2000" dirty="0" smtClean="0">
                <a:latin typeface="+mn-ea"/>
              </a:rPr>
              <a:t>97</a:t>
            </a:r>
            <a:r>
              <a:rPr lang="zh-TW" altLang="en-US" sz="2000" dirty="0" smtClean="0">
                <a:latin typeface="+mn-ea"/>
              </a:rPr>
              <a:t>年版</a:t>
            </a:r>
            <a:endParaRPr lang="en-US" altLang="zh-TW" sz="2000" dirty="0" smtClean="0">
              <a:latin typeface="+mn-ea"/>
            </a:endParaRPr>
          </a:p>
          <a:p>
            <a:pPr>
              <a:defRPr/>
            </a:pPr>
            <a:r>
              <a:rPr lang="zh-TW" altLang="en-US" sz="2000" dirty="0" smtClean="0">
                <a:latin typeface="+mn-ea"/>
              </a:rPr>
              <a:t>環保署生物醫療廢棄物參考判定手冊</a:t>
            </a:r>
            <a:r>
              <a:rPr lang="en-US" altLang="zh-TW" sz="2000" dirty="0" smtClean="0">
                <a:latin typeface="+mn-ea"/>
              </a:rPr>
              <a:t>104/12</a:t>
            </a:r>
            <a:r>
              <a:rPr lang="zh-TW" altLang="en-US" sz="2000" dirty="0" smtClean="0">
                <a:latin typeface="+mn-ea"/>
              </a:rPr>
              <a:t>版</a:t>
            </a:r>
            <a:endParaRPr lang="en-US" altLang="zh-TW" sz="2000" dirty="0" smtClean="0">
              <a:latin typeface="+mn-ea"/>
            </a:endParaRPr>
          </a:p>
          <a:p>
            <a:pPr>
              <a:defRPr/>
            </a:pPr>
            <a:r>
              <a:rPr lang="zh-TW" altLang="en-US" sz="2000" dirty="0" smtClean="0">
                <a:latin typeface="+mn-ea"/>
              </a:rPr>
              <a:t>衛生署醫療廢棄物減量及資源回收指引手冊</a:t>
            </a:r>
            <a:endParaRPr lang="en-US" altLang="zh-TW" sz="2000" dirty="0" smtClean="0">
              <a:latin typeface="+mn-ea"/>
            </a:endParaRPr>
          </a:p>
          <a:p>
            <a:pPr>
              <a:defRPr/>
            </a:pPr>
            <a:r>
              <a:rPr lang="zh-TW" altLang="en-US" sz="2000" dirty="0" smtClean="0">
                <a:latin typeface="+mn-ea"/>
              </a:rPr>
              <a:t>環保署醫療廢棄物資訊網</a:t>
            </a:r>
            <a:endParaRPr lang="en-US" altLang="zh-TW" sz="2000" dirty="0" smtClean="0">
              <a:latin typeface="+mn-ea"/>
            </a:endParaRPr>
          </a:p>
          <a:p>
            <a:pPr>
              <a:defRPr/>
            </a:pPr>
            <a:r>
              <a:rPr lang="zh-TW" altLang="en-US" sz="2000" dirty="0" smtClean="0">
                <a:latin typeface="+mn-ea"/>
              </a:rPr>
              <a:t>消毒與滅菌、供應中心之感染管制措施</a:t>
            </a:r>
            <a:r>
              <a:rPr lang="en-US" altLang="zh-TW" sz="2000" dirty="0" smtClean="0">
                <a:latin typeface="+mn-ea"/>
              </a:rPr>
              <a:t>-</a:t>
            </a:r>
            <a:r>
              <a:rPr lang="zh-TW" altLang="en-US" sz="2000" dirty="0" smtClean="0">
                <a:latin typeface="+mn-ea"/>
              </a:rPr>
              <a:t>衛生署疾病管制局</a:t>
            </a:r>
            <a:endParaRPr lang="en-US" altLang="zh-TW" sz="2000" dirty="0" smtClean="0">
              <a:latin typeface="+mn-ea"/>
            </a:endParaRPr>
          </a:p>
          <a:p>
            <a:pPr>
              <a:defRPr/>
            </a:pPr>
            <a:r>
              <a:rPr lang="zh-TW" altLang="en-US" sz="2000" dirty="0">
                <a:latin typeface="+mn-ea"/>
              </a:rPr>
              <a:t>消毒劑的</a:t>
            </a:r>
            <a:r>
              <a:rPr lang="zh-TW" altLang="en-US" sz="2000" dirty="0" smtClean="0">
                <a:latin typeface="+mn-ea"/>
              </a:rPr>
              <a:t>使用</a:t>
            </a:r>
            <a:r>
              <a:rPr lang="en-US" altLang="zh-TW" sz="2000" dirty="0" smtClean="0">
                <a:latin typeface="+mn-ea"/>
              </a:rPr>
              <a:t>-</a:t>
            </a:r>
            <a:r>
              <a:rPr lang="zh-TW" altLang="en-US" sz="2000" dirty="0" smtClean="0">
                <a:latin typeface="+mn-ea"/>
              </a:rPr>
              <a:t>摘自</a:t>
            </a:r>
            <a:r>
              <a:rPr lang="en-US" altLang="zh-TW" sz="2000" dirty="0" smtClean="0">
                <a:latin typeface="+mn-ea"/>
              </a:rPr>
              <a:t>2006</a:t>
            </a:r>
            <a:r>
              <a:rPr lang="zh-TW" altLang="en-US" sz="2000" dirty="0" smtClean="0">
                <a:latin typeface="+mn-ea"/>
              </a:rPr>
              <a:t>年</a:t>
            </a:r>
            <a:r>
              <a:rPr lang="en-US" altLang="zh-TW" sz="2000" dirty="0" smtClean="0">
                <a:latin typeface="+mn-ea"/>
              </a:rPr>
              <a:t>WHO</a:t>
            </a:r>
            <a:r>
              <a:rPr lang="zh-TW" altLang="en-US" sz="2000" dirty="0" smtClean="0">
                <a:latin typeface="+mn-ea"/>
              </a:rPr>
              <a:t>感染控制指引</a:t>
            </a:r>
            <a:endParaRPr lang="en-US" altLang="zh-TW" sz="2000" dirty="0" smtClean="0">
              <a:latin typeface="+mn-ea"/>
            </a:endParaRPr>
          </a:p>
          <a:p>
            <a:pPr>
              <a:defRPr/>
            </a:pPr>
            <a:r>
              <a:rPr lang="zh-TW" altLang="en-US" sz="2000" dirty="0">
                <a:latin typeface="+mn-ea"/>
              </a:rPr>
              <a:t>疾管</a:t>
            </a:r>
            <a:r>
              <a:rPr lang="zh-TW" altLang="en-US" sz="2000" dirty="0" smtClean="0">
                <a:latin typeface="+mn-ea"/>
              </a:rPr>
              <a:t>署</a:t>
            </a:r>
            <a:r>
              <a:rPr lang="en-US" altLang="zh-TW" sz="2000" smtClean="0">
                <a:latin typeface="+mn-ea"/>
              </a:rPr>
              <a:t>-</a:t>
            </a:r>
            <a:r>
              <a:rPr lang="zh-TW" altLang="en-US" sz="2000" smtClean="0"/>
              <a:t>實驗室</a:t>
            </a:r>
            <a:r>
              <a:rPr lang="zh-TW" altLang="en-US" sz="2000" dirty="0"/>
              <a:t>生物安全技術規範及指引</a:t>
            </a:r>
          </a:p>
          <a:p>
            <a:pPr>
              <a:defRPr/>
            </a:pPr>
            <a:endParaRPr lang="zh-TW" altLang="en-US" sz="2000" dirty="0" smtClean="0">
              <a:latin typeface="+mn-ea"/>
            </a:endParaRPr>
          </a:p>
        </p:txBody>
      </p:sp>
      <p:sp>
        <p:nvSpPr>
          <p:cNvPr id="52228"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3" name="投影片編號版面配置區 2"/>
          <p:cNvSpPr>
            <a:spLocks noGrp="1"/>
          </p:cNvSpPr>
          <p:nvPr>
            <p:ph type="sldNum" sz="quarter" idx="12"/>
          </p:nvPr>
        </p:nvSpPr>
        <p:spPr/>
        <p:txBody>
          <a:bodyPr>
            <a:normAutofit fontScale="85000" lnSpcReduction="20000"/>
          </a:bodyPr>
          <a:lstStyle/>
          <a:p>
            <a:pPr>
              <a:defRPr/>
            </a:pPr>
            <a:fld id="{C8667463-910A-4411-80F1-424B2D500A62}" type="slidenum">
              <a:rPr lang="zh-TW" altLang="en-US" smtClean="0"/>
              <a:pPr>
                <a:defRPr/>
              </a:pPr>
              <a:t>43</a:t>
            </a:fld>
            <a:endParaRPr lang="zh-TW"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p:txBody>
          <a:bodyPr/>
          <a:lstStyle/>
          <a:p>
            <a:pPr eaLnBrk="1" hangingPunct="1"/>
            <a:r>
              <a:rPr lang="zh-TW" altLang="en-US" sz="3600" b="1" smtClean="0"/>
              <a:t>醫療廢棄物相關法規</a:t>
            </a:r>
          </a:p>
        </p:txBody>
      </p:sp>
      <p:sp>
        <p:nvSpPr>
          <p:cNvPr id="13315" name="內容版面配置區 1"/>
          <p:cNvSpPr>
            <a:spLocks noGrp="1"/>
          </p:cNvSpPr>
          <p:nvPr>
            <p:ph sz="quarter" idx="1"/>
          </p:nvPr>
        </p:nvSpPr>
        <p:spPr>
          <a:xfrm>
            <a:off x="611188" y="1935163"/>
            <a:ext cx="3886200" cy="4572000"/>
          </a:xfrm>
        </p:spPr>
        <p:txBody>
          <a:bodyPr/>
          <a:lstStyle/>
          <a:p>
            <a:pPr eaLnBrk="1" hangingPunct="1">
              <a:buFont typeface="Wingdings" pitchFamily="2" charset="2"/>
              <a:buChar char="p"/>
              <a:defRPr/>
            </a:pPr>
            <a:r>
              <a:rPr lang="zh-TW" altLang="en-US" sz="2000" dirty="0" smtClean="0">
                <a:latin typeface="+mn-ea"/>
              </a:rPr>
              <a:t>醫療廢棄物認定、分類主要依據「</a:t>
            </a:r>
            <a:r>
              <a:rPr lang="zh-TW" altLang="en-US" sz="2000" dirty="0" smtClean="0">
                <a:solidFill>
                  <a:srgbClr val="FF0000"/>
                </a:solidFill>
                <a:latin typeface="+mn-ea"/>
              </a:rPr>
              <a:t>有害事業醫療廢棄物認定標準</a:t>
            </a:r>
            <a:r>
              <a:rPr lang="zh-TW" altLang="en-US" sz="2000" dirty="0" smtClean="0">
                <a:latin typeface="+mn-ea"/>
              </a:rPr>
              <a:t>」  </a:t>
            </a:r>
            <a:r>
              <a:rPr lang="en-US" altLang="zh-TW" sz="2000" dirty="0" smtClean="0">
                <a:latin typeface="+mn-ea"/>
              </a:rPr>
              <a:t>- </a:t>
            </a:r>
            <a:r>
              <a:rPr lang="zh-TW" altLang="en-US" sz="2000" dirty="0" smtClean="0">
                <a:latin typeface="+mn-ea"/>
              </a:rPr>
              <a:t>屬於此標準所定義的有害事業廢棄物，都須符合高要求的處理標準。</a:t>
            </a:r>
            <a:endParaRPr lang="en-US" altLang="zh-TW" sz="2000" dirty="0" smtClean="0">
              <a:latin typeface="+mn-ea"/>
            </a:endParaRPr>
          </a:p>
          <a:p>
            <a:pPr eaLnBrk="1" hangingPunct="1">
              <a:buFont typeface="Wingdings" pitchFamily="2" charset="2"/>
              <a:buChar char="p"/>
              <a:defRPr/>
            </a:pPr>
            <a:r>
              <a:rPr lang="zh-TW" altLang="en-US" sz="2000" dirty="0" smtClean="0">
                <a:latin typeface="+mn-ea"/>
              </a:rPr>
              <a:t>醫療廢棄物之包裝、貯存、清除、中間處理及 最終處置等實務運作 「</a:t>
            </a:r>
            <a:r>
              <a:rPr lang="zh-TW" altLang="en-US" sz="2000" dirty="0" smtClean="0">
                <a:solidFill>
                  <a:srgbClr val="FF0000"/>
                </a:solidFill>
                <a:latin typeface="+mn-ea"/>
              </a:rPr>
              <a:t>事業廢棄物貯存 清除處理方法及設施標準</a:t>
            </a:r>
            <a:r>
              <a:rPr lang="zh-TW" altLang="en-US" sz="2000" dirty="0" smtClean="0">
                <a:latin typeface="+mn-ea"/>
              </a:rPr>
              <a:t>」。</a:t>
            </a:r>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989138"/>
            <a:ext cx="39719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頁尾版面配置區 1"/>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3" name="投影片編號版面配置區 2"/>
          <p:cNvSpPr>
            <a:spLocks noGrp="1"/>
          </p:cNvSpPr>
          <p:nvPr>
            <p:ph type="sldNum" sz="quarter" idx="11"/>
          </p:nvPr>
        </p:nvSpPr>
        <p:spPr/>
        <p:txBody>
          <a:bodyPr>
            <a:normAutofit fontScale="85000" lnSpcReduction="20000"/>
          </a:bodyPr>
          <a:lstStyle/>
          <a:p>
            <a:pPr>
              <a:defRPr/>
            </a:pPr>
            <a:fld id="{3D90F80D-D6E5-40FB-9A05-BB86EA48507C}" type="slidenum">
              <a:rPr lang="zh-TW" altLang="en-US" smtClean="0"/>
              <a:pPr>
                <a:defRPr/>
              </a:pPr>
              <a:t>5</a:t>
            </a:fld>
            <a:endParaRPr lang="zh-TW"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a:xfrm>
            <a:off x="611188" y="404813"/>
            <a:ext cx="8153400" cy="990600"/>
          </a:xfrm>
        </p:spPr>
        <p:txBody>
          <a:bodyPr/>
          <a:lstStyle/>
          <a:p>
            <a:pPr eaLnBrk="1" hangingPunct="1"/>
            <a:r>
              <a:rPr lang="zh-TW" altLang="en-US" sz="3600" b="1" smtClean="0"/>
              <a:t>廢棄物清理法罰則 </a:t>
            </a:r>
            <a:r>
              <a:rPr lang="en-US" altLang="zh-TW" sz="3600" b="1" smtClean="0"/>
              <a:t>- </a:t>
            </a:r>
            <a:r>
              <a:rPr lang="zh-TW" altLang="en-US" sz="3600" b="1" smtClean="0"/>
              <a:t>行政罰</a:t>
            </a:r>
          </a:p>
        </p:txBody>
      </p:sp>
      <p:sp>
        <p:nvSpPr>
          <p:cNvPr id="15363" name="內容版面配置區 2"/>
          <p:cNvSpPr>
            <a:spLocks noGrp="1"/>
          </p:cNvSpPr>
          <p:nvPr>
            <p:ph sz="quarter" idx="1"/>
          </p:nvPr>
        </p:nvSpPr>
        <p:spPr>
          <a:xfrm>
            <a:off x="612775" y="1600200"/>
            <a:ext cx="8153400" cy="4495800"/>
          </a:xfrm>
        </p:spPr>
        <p:txBody>
          <a:bodyPr/>
          <a:lstStyle/>
          <a:p>
            <a:pPr eaLnBrk="1" hangingPunct="1">
              <a:buFont typeface="Wingdings" pitchFamily="2" charset="2"/>
              <a:buChar char="p"/>
              <a:defRPr/>
            </a:pPr>
            <a:r>
              <a:rPr lang="zh-TW" altLang="en-US" sz="2400" dirty="0" smtClean="0">
                <a:latin typeface="+mn-ea"/>
              </a:rPr>
              <a:t>清理有害事業廢棄物違反規定：處新台幣 </a:t>
            </a:r>
            <a:r>
              <a:rPr lang="en-US" altLang="zh-TW" sz="2400" dirty="0" smtClean="0">
                <a:solidFill>
                  <a:srgbClr val="FF0000"/>
                </a:solidFill>
                <a:latin typeface="+mn-ea"/>
              </a:rPr>
              <a:t>6</a:t>
            </a:r>
            <a:r>
              <a:rPr lang="zh-TW" altLang="en-US" sz="2400" dirty="0" smtClean="0">
                <a:solidFill>
                  <a:srgbClr val="FF0000"/>
                </a:solidFill>
                <a:latin typeface="+mn-ea"/>
              </a:rPr>
              <a:t>萬元至</a:t>
            </a:r>
            <a:r>
              <a:rPr lang="en-US" altLang="zh-TW" sz="2400" dirty="0" smtClean="0">
                <a:solidFill>
                  <a:srgbClr val="FF0000"/>
                </a:solidFill>
                <a:latin typeface="+mn-ea"/>
              </a:rPr>
              <a:t>30</a:t>
            </a:r>
            <a:r>
              <a:rPr lang="zh-TW" altLang="en-US" sz="2400" dirty="0" smtClean="0">
                <a:latin typeface="+mn-ea"/>
              </a:rPr>
              <a:t>萬元之罰金，經限期改善 仍未完成者按日連續處罰，情節重大者， 得命其停工或停業 。</a:t>
            </a:r>
            <a:endParaRPr lang="en-US" altLang="zh-TW" sz="2400" dirty="0" smtClean="0">
              <a:latin typeface="+mn-ea"/>
            </a:endParaRPr>
          </a:p>
          <a:p>
            <a:pPr eaLnBrk="1" hangingPunct="1">
              <a:buFont typeface="Wingdings" pitchFamily="2" charset="2"/>
              <a:buChar char="p"/>
              <a:defRPr/>
            </a:pPr>
            <a:r>
              <a:rPr lang="zh-TW" altLang="en-US" sz="2400" dirty="0" smtClean="0">
                <a:latin typeface="+mn-ea"/>
              </a:rPr>
              <a:t>規避、妨礙或拒絕檢查：處新台幣 </a:t>
            </a:r>
            <a:r>
              <a:rPr lang="en-US" altLang="zh-TW" sz="2400" dirty="0" smtClean="0">
                <a:latin typeface="+mn-ea"/>
              </a:rPr>
              <a:t>1</a:t>
            </a:r>
            <a:r>
              <a:rPr lang="zh-TW" altLang="en-US" sz="2400" dirty="0" smtClean="0">
                <a:latin typeface="+mn-ea"/>
              </a:rPr>
              <a:t>萬</a:t>
            </a:r>
            <a:r>
              <a:rPr lang="en-US" altLang="zh-TW" sz="2400" dirty="0" smtClean="0">
                <a:latin typeface="+mn-ea"/>
              </a:rPr>
              <a:t>2000</a:t>
            </a:r>
            <a:r>
              <a:rPr lang="zh-TW" altLang="en-US" sz="2400" dirty="0" smtClean="0">
                <a:latin typeface="+mn-ea"/>
              </a:rPr>
              <a:t>元至 </a:t>
            </a:r>
            <a:r>
              <a:rPr lang="en-US" altLang="zh-TW" sz="2400" dirty="0" smtClean="0">
                <a:latin typeface="+mn-ea"/>
              </a:rPr>
              <a:t>3</a:t>
            </a:r>
            <a:r>
              <a:rPr lang="zh-TW" altLang="en-US" sz="2400" dirty="0" smtClean="0">
                <a:latin typeface="+mn-ea"/>
              </a:rPr>
              <a:t>萬元罰金 。</a:t>
            </a:r>
            <a:endParaRPr lang="en-US" altLang="zh-TW" sz="2400" dirty="0" smtClean="0">
              <a:latin typeface="+mn-ea"/>
            </a:endParaRPr>
          </a:p>
          <a:p>
            <a:pPr eaLnBrk="1" hangingPunct="1">
              <a:buFont typeface="Wingdings" pitchFamily="2" charset="2"/>
              <a:buChar char="p"/>
              <a:defRPr/>
            </a:pPr>
            <a:r>
              <a:rPr lang="zh-TW" altLang="en-US" sz="2400" dirty="0" smtClean="0">
                <a:latin typeface="+mn-ea"/>
              </a:rPr>
              <a:t>限期改善不超過 </a:t>
            </a:r>
            <a:r>
              <a:rPr lang="en-US" altLang="zh-TW" sz="2400" dirty="0" smtClean="0">
                <a:latin typeface="+mn-ea"/>
              </a:rPr>
              <a:t>90</a:t>
            </a:r>
            <a:r>
              <a:rPr lang="zh-TW" altLang="en-US" sz="2400" dirty="0" smtClean="0">
                <a:latin typeface="+mn-ea"/>
              </a:rPr>
              <a:t>日，情形特殊則可申請展延</a:t>
            </a:r>
            <a:r>
              <a:rPr lang="zh-TW" altLang="en-US" sz="2400" dirty="0" smtClean="0">
                <a:latin typeface="新細明體" pitchFamily="18" charset="-120"/>
                <a:ea typeface="新細明體" pitchFamily="18" charset="-120"/>
              </a:rPr>
              <a:t>。</a:t>
            </a:r>
            <a:endParaRPr lang="zh-TW" altLang="en-US" sz="2400" dirty="0" smtClean="0"/>
          </a:p>
        </p:txBody>
      </p:sp>
      <p:sp>
        <p:nvSpPr>
          <p:cNvPr id="14340"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3" name="投影片編號版面配置區 2"/>
          <p:cNvSpPr>
            <a:spLocks noGrp="1"/>
          </p:cNvSpPr>
          <p:nvPr>
            <p:ph type="sldNum" sz="quarter" idx="12"/>
          </p:nvPr>
        </p:nvSpPr>
        <p:spPr/>
        <p:txBody>
          <a:bodyPr>
            <a:normAutofit fontScale="85000" lnSpcReduction="20000"/>
          </a:bodyPr>
          <a:lstStyle/>
          <a:p>
            <a:pPr>
              <a:defRPr/>
            </a:pPr>
            <a:fld id="{9E21CA36-5AA8-475D-BC5B-E8D493515A0E}" type="slidenum">
              <a:rPr lang="zh-TW" altLang="en-US" smtClean="0"/>
              <a:pPr>
                <a:defRPr/>
              </a:pPr>
              <a:t>6</a:t>
            </a:fld>
            <a:endParaRPr lang="zh-TW"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a:xfrm>
            <a:off x="612775" y="228600"/>
            <a:ext cx="8153400" cy="990600"/>
          </a:xfrm>
        </p:spPr>
        <p:txBody>
          <a:bodyPr/>
          <a:lstStyle/>
          <a:p>
            <a:pPr eaLnBrk="1" hangingPunct="1"/>
            <a:r>
              <a:rPr lang="en-US" altLang="zh-TW" sz="3600" b="1" smtClean="0"/>
              <a:t/>
            </a:r>
            <a:br>
              <a:rPr lang="en-US" altLang="zh-TW" sz="3600" b="1" smtClean="0"/>
            </a:br>
            <a:r>
              <a:rPr lang="zh-TW" altLang="en-US" sz="3600" b="1" smtClean="0"/>
              <a:t>法規廢棄物分類</a:t>
            </a:r>
          </a:p>
        </p:txBody>
      </p:sp>
      <p:cxnSp>
        <p:nvCxnSpPr>
          <p:cNvPr id="5" name="直線接點 4"/>
          <p:cNvCxnSpPr/>
          <p:nvPr/>
        </p:nvCxnSpPr>
        <p:spPr>
          <a:xfrm>
            <a:off x="5940425" y="2852738"/>
            <a:ext cx="863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5940425" y="3284538"/>
            <a:ext cx="93503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5867400" y="3573463"/>
            <a:ext cx="10080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5867400" y="4437063"/>
            <a:ext cx="10080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867400" y="4724400"/>
            <a:ext cx="10080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536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628775"/>
            <a:ext cx="5832475"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直線接點 19"/>
          <p:cNvCxnSpPr/>
          <p:nvPr/>
        </p:nvCxnSpPr>
        <p:spPr>
          <a:xfrm>
            <a:off x="6011863" y="3500438"/>
            <a:ext cx="10810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6084888" y="3141663"/>
            <a:ext cx="100806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6084888" y="4508500"/>
            <a:ext cx="100806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6084888" y="4724400"/>
            <a:ext cx="100806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373"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3" name="投影片編號版面配置區 2"/>
          <p:cNvSpPr>
            <a:spLocks noGrp="1"/>
          </p:cNvSpPr>
          <p:nvPr>
            <p:ph type="sldNum" sz="quarter" idx="12"/>
          </p:nvPr>
        </p:nvSpPr>
        <p:spPr/>
        <p:txBody>
          <a:bodyPr>
            <a:normAutofit fontScale="85000" lnSpcReduction="20000"/>
          </a:bodyPr>
          <a:lstStyle/>
          <a:p>
            <a:pPr>
              <a:defRPr/>
            </a:pPr>
            <a:fld id="{382E1038-99DB-4B11-9DC4-9344F1F962FC}" type="slidenum">
              <a:rPr lang="zh-TW" altLang="en-US" smtClean="0"/>
              <a:pPr>
                <a:defRPr/>
              </a:pPr>
              <a:t>7</a:t>
            </a:fld>
            <a:endParaRPr lang="zh-TW"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612775" y="228600"/>
            <a:ext cx="8153400" cy="990600"/>
          </a:xfrm>
        </p:spPr>
        <p:txBody>
          <a:bodyPr/>
          <a:lstStyle/>
          <a:p>
            <a:pPr eaLnBrk="1" hangingPunct="1"/>
            <a:r>
              <a:rPr lang="en-US" altLang="zh-TW" sz="3600" b="1" smtClean="0"/>
              <a:t>4.2</a:t>
            </a:r>
            <a:r>
              <a:rPr lang="zh-TW" altLang="en-US" sz="3600" b="1" smtClean="0"/>
              <a:t> 說明實驗室生物性材料廢棄物</a:t>
            </a:r>
          </a:p>
        </p:txBody>
      </p:sp>
      <p:sp>
        <p:nvSpPr>
          <p:cNvPr id="17411" name="內容版面配置區 2"/>
          <p:cNvSpPr>
            <a:spLocks noGrp="1"/>
          </p:cNvSpPr>
          <p:nvPr>
            <p:ph sz="quarter" idx="1"/>
          </p:nvPr>
        </p:nvSpPr>
        <p:spPr>
          <a:xfrm>
            <a:off x="612775" y="1600200"/>
            <a:ext cx="8153400" cy="4495800"/>
          </a:xfrm>
        </p:spPr>
        <p:txBody>
          <a:bodyPr/>
          <a:lstStyle/>
          <a:p>
            <a:pPr marL="0" indent="0" eaLnBrk="1" hangingPunct="1">
              <a:buFont typeface="Wingdings" pitchFamily="2" charset="2"/>
              <a:buNone/>
              <a:defRPr/>
            </a:pPr>
            <a:r>
              <a:rPr lang="zh-TW" altLang="en-US" sz="2400" b="1" dirty="0" smtClean="0">
                <a:solidFill>
                  <a:srgbClr val="00B0F0"/>
                </a:solidFill>
              </a:rPr>
              <a:t>生物醫療廢棄物</a:t>
            </a:r>
            <a:endParaRPr lang="en-US" altLang="zh-TW" sz="2400" b="1" dirty="0" smtClean="0">
              <a:solidFill>
                <a:srgbClr val="00B0F0"/>
              </a:solidFill>
            </a:endParaRPr>
          </a:p>
          <a:p>
            <a:pPr eaLnBrk="1" hangingPunct="1">
              <a:buFont typeface="Wingdings" pitchFamily="2" charset="2"/>
              <a:buChar char="p"/>
              <a:defRPr/>
            </a:pPr>
            <a:r>
              <a:rPr lang="zh-TW" altLang="en-US" sz="2000" b="1" dirty="0" smtClean="0">
                <a:solidFill>
                  <a:srgbClr val="FF0000"/>
                </a:solidFill>
              </a:rPr>
              <a:t>基因毒性廢棄物</a:t>
            </a:r>
            <a:endParaRPr lang="en-US" altLang="zh-TW" sz="2000" b="1" dirty="0" smtClean="0">
              <a:solidFill>
                <a:srgbClr val="FF0000"/>
              </a:solidFill>
            </a:endParaRPr>
          </a:p>
          <a:p>
            <a:pPr marL="0" indent="0" eaLnBrk="1" hangingPunct="1">
              <a:buFont typeface="Arial" charset="0"/>
              <a:buNone/>
              <a:defRPr/>
            </a:pPr>
            <a:r>
              <a:rPr lang="zh-TW" altLang="en-US" sz="2400" dirty="0" smtClean="0"/>
              <a:t>     </a:t>
            </a:r>
            <a:r>
              <a:rPr lang="en-US" altLang="zh-TW" sz="2400" dirty="0" smtClean="0"/>
              <a:t>1.</a:t>
            </a:r>
            <a:r>
              <a:rPr lang="zh-TW" altLang="en-US" sz="2000" dirty="0" smtClean="0"/>
              <a:t>屬致癌之細胞毒素或其他藥物</a:t>
            </a:r>
            <a:endParaRPr lang="en-US" altLang="zh-TW" sz="2000" dirty="0" smtClean="0"/>
          </a:p>
          <a:p>
            <a:pPr marL="0" indent="0" eaLnBrk="1" hangingPunct="1">
              <a:buFont typeface="Arial" charset="0"/>
              <a:buNone/>
              <a:defRPr/>
            </a:pPr>
            <a:r>
              <a:rPr lang="zh-TW" altLang="en-US" sz="2000" dirty="0" smtClean="0"/>
              <a:t>      </a:t>
            </a:r>
            <a:r>
              <a:rPr lang="en-US" altLang="zh-TW" sz="2000" dirty="0" smtClean="0"/>
              <a:t>2.</a:t>
            </a:r>
            <a:r>
              <a:rPr lang="zh-TW" altLang="en-US" sz="2000" dirty="0" smtClean="0"/>
              <a:t>可能致癌之細胞毒素或其他藥物</a:t>
            </a:r>
            <a:endParaRPr lang="en-US" altLang="zh-TW" sz="2000" dirty="0" smtClean="0"/>
          </a:p>
          <a:p>
            <a:pPr eaLnBrk="1" hangingPunct="1">
              <a:buFont typeface="Wingdings" pitchFamily="2" charset="2"/>
              <a:buChar char="p"/>
              <a:defRPr/>
            </a:pPr>
            <a:r>
              <a:rPr lang="zh-TW" altLang="en-US" sz="2000" b="1" dirty="0" smtClean="0">
                <a:solidFill>
                  <a:srgbClr val="FF0000"/>
                </a:solidFill>
              </a:rPr>
              <a:t>廢尖銳器具 </a:t>
            </a:r>
            <a:r>
              <a:rPr lang="en-US" altLang="zh-TW" sz="2000" b="1" dirty="0" smtClean="0">
                <a:solidFill>
                  <a:srgbClr val="FF0000"/>
                </a:solidFill>
              </a:rPr>
              <a:t> </a:t>
            </a:r>
          </a:p>
          <a:p>
            <a:pPr marL="0" indent="0" eaLnBrk="1" hangingPunct="1">
              <a:buFont typeface="Arial" charset="0"/>
              <a:buNone/>
              <a:defRPr/>
            </a:pPr>
            <a:r>
              <a:rPr lang="zh-TW" altLang="en-US" sz="2000" dirty="0" smtClean="0"/>
              <a:t>      人體會造成刺傷或切割傷之廢棄物品，包括</a:t>
            </a:r>
            <a:r>
              <a:rPr lang="en-US" altLang="zh-TW" sz="2000" dirty="0" smtClean="0"/>
              <a:t>:</a:t>
            </a:r>
            <a:r>
              <a:rPr lang="zh-TW" altLang="en-US" sz="2000" dirty="0" smtClean="0"/>
              <a:t>注射針頭、與針頭</a:t>
            </a:r>
            <a:endParaRPr lang="en-US" altLang="zh-TW" sz="2000" dirty="0" smtClean="0"/>
          </a:p>
          <a:p>
            <a:pPr marL="0" indent="0" eaLnBrk="1" hangingPunct="1">
              <a:buFont typeface="Arial" charset="0"/>
              <a:buNone/>
              <a:defRPr/>
            </a:pPr>
            <a:r>
              <a:rPr lang="zh-TW" altLang="en-US" sz="2000" dirty="0" smtClean="0"/>
              <a:t>      相連之注射筒及輸液導管、針灸針、手術縫合針、手術刀、 載</a:t>
            </a:r>
            <a:endParaRPr lang="en-US" altLang="zh-TW" sz="2000" dirty="0" smtClean="0"/>
          </a:p>
          <a:p>
            <a:pPr marL="0" indent="0" eaLnBrk="1" hangingPunct="1">
              <a:buFont typeface="Arial" charset="0"/>
              <a:buNone/>
              <a:defRPr/>
            </a:pPr>
            <a:r>
              <a:rPr lang="zh-TW" altLang="en-US" sz="2000" dirty="0" smtClean="0"/>
              <a:t>      玻片、蓋玻片或破裂之玻璃器皿 </a:t>
            </a:r>
            <a:r>
              <a:rPr lang="en-US" altLang="zh-TW" sz="2000" dirty="0" smtClean="0"/>
              <a:t>.. </a:t>
            </a:r>
            <a:r>
              <a:rPr lang="zh-TW" altLang="en-US" sz="2000" dirty="0" smtClean="0"/>
              <a:t>等</a:t>
            </a:r>
            <a:endParaRPr lang="en-US" altLang="zh-TW" sz="2000" dirty="0" smtClean="0"/>
          </a:p>
          <a:p>
            <a:pPr eaLnBrk="1" hangingPunct="1">
              <a:buFont typeface="Wingdings" pitchFamily="2" charset="2"/>
              <a:buChar char="p"/>
              <a:defRPr/>
            </a:pPr>
            <a:r>
              <a:rPr lang="zh-TW" altLang="en-US" sz="2000" b="1" dirty="0" smtClean="0">
                <a:solidFill>
                  <a:srgbClr val="FF0000"/>
                </a:solidFill>
              </a:rPr>
              <a:t>感染性廢棄物 </a:t>
            </a:r>
            <a:r>
              <a:rPr lang="en-US" altLang="zh-TW" sz="2000" b="1" dirty="0" smtClean="0">
                <a:solidFill>
                  <a:srgbClr val="FF0000"/>
                </a:solidFill>
              </a:rPr>
              <a:t>- </a:t>
            </a:r>
            <a:r>
              <a:rPr lang="zh-TW" altLang="en-US" sz="2000" b="1" dirty="0" smtClean="0">
                <a:solidFill>
                  <a:srgbClr val="FF0000"/>
                </a:solidFill>
              </a:rPr>
              <a:t>計 </a:t>
            </a:r>
            <a:r>
              <a:rPr lang="en-US" altLang="zh-TW" sz="2000" b="1" dirty="0" smtClean="0">
                <a:solidFill>
                  <a:srgbClr val="FF0000"/>
                </a:solidFill>
              </a:rPr>
              <a:t>9</a:t>
            </a:r>
            <a:r>
              <a:rPr lang="zh-TW" altLang="en-US" sz="2000" b="1" dirty="0" smtClean="0">
                <a:solidFill>
                  <a:srgbClr val="FF0000"/>
                </a:solidFill>
              </a:rPr>
              <a:t>類 。</a:t>
            </a:r>
          </a:p>
        </p:txBody>
      </p:sp>
      <p:sp>
        <p:nvSpPr>
          <p:cNvPr id="16388"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3" name="投影片編號版面配置區 2"/>
          <p:cNvSpPr>
            <a:spLocks noGrp="1"/>
          </p:cNvSpPr>
          <p:nvPr>
            <p:ph type="sldNum" sz="quarter" idx="12"/>
          </p:nvPr>
        </p:nvSpPr>
        <p:spPr/>
        <p:txBody>
          <a:bodyPr>
            <a:normAutofit fontScale="85000" lnSpcReduction="20000"/>
          </a:bodyPr>
          <a:lstStyle/>
          <a:p>
            <a:pPr>
              <a:defRPr/>
            </a:pPr>
            <a:fld id="{993AA4E6-39B3-4C8E-88CE-2BF8AE2F75FA}" type="slidenum">
              <a:rPr lang="zh-TW" altLang="en-US" smtClean="0"/>
              <a:pPr>
                <a:defRPr/>
              </a:pPr>
              <a:t>8</a:t>
            </a:fld>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a:xfrm>
            <a:off x="612775" y="228600"/>
            <a:ext cx="8153400" cy="990600"/>
          </a:xfrm>
        </p:spPr>
        <p:txBody>
          <a:bodyPr/>
          <a:lstStyle/>
          <a:p>
            <a:pPr eaLnBrk="1" hangingPunct="1"/>
            <a:r>
              <a:rPr lang="zh-TW" altLang="en-US" sz="3600" b="1" smtClean="0"/>
              <a:t>感染性事業廢棄物</a:t>
            </a:r>
            <a:r>
              <a:rPr lang="en-US" altLang="zh-TW" sz="3600" b="1" smtClean="0"/>
              <a:t>-1</a:t>
            </a:r>
            <a:endParaRPr lang="zh-TW" altLang="en-US" sz="3600" b="1" smtClean="0"/>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516063"/>
            <a:ext cx="511175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857625"/>
            <a:ext cx="520541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文字方塊 10"/>
          <p:cNvSpPr txBox="1">
            <a:spLocks noChangeArrowheads="1"/>
          </p:cNvSpPr>
          <p:nvPr/>
        </p:nvSpPr>
        <p:spPr bwMode="auto">
          <a:xfrm>
            <a:off x="1468438" y="1919288"/>
            <a:ext cx="1331912" cy="5762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800">
              <a:latin typeface="Calibri" pitchFamily="34" charset="0"/>
              <a:ea typeface="新細明體" pitchFamily="18" charset="-120"/>
            </a:endParaRPr>
          </a:p>
        </p:txBody>
      </p:sp>
      <p:sp>
        <p:nvSpPr>
          <p:cNvPr id="17414" name="文字方塊 13"/>
          <p:cNvSpPr txBox="1">
            <a:spLocks noChangeArrowheads="1"/>
          </p:cNvSpPr>
          <p:nvPr/>
        </p:nvSpPr>
        <p:spPr bwMode="auto">
          <a:xfrm>
            <a:off x="1468438" y="3429000"/>
            <a:ext cx="871537" cy="287338"/>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800">
              <a:latin typeface="Calibri" pitchFamily="34" charset="0"/>
              <a:ea typeface="新細明體" pitchFamily="18" charset="-120"/>
            </a:endParaRPr>
          </a:p>
        </p:txBody>
      </p:sp>
      <p:sp>
        <p:nvSpPr>
          <p:cNvPr id="17415" name="頁尾版面配置區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spcBef>
                <a:spcPct val="0"/>
              </a:spcBef>
              <a:buClrTx/>
              <a:buSzTx/>
              <a:buFontTx/>
              <a:buNone/>
            </a:pPr>
            <a:endParaRPr lang="zh-TW" altLang="en-US" sz="1400" smtClean="0">
              <a:solidFill>
                <a:schemeClr val="tx2"/>
              </a:solidFill>
              <a:latin typeface="Calibri" pitchFamily="34" charset="0"/>
              <a:ea typeface="新細明體" pitchFamily="18" charset="-120"/>
            </a:endParaRPr>
          </a:p>
        </p:txBody>
      </p:sp>
      <p:sp>
        <p:nvSpPr>
          <p:cNvPr id="3" name="投影片編號版面配置區 2"/>
          <p:cNvSpPr>
            <a:spLocks noGrp="1"/>
          </p:cNvSpPr>
          <p:nvPr>
            <p:ph type="sldNum" sz="quarter" idx="12"/>
          </p:nvPr>
        </p:nvSpPr>
        <p:spPr/>
        <p:txBody>
          <a:bodyPr>
            <a:normAutofit fontScale="85000" lnSpcReduction="20000"/>
          </a:bodyPr>
          <a:lstStyle/>
          <a:p>
            <a:pPr>
              <a:defRPr/>
            </a:pPr>
            <a:fld id="{B3D0C4D8-0742-4BE3-B3B2-F84222026926}" type="slidenum">
              <a:rPr lang="zh-TW" altLang="en-US" smtClean="0"/>
              <a:pPr>
                <a:defRPr/>
              </a:pPr>
              <a:t>9</a:t>
            </a:fld>
            <a:endParaRPr lang="zh-TW" alt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4995</TotalTime>
  <Words>4267</Words>
  <Application>Microsoft Office PowerPoint</Application>
  <PresentationFormat>如螢幕大小 (4:3)</PresentationFormat>
  <Paragraphs>381</Paragraphs>
  <Slides>43</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43</vt:i4>
      </vt:variant>
    </vt:vector>
  </HeadingPairs>
  <TitlesOfParts>
    <vt:vector size="51" baseType="lpstr">
      <vt:lpstr>Calibri</vt:lpstr>
      <vt:lpstr>新細明體</vt:lpstr>
      <vt:lpstr>Arial</vt:lpstr>
      <vt:lpstr>Tw Cen MT</vt:lpstr>
      <vt:lpstr>微軟正黑體</vt:lpstr>
      <vt:lpstr>Wingdings</vt:lpstr>
      <vt:lpstr>Wingdings 2</vt:lpstr>
      <vt:lpstr>中庸</vt:lpstr>
      <vt:lpstr>除汙及實驗室廢棄物管理</vt:lpstr>
      <vt:lpstr>除汙及實驗室廢棄物管理生物安全之能評核</vt:lpstr>
      <vt:lpstr>除汙及實驗室廢棄物管理生物安全之能評核</vt:lpstr>
      <vt:lpstr>4.1說明實驗室生物性、化學性及放射性物質      廢棄物隔離程序 </vt:lpstr>
      <vt:lpstr>醫療廢棄物相關法規</vt:lpstr>
      <vt:lpstr>廢棄物清理法罰則 - 行政罰</vt:lpstr>
      <vt:lpstr> 法規廢棄物分類</vt:lpstr>
      <vt:lpstr>4.2 說明實驗室生物性材料廢棄物</vt:lpstr>
      <vt:lpstr>感染性事業廢棄物-1</vt:lpstr>
      <vt:lpstr>  感染性事業廢棄物-2</vt:lpstr>
      <vt:lpstr> 4.2.1 說明不同類型生物性廢棄物之適當處置</vt:lpstr>
      <vt:lpstr>4.2.1 說明不同類型生物性廢棄物之適當處置</vt:lpstr>
      <vt:lpstr>4.2.1說明不同類型生物性廢棄物之適當處置</vt:lpstr>
      <vt:lpstr>生物醫療廢棄物特性標誌</vt:lpstr>
      <vt:lpstr>生物醫療廢棄物貯存期限 </vt:lpstr>
      <vt:lpstr>4.2.2 說明運輸到異地處理之包裝程序</vt:lpstr>
      <vt:lpstr>4.2.2 說明運輸到異地處理之包裝程序</vt:lpstr>
      <vt:lpstr>4.3 說明消毒、除汙及滅菌方法</vt:lpstr>
      <vt:lpstr>4.3.2說明適當實驗室尖銳物處置</vt:lpstr>
      <vt:lpstr>4.3.3說明適當使用各種設備</vt:lpstr>
      <vt:lpstr>滅菌效能確效</vt:lpstr>
      <vt:lpstr>滅菌效能確效</vt:lpstr>
      <vt:lpstr>滅菌鍋操作注意事項</vt:lpstr>
      <vt:lpstr>4.3.5 說明常規表面除汙</vt:lpstr>
      <vt:lpstr>  容器破裂及感染性生物材料溢出物處理 </vt:lpstr>
      <vt:lpstr>於非負壓實驗室發生於生物安全櫃內檢體或菌液傾倒處理方式 </vt:lpstr>
      <vt:lpstr>潛在感染性物質之離心管於未封閉式 離心桶之離心機內發生破裂處理方式</vt:lpstr>
      <vt:lpstr>在封閉式離心桶(安全杯)之離心管發生破裂處理方式</vt:lpstr>
      <vt:lpstr>4.3.5.1指出表面消毒劑及化學性滅菌劑</vt:lpstr>
      <vt:lpstr>4.3.5.1表面消毒劑及化學性滅菌劑</vt:lpstr>
      <vt:lpstr>4.3.5.1表面消毒劑及化學性滅菌劑</vt:lpstr>
      <vt:lpstr>4.3.5.1表面消毒劑及化學性滅菌劑</vt:lpstr>
      <vt:lpstr>4.3.5.1表面消毒劑及化學性滅菌劑</vt:lpstr>
      <vt:lpstr>PowerPoint 簡報</vt:lpstr>
      <vt:lpstr>PowerPoint 簡報</vt:lpstr>
      <vt:lpstr>4.4 說明危害化學性廢棄物之收集及處置程序</vt:lpstr>
      <vt:lpstr>4.4 說明危害化學性廢棄物之收集及處置程序</vt:lpstr>
      <vt:lpstr>4.4.1 說明危害化學性廢棄物鄰近堆積區域         之要求</vt:lpstr>
      <vt:lpstr>  4.4.2說明危害化學性廢棄物容器標示要求 </vt:lpstr>
      <vt:lpstr>  4.4.2說明危害化學性廢棄物容器標示要求 </vt:lpstr>
      <vt:lpstr>4.4.3說明危害化學品常規表面除汙流程</vt:lpstr>
      <vt:lpstr>4.6遵守從實驗室安全移出設備及儀器程序</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除汙及實驗室廢棄物管理</dc:title>
  <dc:creator>User</dc:creator>
  <cp:lastModifiedBy>檢驗醫學科  林銘福組長</cp:lastModifiedBy>
  <cp:revision>215</cp:revision>
  <dcterms:created xsi:type="dcterms:W3CDTF">2017-07-18T12:38:08Z</dcterms:created>
  <dcterms:modified xsi:type="dcterms:W3CDTF">2018-07-24T08:31:46Z</dcterms:modified>
</cp:coreProperties>
</file>