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256" r:id="rId2"/>
    <p:sldId id="273" r:id="rId3"/>
    <p:sldId id="272" r:id="rId4"/>
    <p:sldId id="349" r:id="rId5"/>
    <p:sldId id="286" r:id="rId6"/>
    <p:sldId id="350" r:id="rId7"/>
    <p:sldId id="351" r:id="rId8"/>
    <p:sldId id="312" r:id="rId9"/>
    <p:sldId id="315" r:id="rId10"/>
    <p:sldId id="352" r:id="rId11"/>
    <p:sldId id="353" r:id="rId12"/>
    <p:sldId id="354" r:id="rId13"/>
    <p:sldId id="366" r:id="rId14"/>
    <p:sldId id="367" r:id="rId15"/>
    <p:sldId id="368" r:id="rId16"/>
    <p:sldId id="369" r:id="rId17"/>
    <p:sldId id="356" r:id="rId18"/>
    <p:sldId id="378" r:id="rId19"/>
    <p:sldId id="379" r:id="rId20"/>
    <p:sldId id="374" r:id="rId21"/>
    <p:sldId id="376" r:id="rId22"/>
    <p:sldId id="355" r:id="rId23"/>
    <p:sldId id="304" r:id="rId24"/>
    <p:sldId id="358" r:id="rId25"/>
    <p:sldId id="359" r:id="rId26"/>
    <p:sldId id="341" r:id="rId27"/>
    <p:sldId id="338" r:id="rId28"/>
    <p:sldId id="361" r:id="rId29"/>
    <p:sldId id="362" r:id="rId30"/>
    <p:sldId id="363" r:id="rId31"/>
    <p:sldId id="375" r:id="rId32"/>
    <p:sldId id="380" r:id="rId33"/>
    <p:sldId id="360" r:id="rId34"/>
    <p:sldId id="364" r:id="rId35"/>
    <p:sldId id="381" r:id="rId36"/>
    <p:sldId id="306" r:id="rId37"/>
    <p:sldId id="274" r:id="rId38"/>
    <p:sldId id="334" r:id="rId39"/>
    <p:sldId id="333" r:id="rId40"/>
    <p:sldId id="275" r:id="rId41"/>
    <p:sldId id="330" r:id="rId42"/>
    <p:sldId id="331" r:id="rId43"/>
    <p:sldId id="332" r:id="rId44"/>
    <p:sldId id="339" r:id="rId45"/>
    <p:sldId id="336" r:id="rId46"/>
    <p:sldId id="337" r:id="rId47"/>
    <p:sldId id="340" r:id="rId48"/>
    <p:sldId id="343" r:id="rId49"/>
    <p:sldId id="308" r:id="rId50"/>
    <p:sldId id="344" r:id="rId51"/>
    <p:sldId id="370" r:id="rId52"/>
    <p:sldId id="371" r:id="rId53"/>
    <p:sldId id="372" r:id="rId54"/>
    <p:sldId id="373" r:id="rId55"/>
    <p:sldId id="309" r:id="rId56"/>
    <p:sldId id="346" r:id="rId57"/>
    <p:sldId id="328" r:id="rId58"/>
    <p:sldId id="347" r:id="rId59"/>
    <p:sldId id="348" r:id="rId60"/>
    <p:sldId id="311" r:id="rId61"/>
    <p:sldId id="365" r:id="rId6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94660"/>
  </p:normalViewPr>
  <p:slideViewPr>
    <p:cSldViewPr>
      <p:cViewPr>
        <p:scale>
          <a:sx n="70" d="100"/>
          <a:sy n="70" d="100"/>
        </p:scale>
        <p:origin x="-13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512FC-BA86-4F86-B7F6-4AFF8F695A1C}" type="datetimeFigureOut">
              <a:rPr lang="zh-TW" altLang="en-US" smtClean="0"/>
              <a:t>2018/7/24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1D900-E4CF-440C-8076-88430ACD5884}" type="slidenum">
              <a:rPr lang="zh-TW" altLang="en-US" smtClean="0"/>
              <a:t>‹#›</a:t>
            </a:fld>
            <a:endParaRPr lang="zh-TW" altLang="en-US"/>
          </a:p>
        </p:txBody>
      </p:sp>
    </p:spTree>
    <p:extLst>
      <p:ext uri="{BB962C8B-B14F-4D97-AF65-F5344CB8AC3E}">
        <p14:creationId xmlns:p14="http://schemas.microsoft.com/office/powerpoint/2010/main" val="26404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a:t>
            </a:fld>
            <a:endParaRPr lang="zh-TW" altLang="en-US"/>
          </a:p>
        </p:txBody>
      </p:sp>
    </p:spTree>
    <p:extLst>
      <p:ext uri="{BB962C8B-B14F-4D97-AF65-F5344CB8AC3E}">
        <p14:creationId xmlns:p14="http://schemas.microsoft.com/office/powerpoint/2010/main" val="45139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9</a:t>
            </a:fld>
            <a:endParaRPr lang="zh-TW" altLang="en-US"/>
          </a:p>
        </p:txBody>
      </p:sp>
    </p:spTree>
    <p:extLst>
      <p:ext uri="{BB962C8B-B14F-4D97-AF65-F5344CB8AC3E}">
        <p14:creationId xmlns:p14="http://schemas.microsoft.com/office/powerpoint/2010/main" val="75453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生物安全櫃必須通過其原廠所依循之國家檢測標準、產品認邆及現場安裝檢測。</a:t>
            </a:r>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12</a:t>
            </a:fld>
            <a:endParaRPr lang="zh-TW" altLang="en-US"/>
          </a:p>
        </p:txBody>
      </p:sp>
    </p:spTree>
    <p:extLst>
      <p:ext uri="{BB962C8B-B14F-4D97-AF65-F5344CB8AC3E}">
        <p14:creationId xmlns:p14="http://schemas.microsoft.com/office/powerpoint/2010/main" val="5340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17</a:t>
            </a:fld>
            <a:endParaRPr lang="zh-TW" altLang="en-US"/>
          </a:p>
        </p:txBody>
      </p:sp>
    </p:spTree>
    <p:extLst>
      <p:ext uri="{BB962C8B-B14F-4D97-AF65-F5344CB8AC3E}">
        <p14:creationId xmlns:p14="http://schemas.microsoft.com/office/powerpoint/2010/main" val="283476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22</a:t>
            </a:fld>
            <a:endParaRPr lang="zh-TW" altLang="en-US"/>
          </a:p>
        </p:txBody>
      </p:sp>
    </p:spTree>
    <p:extLst>
      <p:ext uri="{BB962C8B-B14F-4D97-AF65-F5344CB8AC3E}">
        <p14:creationId xmlns:p14="http://schemas.microsoft.com/office/powerpoint/2010/main" val="363549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rgbClr val="FF0000"/>
              </a:solidFill>
            </a:endParaRPr>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43</a:t>
            </a:fld>
            <a:endParaRPr lang="zh-TW" altLang="en-US"/>
          </a:p>
        </p:txBody>
      </p:sp>
    </p:spTree>
    <p:extLst>
      <p:ext uri="{BB962C8B-B14F-4D97-AF65-F5344CB8AC3E}">
        <p14:creationId xmlns:p14="http://schemas.microsoft.com/office/powerpoint/2010/main" val="139949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t>47</a:t>
            </a:fld>
            <a:endParaRPr lang="zh-TW" altLang="en-US"/>
          </a:p>
        </p:txBody>
      </p:sp>
    </p:spTree>
    <p:extLst>
      <p:ext uri="{BB962C8B-B14F-4D97-AF65-F5344CB8AC3E}">
        <p14:creationId xmlns:p14="http://schemas.microsoft.com/office/powerpoint/2010/main" val="52033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11D900-E4CF-440C-8076-88430ACD5884}" type="slidenum">
              <a:rPr lang="zh-TW" altLang="en-US" smtClean="0">
                <a:solidFill>
                  <a:prstClr val="black"/>
                </a:solidFill>
              </a:rPr>
              <a:pPr/>
              <a:t>57</a:t>
            </a:fld>
            <a:endParaRPr lang="zh-TW" altLang="en-US">
              <a:solidFill>
                <a:prstClr val="black"/>
              </a:solidFill>
            </a:endParaRPr>
          </a:p>
        </p:txBody>
      </p:sp>
    </p:spTree>
    <p:extLst>
      <p:ext uri="{BB962C8B-B14F-4D97-AF65-F5344CB8AC3E}">
        <p14:creationId xmlns:p14="http://schemas.microsoft.com/office/powerpoint/2010/main" val="353040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33861C4-24B8-4BDB-8F3E-6B1BC68921D5}" type="datetime1">
              <a:rPr lang="zh-TW" altLang="en-US" smtClean="0"/>
              <a:t>2018/7/24</a:t>
            </a:fld>
            <a:endParaRPr lang="zh-TW" alt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F543845-701F-419D-9873-2C20FFA66FF0}" type="slidenum">
              <a:rPr lang="zh-TW" altLang="en-US" smtClean="0"/>
              <a:t>‹#›</a:t>
            </a:fld>
            <a:endParaRPr lang="zh-TW" alt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zh-TW" alt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082F4A4-30F4-4FC1-A485-BAC9F7E2A558}" type="datetime1">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543845-701F-419D-9873-2C20FFA66FF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8F3E334-9D5F-48CA-8B23-F7FAAFCF731F}" type="datetime1">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F543845-701F-419D-9873-2C20FFA66FF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F800159-6A9E-4EAA-B8A4-FE2BEC395F10}" type="datetime1">
              <a:rPr lang="zh-TW" altLang="en-US" smtClean="0"/>
              <a:t>2018/7/24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8"/>
          <p:cNvSpPr>
            <a:spLocks noGrp="1"/>
          </p:cNvSpPr>
          <p:nvPr>
            <p:ph type="dt" sz="half" idx="10"/>
          </p:nvPr>
        </p:nvSpPr>
        <p:spPr/>
        <p:txBody>
          <a:bodyPr/>
          <a:lstStyle>
            <a:lvl1pPr>
              <a:defRPr>
                <a:solidFill>
                  <a:srgbClr val="FFFFFF"/>
                </a:solidFill>
              </a:defRPr>
            </a:lvl1pPr>
          </a:lstStyle>
          <a:p>
            <a:fld id="{03631D64-0C49-4627-B5BA-6C6ABC4DFDE4}" type="datetime1">
              <a:rPr lang="zh-TW" altLang="en-US" smtClean="0"/>
              <a:t>2018/7/24</a:t>
            </a:fld>
            <a:endParaRPr lang="zh-TW" alt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F543845-701F-419D-9873-2C20FFA66FF0}" type="slidenum">
              <a:rPr lang="zh-TW" altLang="en-US" smtClean="0"/>
              <a:t>‹#›</a:t>
            </a:fld>
            <a:endParaRPr lang="zh-TW" alt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zh-TW" alt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61D4364-9F3C-4662-971E-BB06FCC57502}" type="datetime1">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6921DAC-53AC-490B-A070-8A462CBB631D}" type="datetime1">
              <a:rPr lang="zh-TW" altLang="en-US" smtClean="0"/>
              <a:t>2018/7/24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8F019-E69E-4DA5-B8AB-681BB2AB6E38}" type="datetime1">
              <a:rPr lang="zh-TW" altLang="en-US" smtClean="0"/>
              <a:t>2018/7/24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072E344-4849-46B3-8824-5D15A8CCA734}" type="datetime1">
              <a:rPr lang="zh-TW" altLang="en-US" smtClean="0"/>
              <a:t>2018/7/24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F543845-701F-419D-9873-2C20FFA66FF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4BB27C1-EA23-438B-A172-5B22897CF3AF}" type="datetime1">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F543845-701F-419D-9873-2C20FFA66FF0}" type="slidenum">
              <a:rPr lang="zh-TW" altLang="en-US" smtClean="0"/>
              <a:t>‹#›</a:t>
            </a:fld>
            <a:endParaRPr lang="zh-TW" alt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824EDD6-0C94-4DE1-BCCE-1A771329C36D}" type="datetime1">
              <a:rPr lang="zh-TW" altLang="en-US" smtClean="0"/>
              <a:t>2018/7/24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F543845-701F-419D-9873-2C20FFA66FF0}" type="slidenum">
              <a:rPr lang="zh-TW" altLang="en-US" smtClean="0"/>
              <a:t>‹#›</a:t>
            </a:fld>
            <a:endParaRPr lang="zh-TW" alt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42974E9-B98F-4771-BE34-346B4FFE6E87}" type="datetime1">
              <a:rPr lang="zh-TW" altLang="en-US" smtClean="0"/>
              <a:t>2018/7/24</a:t>
            </a:fld>
            <a:endParaRPr lang="zh-TW" alt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zh-TW" alt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F543845-701F-419D-9873-2C20FFA66FF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zh-TW" altLang="en-US" dirty="0" smtClean="0"/>
              <a:t>講師：簡秀娟</a:t>
            </a:r>
            <a:endParaRPr lang="zh-TW" altLang="en-US" dirty="0"/>
          </a:p>
        </p:txBody>
      </p:sp>
      <p:sp>
        <p:nvSpPr>
          <p:cNvPr id="2" name="標題 1"/>
          <p:cNvSpPr>
            <a:spLocks noGrp="1"/>
          </p:cNvSpPr>
          <p:nvPr>
            <p:ph type="title"/>
          </p:nvPr>
        </p:nvSpPr>
        <p:spPr/>
        <p:txBody>
          <a:bodyPr/>
          <a:lstStyle/>
          <a:p>
            <a:pPr algn="ctr"/>
            <a:r>
              <a:rPr lang="zh-TW" altLang="en-US" dirty="0" smtClean="0"/>
              <a:t>危害控制</a:t>
            </a:r>
            <a:r>
              <a:rPr lang="en-US" altLang="zh-TW" dirty="0" smtClean="0"/>
              <a:t/>
            </a:r>
            <a:br>
              <a:rPr lang="en-US" altLang="zh-TW" dirty="0" smtClean="0"/>
            </a:br>
            <a:r>
              <a:rPr lang="en-US" altLang="zh-TW" dirty="0" smtClean="0"/>
              <a:t>1.</a:t>
            </a:r>
            <a:r>
              <a:rPr lang="zh-TW" altLang="en-US" dirty="0" smtClean="0"/>
              <a:t>初級屏障  </a:t>
            </a:r>
            <a:r>
              <a:rPr lang="en-US" altLang="zh-TW" dirty="0" smtClean="0"/>
              <a:t>2.</a:t>
            </a:r>
            <a:r>
              <a:rPr lang="zh-TW" altLang="en-US" dirty="0" smtClean="0"/>
              <a:t>二級屏障</a:t>
            </a:r>
            <a:endParaRPr lang="zh-TW" altLang="en-US" dirty="0"/>
          </a:p>
        </p:txBody>
      </p:sp>
      <p:sp>
        <p:nvSpPr>
          <p:cNvPr id="4" name="投影片編號版面配置區 3"/>
          <p:cNvSpPr>
            <a:spLocks noGrp="1"/>
          </p:cNvSpPr>
          <p:nvPr>
            <p:ph type="sldNum" sz="quarter" idx="11"/>
          </p:nvPr>
        </p:nvSpPr>
        <p:spPr/>
        <p:txBody>
          <a:bodyPr/>
          <a:lstStyle/>
          <a:p>
            <a:fld id="{9F543845-701F-419D-9873-2C20FFA66FF0}" type="slidenum">
              <a:rPr lang="zh-TW" altLang="en-US" smtClean="0"/>
              <a:t>1</a:t>
            </a:fld>
            <a:endParaRPr lang="zh-TW" altLang="en-US"/>
          </a:p>
        </p:txBody>
      </p:sp>
    </p:spTree>
    <p:extLst>
      <p:ext uri="{BB962C8B-B14F-4D97-AF65-F5344CB8AC3E}">
        <p14:creationId xmlns:p14="http://schemas.microsoft.com/office/powerpoint/2010/main" val="7247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高溫</a:t>
            </a:r>
            <a:r>
              <a:rPr lang="zh-TW" altLang="en-US" sz="2400" dirty="0"/>
              <a:t>高壓滅菌</a:t>
            </a:r>
            <a:r>
              <a:rPr lang="zh-TW" altLang="en-US" sz="2400" dirty="0" smtClean="0"/>
              <a:t>器</a:t>
            </a:r>
            <a:endParaRPr lang="en-US" altLang="zh-TW" sz="2400" dirty="0" smtClean="0"/>
          </a:p>
          <a:p>
            <a:pPr marL="45720" indent="0">
              <a:buNone/>
            </a:pPr>
            <a:r>
              <a:rPr lang="en-US" altLang="zh-TW" dirty="0"/>
              <a:t> </a:t>
            </a:r>
            <a:r>
              <a:rPr lang="en-US" altLang="zh-TW" dirty="0" smtClean="0"/>
              <a:t>(1)</a:t>
            </a:r>
            <a:r>
              <a:rPr lang="zh-TW" altLang="en-US" dirty="0" smtClean="0"/>
              <a:t>外觀檢點、滅菌歷程紀錄</a:t>
            </a:r>
            <a:endParaRPr lang="en-US" altLang="zh-TW" dirty="0" smtClean="0"/>
          </a:p>
          <a:p>
            <a:pPr marL="45720" indent="0">
              <a:buNone/>
            </a:pPr>
            <a:r>
              <a:rPr lang="en-US" altLang="zh-TW" dirty="0"/>
              <a:t> </a:t>
            </a:r>
            <a:r>
              <a:rPr lang="en-US" altLang="zh-TW" dirty="0" smtClean="0"/>
              <a:t>(2)</a:t>
            </a:r>
            <a:r>
              <a:rPr lang="zh-TW" altLang="en-US" dirty="0" smtClean="0"/>
              <a:t>效能確效：化學性</a:t>
            </a:r>
            <a:r>
              <a:rPr lang="en-US" altLang="zh-TW" dirty="0" smtClean="0"/>
              <a:t>(</a:t>
            </a:r>
            <a:r>
              <a:rPr lang="zh-TW" altLang="en-US" dirty="0" smtClean="0"/>
              <a:t>每鍋次</a:t>
            </a:r>
            <a:r>
              <a:rPr lang="en-US" altLang="zh-TW" dirty="0" smtClean="0"/>
              <a:t>)</a:t>
            </a:r>
            <a:r>
              <a:rPr lang="zh-TW" altLang="en-US" dirty="0" smtClean="0"/>
              <a:t>及生物性</a:t>
            </a:r>
            <a:r>
              <a:rPr lang="en-US" altLang="zh-TW" dirty="0" smtClean="0"/>
              <a:t>(</a:t>
            </a:r>
            <a:r>
              <a:rPr lang="zh-TW" altLang="en-US" dirty="0" smtClean="0"/>
              <a:t>每週</a:t>
            </a:r>
            <a:r>
              <a:rPr lang="en-US" altLang="zh-TW" dirty="0" smtClean="0"/>
              <a:t>)</a:t>
            </a:r>
            <a:r>
              <a:rPr lang="zh-TW" altLang="en-US" dirty="0" smtClean="0"/>
              <a:t>確效</a:t>
            </a:r>
            <a:endParaRPr lang="en-US" altLang="zh-TW" dirty="0" smtClean="0"/>
          </a:p>
          <a:p>
            <a:pPr marL="45720" indent="0">
              <a:buNone/>
            </a:pPr>
            <a:endParaRPr lang="en-US" altLang="zh-TW" sz="2400" dirty="0" smtClean="0"/>
          </a:p>
          <a:p>
            <a:r>
              <a:rPr lang="zh-TW" altLang="en-US" sz="2400" dirty="0" smtClean="0"/>
              <a:t>離心機</a:t>
            </a:r>
            <a:endParaRPr lang="en-US" altLang="zh-TW" sz="2400" dirty="0" smtClean="0"/>
          </a:p>
          <a:p>
            <a:pPr marL="45720" indent="0">
              <a:buNone/>
            </a:pPr>
            <a:r>
              <a:rPr lang="en-US" altLang="zh-TW" sz="2400" dirty="0" smtClean="0"/>
              <a:t> </a:t>
            </a:r>
            <a:r>
              <a:rPr lang="en-US" altLang="zh-TW" dirty="0" smtClean="0"/>
              <a:t>(</a:t>
            </a:r>
            <a:r>
              <a:rPr lang="en-US" altLang="zh-TW" dirty="0"/>
              <a:t>1)</a:t>
            </a:r>
            <a:r>
              <a:rPr lang="zh-TW" altLang="en-US" dirty="0"/>
              <a:t>外觀檢點</a:t>
            </a:r>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10</a:t>
            </a:fld>
            <a:endParaRPr lang="zh-TW" altLang="en-US"/>
          </a:p>
        </p:txBody>
      </p:sp>
      <p:sp>
        <p:nvSpPr>
          <p:cNvPr id="4" name="標題 3"/>
          <p:cNvSpPr>
            <a:spLocks noGrp="1"/>
          </p:cNvSpPr>
          <p:nvPr>
            <p:ph type="title"/>
          </p:nvPr>
        </p:nvSpPr>
        <p:spPr/>
        <p:txBody>
          <a:bodyPr/>
          <a:lstStyle/>
          <a:p>
            <a:r>
              <a:rPr lang="en-US" altLang="zh-TW" dirty="0"/>
              <a:t>2.2.2</a:t>
            </a:r>
            <a:r>
              <a:rPr lang="zh-TW" altLang="en-US" dirty="0"/>
              <a:t>說明驗證工程控制設備功能正常以確保安全之方法</a:t>
            </a:r>
          </a:p>
        </p:txBody>
      </p:sp>
    </p:spTree>
    <p:extLst>
      <p:ext uri="{BB962C8B-B14F-4D97-AF65-F5344CB8AC3E}">
        <p14:creationId xmlns:p14="http://schemas.microsoft.com/office/powerpoint/2010/main" val="188290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734265"/>
          </a:xfrm>
        </p:spPr>
        <p:txBody>
          <a:bodyPr>
            <a:normAutofit/>
          </a:bodyPr>
          <a:lstStyle/>
          <a:p>
            <a:r>
              <a:rPr lang="zh-TW" altLang="en-US" sz="2400" dirty="0" smtClean="0"/>
              <a:t>生物安全櫃</a:t>
            </a:r>
            <a:endParaRPr lang="en-US" altLang="zh-TW" sz="2400" dirty="0" smtClean="0"/>
          </a:p>
          <a:p>
            <a:pPr marL="45720" indent="0">
              <a:buNone/>
            </a:pPr>
            <a:r>
              <a:rPr lang="en-US" altLang="zh-TW" dirty="0"/>
              <a:t> (1)</a:t>
            </a:r>
            <a:r>
              <a:rPr lang="zh-TW" altLang="en-US" dirty="0"/>
              <a:t>挑選適當的</a:t>
            </a:r>
            <a:r>
              <a:rPr lang="en-US" altLang="zh-TW" dirty="0" smtClean="0"/>
              <a:t>BSC</a:t>
            </a:r>
            <a:r>
              <a:rPr lang="zh-TW" altLang="en-US" dirty="0" smtClean="0"/>
              <a:t>。</a:t>
            </a:r>
            <a:endParaRPr lang="en-US" altLang="zh-TW" dirty="0"/>
          </a:p>
          <a:p>
            <a:pPr marL="45720" indent="0">
              <a:buNone/>
            </a:pPr>
            <a:r>
              <a:rPr lang="en-US" altLang="zh-TW" dirty="0"/>
              <a:t> (2)</a:t>
            </a:r>
            <a:r>
              <a:rPr lang="zh-TW" altLang="en-US" dirty="0"/>
              <a:t>正常的設備功能與驗證及正確的使用方式才能提供有效的</a:t>
            </a:r>
            <a:r>
              <a:rPr lang="zh-TW" altLang="en-US" dirty="0" smtClean="0"/>
              <a:t>保護。</a:t>
            </a:r>
            <a:endParaRPr lang="en-US" altLang="zh-TW" dirty="0"/>
          </a:p>
          <a:p>
            <a:pPr marL="45720" indent="0">
              <a:buNone/>
            </a:pPr>
            <a:r>
              <a:rPr lang="en-US" altLang="zh-TW" dirty="0"/>
              <a:t> (3)</a:t>
            </a:r>
            <a:r>
              <a:rPr lang="zh-TW" altLang="en-US" dirty="0"/>
              <a:t>不能取代個人防護</a:t>
            </a:r>
            <a:r>
              <a:rPr lang="zh-TW" altLang="en-US" dirty="0" smtClean="0"/>
              <a:t>裝備。</a:t>
            </a:r>
            <a:endParaRPr lang="en-US" altLang="zh-TW" dirty="0"/>
          </a:p>
          <a:p>
            <a:pPr marL="45720" indent="0">
              <a:buNone/>
            </a:pPr>
            <a:r>
              <a:rPr lang="en-US" altLang="zh-TW" dirty="0"/>
              <a:t> (4)BSC</a:t>
            </a:r>
            <a:r>
              <a:rPr lang="zh-TW" altLang="en-US" dirty="0"/>
              <a:t>不能提供於溢出、物品破裂和錯誤的技術下提供</a:t>
            </a:r>
            <a:r>
              <a:rPr lang="zh-TW" altLang="en-US" dirty="0" smtClean="0"/>
              <a:t>保護。</a:t>
            </a:r>
            <a:endParaRPr lang="en-US" altLang="zh-TW" dirty="0" smtClean="0"/>
          </a:p>
          <a:p>
            <a:pPr marL="45720" indent="0">
              <a:buNone/>
            </a:pPr>
            <a:endParaRPr lang="en-US" altLang="zh-TW" dirty="0"/>
          </a:p>
          <a:p>
            <a:r>
              <a:rPr lang="zh-TW" altLang="en-US" sz="2400" dirty="0" smtClean="0"/>
              <a:t>高溫高壓滅菌器與離心機</a:t>
            </a:r>
            <a:endParaRPr lang="en-US" altLang="zh-TW" sz="2400" dirty="0" smtClean="0"/>
          </a:p>
          <a:p>
            <a:pPr marL="45720" indent="0">
              <a:buNone/>
            </a:pPr>
            <a:r>
              <a:rPr lang="en-US" altLang="zh-TW" dirty="0" smtClean="0"/>
              <a:t> (1)</a:t>
            </a:r>
            <a:r>
              <a:rPr lang="zh-TW" altLang="en-US" dirty="0" smtClean="0"/>
              <a:t>正常</a:t>
            </a:r>
            <a:r>
              <a:rPr lang="zh-TW" altLang="en-US" dirty="0"/>
              <a:t>的設備功能與驗證及正確的使用方式才能提供有效的</a:t>
            </a:r>
            <a:r>
              <a:rPr lang="zh-TW" altLang="en-US" dirty="0" smtClean="0"/>
              <a:t>保護。</a:t>
            </a:r>
            <a:endParaRPr lang="en-US" altLang="zh-TW" dirty="0" smtClean="0"/>
          </a:p>
          <a:p>
            <a:r>
              <a:rPr lang="zh-TW" altLang="en-US" sz="2400" dirty="0" smtClean="0"/>
              <a:t>排煙櫃</a:t>
            </a:r>
            <a:endParaRPr lang="en-US" altLang="zh-TW" sz="2400" dirty="0" smtClean="0"/>
          </a:p>
          <a:p>
            <a:pPr marL="45720" indent="0">
              <a:buNone/>
            </a:pPr>
            <a:r>
              <a:rPr lang="en-US" altLang="zh-TW" dirty="0"/>
              <a:t> (</a:t>
            </a:r>
            <a:r>
              <a:rPr lang="en-US" altLang="zh-TW" dirty="0" smtClean="0"/>
              <a:t>1)</a:t>
            </a:r>
            <a:r>
              <a:rPr lang="zh-TW" altLang="en-US" dirty="0" smtClean="0"/>
              <a:t>適用於揮發性化學藥品及毒性化學藥品</a:t>
            </a:r>
            <a:r>
              <a:rPr lang="zh-TW" altLang="en-US" dirty="0"/>
              <a:t>。</a:t>
            </a:r>
            <a:endParaRPr lang="en-US" altLang="zh-TW" dirty="0" smtClean="0"/>
          </a:p>
          <a:p>
            <a:pPr marL="45720" indent="0">
              <a:buNone/>
            </a:pPr>
            <a:r>
              <a:rPr lang="en-US" altLang="zh-TW" dirty="0"/>
              <a:t> </a:t>
            </a:r>
            <a:r>
              <a:rPr lang="en-US" altLang="zh-TW" dirty="0" smtClean="0"/>
              <a:t>(2)</a:t>
            </a:r>
            <a:r>
              <a:rPr lang="zh-TW" altLang="en-US" dirty="0" smtClean="0"/>
              <a:t>正常</a:t>
            </a:r>
            <a:r>
              <a:rPr lang="zh-TW" altLang="en-US" dirty="0"/>
              <a:t>的設備功能與驗證及正確的使用方式才能提供有效的保護</a:t>
            </a:r>
            <a:r>
              <a:rPr lang="zh-TW" altLang="en-US" dirty="0" smtClean="0"/>
              <a:t>。</a:t>
            </a:r>
            <a:endParaRPr lang="en-US" altLang="zh-TW" dirty="0" smtClean="0"/>
          </a:p>
          <a:p>
            <a:pPr marL="45720" indent="0">
              <a:buNone/>
            </a:pPr>
            <a:r>
              <a:rPr lang="en-US" altLang="zh-TW" dirty="0"/>
              <a:t> </a:t>
            </a:r>
            <a:r>
              <a:rPr lang="en-US" altLang="zh-TW" dirty="0" smtClean="0"/>
              <a:t>(3)</a:t>
            </a:r>
            <a:r>
              <a:rPr lang="zh-TW" altLang="en-US" dirty="0" smtClean="0"/>
              <a:t>不能當</a:t>
            </a:r>
            <a:r>
              <a:rPr lang="en-US" altLang="zh-TW" dirty="0" smtClean="0"/>
              <a:t>BSC</a:t>
            </a:r>
            <a:r>
              <a:rPr lang="zh-TW" altLang="en-US" dirty="0" smtClean="0"/>
              <a:t>使用。</a:t>
            </a:r>
            <a:endParaRPr lang="en-US" altLang="zh-TW" dirty="0"/>
          </a:p>
          <a:p>
            <a:pPr marL="45720" indent="0">
              <a:buNone/>
            </a:pP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11</a:t>
            </a:fld>
            <a:endParaRPr lang="zh-TW" altLang="en-US"/>
          </a:p>
        </p:txBody>
      </p:sp>
      <p:sp>
        <p:nvSpPr>
          <p:cNvPr id="4" name="標題 3"/>
          <p:cNvSpPr>
            <a:spLocks noGrp="1"/>
          </p:cNvSpPr>
          <p:nvPr>
            <p:ph type="title"/>
          </p:nvPr>
        </p:nvSpPr>
        <p:spPr/>
        <p:txBody>
          <a:bodyPr/>
          <a:lstStyle/>
          <a:p>
            <a:r>
              <a:rPr lang="en-US" altLang="zh-TW" dirty="0" smtClean="0"/>
              <a:t>2.2.3</a:t>
            </a:r>
            <a:r>
              <a:rPr lang="zh-TW" altLang="en-US" dirty="0" smtClean="0"/>
              <a:t>說明工程控制設備在保障實驗室安全之限制</a:t>
            </a:r>
            <a:endParaRPr lang="zh-TW" altLang="en-US" dirty="0"/>
          </a:p>
        </p:txBody>
      </p:sp>
    </p:spTree>
    <p:extLst>
      <p:ext uri="{BB962C8B-B14F-4D97-AF65-F5344CB8AC3E}">
        <p14:creationId xmlns:p14="http://schemas.microsoft.com/office/powerpoint/2010/main" val="80811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生物安全櫃</a:t>
            </a:r>
            <a:endParaRPr lang="zh-TW" altLang="en-US" sz="2400" dirty="0"/>
          </a:p>
        </p:txBody>
      </p:sp>
      <p:sp>
        <p:nvSpPr>
          <p:cNvPr id="3" name="投影片編號版面配置區 2"/>
          <p:cNvSpPr>
            <a:spLocks noGrp="1"/>
          </p:cNvSpPr>
          <p:nvPr>
            <p:ph type="sldNum" sz="quarter" idx="12"/>
          </p:nvPr>
        </p:nvSpPr>
        <p:spPr>
          <a:xfrm>
            <a:off x="8018656" y="6499096"/>
            <a:ext cx="582966" cy="274320"/>
          </a:xfrm>
        </p:spPr>
        <p:txBody>
          <a:bodyPr/>
          <a:lstStyle/>
          <a:p>
            <a:fld id="{9F543845-701F-419D-9873-2C20FFA66FF0}" type="slidenum">
              <a:rPr lang="zh-TW" altLang="en-US" smtClean="0"/>
              <a:t>12</a:t>
            </a:fld>
            <a:endParaRPr lang="zh-TW" altLang="en-US"/>
          </a:p>
        </p:txBody>
      </p:sp>
      <p:sp>
        <p:nvSpPr>
          <p:cNvPr id="4" name="標題 3"/>
          <p:cNvSpPr>
            <a:spLocks noGrp="1"/>
          </p:cNvSpPr>
          <p:nvPr>
            <p:ph type="title"/>
          </p:nvPr>
        </p:nvSpPr>
        <p:spPr/>
        <p:txBody>
          <a:bodyPr/>
          <a:lstStyle/>
          <a:p>
            <a:r>
              <a:rPr lang="en-US" altLang="zh-TW" dirty="0" smtClean="0"/>
              <a:t>2.2.4</a:t>
            </a:r>
            <a:r>
              <a:rPr lang="zh-TW" altLang="en-US" dirty="0" smtClean="0"/>
              <a:t>認識所有實驗室設備的檢查與驗證狀況</a:t>
            </a:r>
            <a:endParaRPr lang="zh-TW" altLang="en-US" dirty="0"/>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r="54179"/>
          <a:stretch/>
        </p:blipFill>
        <p:spPr>
          <a:xfrm>
            <a:off x="2780250" y="2274036"/>
            <a:ext cx="2858223" cy="4539340"/>
          </a:xfrm>
          <a:prstGeom prst="rect">
            <a:avLst/>
          </a:prstGeom>
        </p:spPr>
      </p:pic>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r="54030"/>
          <a:stretch/>
        </p:blipFill>
        <p:spPr>
          <a:xfrm>
            <a:off x="5804586" y="2241699"/>
            <a:ext cx="2943878" cy="4571677"/>
          </a:xfrm>
          <a:prstGeom prst="rect">
            <a:avLst/>
          </a:prstGeom>
        </p:spPr>
      </p:pic>
      <p:sp>
        <p:nvSpPr>
          <p:cNvPr id="9" name="文字方塊 8"/>
          <p:cNvSpPr txBox="1"/>
          <p:nvPr/>
        </p:nvSpPr>
        <p:spPr>
          <a:xfrm>
            <a:off x="6736465" y="1872764"/>
            <a:ext cx="1080120" cy="369332"/>
          </a:xfrm>
          <a:prstGeom prst="rect">
            <a:avLst/>
          </a:prstGeom>
          <a:noFill/>
        </p:spPr>
        <p:txBody>
          <a:bodyPr wrap="square" rtlCol="0">
            <a:spAutoFit/>
          </a:bodyPr>
          <a:lstStyle/>
          <a:p>
            <a:r>
              <a:rPr lang="en-US" altLang="zh-TW" dirty="0" smtClean="0">
                <a:solidFill>
                  <a:srgbClr val="C00000"/>
                </a:solidFill>
              </a:rPr>
              <a:t>NSF49</a:t>
            </a:r>
            <a:endParaRPr lang="zh-TW" altLang="en-US" dirty="0">
              <a:solidFill>
                <a:srgbClr val="C00000"/>
              </a:solidFill>
            </a:endParaRPr>
          </a:p>
        </p:txBody>
      </p:sp>
      <p:sp>
        <p:nvSpPr>
          <p:cNvPr id="10" name="文字方塊 9"/>
          <p:cNvSpPr txBox="1"/>
          <p:nvPr/>
        </p:nvSpPr>
        <p:spPr>
          <a:xfrm>
            <a:off x="3356314" y="1907540"/>
            <a:ext cx="1775245" cy="369332"/>
          </a:xfrm>
          <a:prstGeom prst="rect">
            <a:avLst/>
          </a:prstGeom>
          <a:noFill/>
        </p:spPr>
        <p:txBody>
          <a:bodyPr wrap="square" rtlCol="0">
            <a:spAutoFit/>
          </a:bodyPr>
          <a:lstStyle/>
          <a:p>
            <a:r>
              <a:rPr lang="en-US" altLang="zh-TW" dirty="0" smtClean="0">
                <a:solidFill>
                  <a:srgbClr val="C00000"/>
                </a:solidFill>
              </a:rPr>
              <a:t>AS2252.2-C-2.0</a:t>
            </a:r>
            <a:endParaRPr lang="zh-TW" altLang="en-US" dirty="0">
              <a:solidFill>
                <a:srgbClr val="C00000"/>
              </a:solidFill>
            </a:endParaRPr>
          </a:p>
        </p:txBody>
      </p:sp>
      <p:sp>
        <p:nvSpPr>
          <p:cNvPr id="11" name="文字方塊 10"/>
          <p:cNvSpPr txBox="1"/>
          <p:nvPr/>
        </p:nvSpPr>
        <p:spPr>
          <a:xfrm>
            <a:off x="99054" y="2859901"/>
            <a:ext cx="2672746" cy="2585323"/>
          </a:xfrm>
          <a:prstGeom prst="rect">
            <a:avLst/>
          </a:prstGeom>
          <a:noFill/>
        </p:spPr>
        <p:txBody>
          <a:bodyPr wrap="square" rtlCol="0">
            <a:spAutoFit/>
          </a:bodyPr>
          <a:lstStyle/>
          <a:p>
            <a:pPr marL="45720" indent="0">
              <a:buNone/>
            </a:pPr>
            <a:r>
              <a:rPr lang="zh-TW" altLang="en-US" sz="2400" dirty="0" smtClean="0"/>
              <a:t>*查驗時機</a:t>
            </a:r>
            <a:endParaRPr lang="en-US" altLang="zh-TW" sz="2400" dirty="0" smtClean="0"/>
          </a:p>
          <a:p>
            <a:pPr marL="45720" indent="0">
              <a:buNone/>
            </a:pPr>
            <a:r>
              <a:rPr lang="en-US" altLang="zh-TW" sz="2400" dirty="0" smtClean="0"/>
              <a:t> </a:t>
            </a:r>
            <a:r>
              <a:rPr lang="en-US" altLang="zh-TW" sz="2400" dirty="0"/>
              <a:t>a.</a:t>
            </a:r>
            <a:r>
              <a:rPr lang="zh-TW" altLang="en-US" sz="2400" dirty="0"/>
              <a:t>新裝機 </a:t>
            </a:r>
            <a:r>
              <a:rPr lang="en-US" altLang="zh-TW" sz="2400" dirty="0"/>
              <a:t>         </a:t>
            </a:r>
          </a:p>
          <a:p>
            <a:pPr marL="45720" indent="0">
              <a:buNone/>
            </a:pPr>
            <a:r>
              <a:rPr lang="en-US" altLang="zh-TW" sz="2400" dirty="0" smtClean="0"/>
              <a:t> </a:t>
            </a:r>
            <a:r>
              <a:rPr lang="en-US" altLang="zh-TW" sz="2400" dirty="0"/>
              <a:t>b.</a:t>
            </a:r>
            <a:r>
              <a:rPr lang="zh-TW" altLang="en-US" sz="2400" dirty="0">
                <a:solidFill>
                  <a:srgbClr val="FF0000"/>
                </a:solidFill>
              </a:rPr>
              <a:t>年度</a:t>
            </a:r>
            <a:r>
              <a:rPr lang="zh-TW" altLang="en-US" sz="2400" dirty="0"/>
              <a:t>功能檢測</a:t>
            </a:r>
            <a:endParaRPr lang="en-US" altLang="zh-TW" sz="2400" dirty="0"/>
          </a:p>
          <a:p>
            <a:pPr marL="45720" indent="0">
              <a:buNone/>
            </a:pPr>
            <a:r>
              <a:rPr lang="en-US" altLang="zh-TW" sz="2400" dirty="0" smtClean="0"/>
              <a:t> </a:t>
            </a:r>
            <a:r>
              <a:rPr lang="en-US" altLang="zh-TW" sz="2400" dirty="0"/>
              <a:t>c.</a:t>
            </a:r>
            <a:r>
              <a:rPr lang="zh-TW" altLang="en-US" sz="2400" dirty="0"/>
              <a:t>更換</a:t>
            </a:r>
            <a:r>
              <a:rPr lang="en-US" altLang="zh-TW" sz="2400" dirty="0" err="1"/>
              <a:t>hepa</a:t>
            </a:r>
            <a:r>
              <a:rPr lang="en-US" altLang="zh-TW" sz="2400" dirty="0"/>
              <a:t>      </a:t>
            </a:r>
          </a:p>
          <a:p>
            <a:pPr marL="45720" indent="0">
              <a:buNone/>
            </a:pPr>
            <a:r>
              <a:rPr lang="en-US" altLang="zh-TW" sz="2400" dirty="0" smtClean="0"/>
              <a:t> </a:t>
            </a:r>
            <a:r>
              <a:rPr lang="en-US" altLang="zh-TW" sz="2400" dirty="0"/>
              <a:t>d.</a:t>
            </a:r>
            <a:r>
              <a:rPr lang="zh-TW" altLang="en-US" sz="2400" dirty="0"/>
              <a:t>儀器故障</a:t>
            </a:r>
            <a:r>
              <a:rPr lang="zh-TW" altLang="en-US" sz="2400" dirty="0" smtClean="0"/>
              <a:t>維修 </a:t>
            </a:r>
            <a:endParaRPr lang="en-US" altLang="zh-TW" sz="2400" dirty="0" smtClean="0"/>
          </a:p>
          <a:p>
            <a:pPr marL="45720" indent="0">
              <a:buNone/>
            </a:pPr>
            <a:r>
              <a:rPr lang="en-US" altLang="zh-TW" sz="2400" dirty="0"/>
              <a:t> </a:t>
            </a:r>
            <a:r>
              <a:rPr lang="en-US" altLang="zh-TW" sz="2400" dirty="0" smtClean="0"/>
              <a:t> (</a:t>
            </a:r>
            <a:r>
              <a:rPr lang="zh-TW" altLang="en-US" sz="2400" dirty="0"/>
              <a:t>視維修項目而定</a:t>
            </a:r>
            <a:r>
              <a:rPr lang="en-US" altLang="zh-TW" sz="2400" dirty="0"/>
              <a:t>)</a:t>
            </a:r>
          </a:p>
          <a:p>
            <a:endParaRPr lang="zh-TW" altLang="en-US" dirty="0"/>
          </a:p>
        </p:txBody>
      </p:sp>
      <p:sp>
        <p:nvSpPr>
          <p:cNvPr id="12" name="文字方塊 11"/>
          <p:cNvSpPr txBox="1"/>
          <p:nvPr/>
        </p:nvSpPr>
        <p:spPr>
          <a:xfrm>
            <a:off x="4860032" y="1628800"/>
            <a:ext cx="2088232" cy="369332"/>
          </a:xfrm>
          <a:prstGeom prst="rect">
            <a:avLst/>
          </a:prstGeom>
          <a:noFill/>
        </p:spPr>
        <p:txBody>
          <a:bodyPr wrap="square" rtlCol="0">
            <a:spAutoFit/>
          </a:bodyPr>
          <a:lstStyle/>
          <a:p>
            <a:r>
              <a:rPr lang="zh-TW" altLang="en-US" b="1" dirty="0" smtClean="0">
                <a:solidFill>
                  <a:srgbClr val="C00000"/>
                </a:solidFill>
              </a:rPr>
              <a:t>年度功能檢測項目</a:t>
            </a:r>
            <a:endParaRPr lang="zh-TW" altLang="en-US" b="1" dirty="0">
              <a:solidFill>
                <a:srgbClr val="C00000"/>
              </a:solidFill>
            </a:endParaRPr>
          </a:p>
        </p:txBody>
      </p:sp>
    </p:spTree>
    <p:extLst>
      <p:ext uri="{BB962C8B-B14F-4D97-AF65-F5344CB8AC3E}">
        <p14:creationId xmlns:p14="http://schemas.microsoft.com/office/powerpoint/2010/main" val="121131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9F543845-701F-419D-9873-2C20FFA66FF0}" type="slidenum">
              <a:rPr lang="zh-TW" altLang="en-US" smtClean="0"/>
              <a:t>13</a:t>
            </a:fld>
            <a:endParaRPr lang="zh-TW" altLang="en-US"/>
          </a:p>
        </p:txBody>
      </p:sp>
      <p:sp>
        <p:nvSpPr>
          <p:cNvPr id="5" name="標題 4"/>
          <p:cNvSpPr>
            <a:spLocks noGrp="1"/>
          </p:cNvSpPr>
          <p:nvPr>
            <p:ph type="title"/>
          </p:nvPr>
        </p:nvSpPr>
        <p:spPr/>
        <p:txBody>
          <a:bodyPr/>
          <a:lstStyle/>
          <a:p>
            <a:r>
              <a:rPr lang="en-US" altLang="zh-TW" dirty="0" smtClean="0"/>
              <a:t>BSC</a:t>
            </a:r>
            <a:r>
              <a:rPr lang="zh-TW" altLang="en-US" dirty="0" smtClean="0"/>
              <a:t>功能檢測</a:t>
            </a:r>
            <a:endParaRPr lang="zh-TW" alt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7567" y="2492896"/>
            <a:ext cx="3912425" cy="296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51583" y="2492895"/>
            <a:ext cx="3909099"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1115616" y="5577359"/>
            <a:ext cx="3096344" cy="369332"/>
          </a:xfrm>
          <a:prstGeom prst="rect">
            <a:avLst/>
          </a:prstGeom>
          <a:noFill/>
        </p:spPr>
        <p:txBody>
          <a:bodyPr wrap="square" rtlCol="0">
            <a:spAutoFit/>
          </a:bodyPr>
          <a:lstStyle/>
          <a:p>
            <a:r>
              <a:rPr lang="zh-TW" altLang="en-US" dirty="0" smtClean="0">
                <a:solidFill>
                  <a:srgbClr val="002060"/>
                </a:solidFill>
              </a:rPr>
              <a:t>燻蒸過程：甲醛、二氧化氯</a:t>
            </a:r>
            <a:endParaRPr lang="zh-TW" altLang="en-US" dirty="0">
              <a:solidFill>
                <a:srgbClr val="002060"/>
              </a:solidFill>
            </a:endParaRPr>
          </a:p>
        </p:txBody>
      </p:sp>
      <p:sp>
        <p:nvSpPr>
          <p:cNvPr id="11" name="文字方塊 10"/>
          <p:cNvSpPr txBox="1"/>
          <p:nvPr/>
        </p:nvSpPr>
        <p:spPr>
          <a:xfrm>
            <a:off x="5652120" y="5579948"/>
            <a:ext cx="2016224" cy="369332"/>
          </a:xfrm>
          <a:prstGeom prst="rect">
            <a:avLst/>
          </a:prstGeom>
          <a:noFill/>
        </p:spPr>
        <p:txBody>
          <a:bodyPr wrap="square" rtlCol="0">
            <a:spAutoFit/>
          </a:bodyPr>
          <a:lstStyle/>
          <a:p>
            <a:r>
              <a:rPr lang="zh-TW" altLang="en-US" dirty="0" smtClean="0">
                <a:solidFill>
                  <a:srgbClr val="002060"/>
                </a:solidFill>
              </a:rPr>
              <a:t>生物指示劑判讀</a:t>
            </a:r>
            <a:endParaRPr lang="zh-TW" altLang="en-US" dirty="0">
              <a:solidFill>
                <a:srgbClr val="002060"/>
              </a:solidFill>
            </a:endParaRPr>
          </a:p>
        </p:txBody>
      </p:sp>
    </p:spTree>
    <p:extLst>
      <p:ext uri="{BB962C8B-B14F-4D97-AF65-F5344CB8AC3E}">
        <p14:creationId xmlns:p14="http://schemas.microsoft.com/office/powerpoint/2010/main" val="33229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F543845-701F-419D-9873-2C20FFA66FF0}" type="slidenum">
              <a:rPr lang="zh-TW" altLang="en-US" smtClean="0"/>
              <a:t>14</a:t>
            </a:fld>
            <a:endParaRPr lang="zh-TW" altLang="en-US"/>
          </a:p>
        </p:txBody>
      </p:sp>
      <p:sp>
        <p:nvSpPr>
          <p:cNvPr id="5" name="標題 4"/>
          <p:cNvSpPr>
            <a:spLocks noGrp="1"/>
          </p:cNvSpPr>
          <p:nvPr>
            <p:ph type="title"/>
          </p:nvPr>
        </p:nvSpPr>
        <p:spPr/>
        <p:txBody>
          <a:bodyPr/>
          <a:lstStyle/>
          <a:p>
            <a:endParaRPr lang="zh-TW" alt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16039"/>
            <a:ext cx="4038600" cy="301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88640"/>
            <a:ext cx="4038600" cy="305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8711"/>
            <a:ext cx="4032448" cy="302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5364088" y="3140968"/>
            <a:ext cx="2952328" cy="369332"/>
          </a:xfrm>
          <a:prstGeom prst="rect">
            <a:avLst/>
          </a:prstGeom>
          <a:noFill/>
        </p:spPr>
        <p:txBody>
          <a:bodyPr wrap="square" rtlCol="0">
            <a:spAutoFit/>
          </a:bodyPr>
          <a:lstStyle/>
          <a:p>
            <a:r>
              <a:rPr lang="zh-TW" altLang="en-US" dirty="0" smtClean="0">
                <a:solidFill>
                  <a:srgbClr val="C00000"/>
                </a:solidFill>
              </a:rPr>
              <a:t>工作區開口氣流風速測試</a:t>
            </a:r>
            <a:endParaRPr lang="zh-TW" altLang="en-US" dirty="0">
              <a:solidFill>
                <a:srgbClr val="C00000"/>
              </a:solidFill>
            </a:endParaRPr>
          </a:p>
        </p:txBody>
      </p:sp>
      <p:sp>
        <p:nvSpPr>
          <p:cNvPr id="11" name="文字方塊 10"/>
          <p:cNvSpPr txBox="1"/>
          <p:nvPr/>
        </p:nvSpPr>
        <p:spPr>
          <a:xfrm>
            <a:off x="5436096" y="6444044"/>
            <a:ext cx="2952328" cy="369332"/>
          </a:xfrm>
          <a:prstGeom prst="rect">
            <a:avLst/>
          </a:prstGeom>
          <a:noFill/>
        </p:spPr>
        <p:txBody>
          <a:bodyPr wrap="square" rtlCol="0">
            <a:spAutoFit/>
          </a:bodyPr>
          <a:lstStyle/>
          <a:p>
            <a:r>
              <a:rPr lang="zh-TW" altLang="en-US" dirty="0" smtClean="0">
                <a:solidFill>
                  <a:srgbClr val="C00000"/>
                </a:solidFill>
              </a:rPr>
              <a:t>工作區開口氣流屏障測試</a:t>
            </a:r>
            <a:endParaRPr lang="zh-TW" altLang="en-US" dirty="0">
              <a:solidFill>
                <a:srgbClr val="C00000"/>
              </a:solidFill>
            </a:endParaRPr>
          </a:p>
        </p:txBody>
      </p:sp>
      <p:sp>
        <p:nvSpPr>
          <p:cNvPr id="12" name="文字方塊 11"/>
          <p:cNvSpPr txBox="1"/>
          <p:nvPr/>
        </p:nvSpPr>
        <p:spPr>
          <a:xfrm>
            <a:off x="1043608" y="5445224"/>
            <a:ext cx="2952328" cy="369332"/>
          </a:xfrm>
          <a:prstGeom prst="rect">
            <a:avLst/>
          </a:prstGeom>
          <a:noFill/>
        </p:spPr>
        <p:txBody>
          <a:bodyPr wrap="square" rtlCol="0">
            <a:spAutoFit/>
          </a:bodyPr>
          <a:lstStyle/>
          <a:p>
            <a:r>
              <a:rPr lang="zh-TW" altLang="en-US" dirty="0" smtClean="0">
                <a:solidFill>
                  <a:srgbClr val="C00000"/>
                </a:solidFill>
              </a:rPr>
              <a:t>工作區下吹氣流風速測試</a:t>
            </a:r>
            <a:endParaRPr lang="zh-TW" altLang="en-US" dirty="0">
              <a:solidFill>
                <a:srgbClr val="C00000"/>
              </a:solidFill>
            </a:endParaRPr>
          </a:p>
        </p:txBody>
      </p:sp>
    </p:spTree>
    <p:extLst>
      <p:ext uri="{BB962C8B-B14F-4D97-AF65-F5344CB8AC3E}">
        <p14:creationId xmlns:p14="http://schemas.microsoft.com/office/powerpoint/2010/main" val="457154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2"/>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15</a:t>
            </a:fld>
            <a:endParaRPr lang="zh-TW" altLang="en-US"/>
          </a:p>
        </p:txBody>
      </p:sp>
      <p:sp>
        <p:nvSpPr>
          <p:cNvPr id="5" name="標題 4"/>
          <p:cNvSpPr>
            <a:spLocks noGrp="1"/>
          </p:cNvSpPr>
          <p:nvPr>
            <p:ph type="title"/>
          </p:nvPr>
        </p:nvSpPr>
        <p:spPr/>
        <p:txBody>
          <a:bodyPr/>
          <a:lstStyle/>
          <a:p>
            <a:endParaRPr lang="zh-TW" altLang="en-US"/>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7376" y="188640"/>
            <a:ext cx="4038600" cy="302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043608" y="6444044"/>
            <a:ext cx="3384376" cy="369332"/>
          </a:xfrm>
          <a:prstGeom prst="rect">
            <a:avLst/>
          </a:prstGeom>
          <a:noFill/>
        </p:spPr>
        <p:txBody>
          <a:bodyPr wrap="square" rtlCol="0">
            <a:spAutoFit/>
          </a:bodyPr>
          <a:lstStyle/>
          <a:p>
            <a:r>
              <a:rPr lang="zh-TW" altLang="en-US" dirty="0" smtClean="0">
                <a:solidFill>
                  <a:srgbClr val="C00000"/>
                </a:solidFill>
              </a:rPr>
              <a:t>進</a:t>
            </a:r>
            <a:r>
              <a:rPr lang="en-US" altLang="zh-TW" dirty="0" smtClean="0">
                <a:solidFill>
                  <a:srgbClr val="C00000"/>
                </a:solidFill>
              </a:rPr>
              <a:t>/</a:t>
            </a:r>
            <a:r>
              <a:rPr lang="zh-TW" altLang="en-US" dirty="0" smtClean="0">
                <a:solidFill>
                  <a:srgbClr val="C00000"/>
                </a:solidFill>
              </a:rPr>
              <a:t>排氣</a:t>
            </a:r>
            <a:r>
              <a:rPr lang="en-US" altLang="zh-TW" dirty="0" smtClean="0">
                <a:solidFill>
                  <a:srgbClr val="C00000"/>
                </a:solidFill>
              </a:rPr>
              <a:t>HEPA</a:t>
            </a:r>
            <a:r>
              <a:rPr lang="zh-TW" altLang="en-US" dirty="0" smtClean="0">
                <a:solidFill>
                  <a:srgbClr val="C00000"/>
                </a:solidFill>
              </a:rPr>
              <a:t>洩漏測試</a:t>
            </a:r>
            <a:endParaRPr lang="zh-TW" altLang="en-US" dirty="0">
              <a:solidFill>
                <a:srgbClr val="C0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3" y="3362278"/>
            <a:ext cx="4113043" cy="309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8640"/>
            <a:ext cx="4104456" cy="308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363075"/>
            <a:ext cx="4104456" cy="309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5580112" y="6453336"/>
            <a:ext cx="2376264" cy="369332"/>
          </a:xfrm>
          <a:prstGeom prst="rect">
            <a:avLst/>
          </a:prstGeom>
          <a:noFill/>
        </p:spPr>
        <p:txBody>
          <a:bodyPr wrap="square" rtlCol="0">
            <a:spAutoFit/>
          </a:bodyPr>
          <a:lstStyle/>
          <a:p>
            <a:r>
              <a:rPr lang="zh-TW" altLang="en-US" dirty="0" smtClean="0">
                <a:solidFill>
                  <a:srgbClr val="C00000"/>
                </a:solidFill>
              </a:rPr>
              <a:t>氣流煙霧形態測試</a:t>
            </a:r>
            <a:endParaRPr lang="zh-TW" altLang="en-US" dirty="0">
              <a:solidFill>
                <a:srgbClr val="C00000"/>
              </a:solidFill>
            </a:endParaRPr>
          </a:p>
        </p:txBody>
      </p:sp>
    </p:spTree>
    <p:extLst>
      <p:ext uri="{BB962C8B-B14F-4D97-AF65-F5344CB8AC3E}">
        <p14:creationId xmlns:p14="http://schemas.microsoft.com/office/powerpoint/2010/main" val="202609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a:p>
        </p:txBody>
      </p:sp>
      <p:sp>
        <p:nvSpPr>
          <p:cNvPr id="3" name="內容版面配置區 2"/>
          <p:cNvSpPr>
            <a:spLocks noGrp="1"/>
          </p:cNvSpPr>
          <p:nvPr>
            <p:ph sz="half" idx="2"/>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16</a:t>
            </a:fld>
            <a:endParaRPr lang="zh-TW" altLang="en-US"/>
          </a:p>
        </p:txBody>
      </p:sp>
      <p:sp>
        <p:nvSpPr>
          <p:cNvPr id="5" name="標題 4"/>
          <p:cNvSpPr>
            <a:spLocks noGrp="1"/>
          </p:cNvSpPr>
          <p:nvPr>
            <p:ph type="title"/>
          </p:nvPr>
        </p:nvSpPr>
        <p:spPr/>
        <p:txBody>
          <a:bodyPr/>
          <a:lstStyle/>
          <a:p>
            <a:r>
              <a:rPr lang="en-US" altLang="zh-TW" dirty="0" smtClean="0"/>
              <a:t>BHA 120</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95" y="1628800"/>
            <a:ext cx="8701601" cy="504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2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5138930"/>
          </a:xfrm>
        </p:spPr>
        <p:txBody>
          <a:bodyPr>
            <a:normAutofit/>
          </a:bodyPr>
          <a:lstStyle/>
          <a:p>
            <a:r>
              <a:rPr lang="zh-TW" altLang="en-US" sz="2400" dirty="0"/>
              <a:t>高溫高壓滅菌器</a:t>
            </a:r>
            <a:endParaRPr lang="en-US" altLang="zh-TW" sz="2400" dirty="0"/>
          </a:p>
          <a:p>
            <a:pPr marL="45720" indent="0">
              <a:buNone/>
            </a:pPr>
            <a:r>
              <a:rPr lang="en-US" altLang="zh-TW" dirty="0" smtClean="0"/>
              <a:t> (1)</a:t>
            </a:r>
            <a:r>
              <a:rPr lang="zh-TW" altLang="en-US" dirty="0" smtClean="0"/>
              <a:t>每次滅菌時外觀檢點；溫度、壓力與時間檢視。</a:t>
            </a:r>
            <a:endParaRPr lang="en-US" altLang="zh-TW" dirty="0" smtClean="0"/>
          </a:p>
          <a:p>
            <a:pPr marL="45720" indent="0">
              <a:buNone/>
            </a:pPr>
            <a:r>
              <a:rPr lang="en-US" altLang="zh-TW" dirty="0" smtClean="0"/>
              <a:t> (1)</a:t>
            </a:r>
            <a:r>
              <a:rPr lang="zh-TW" altLang="en-US" dirty="0" smtClean="0"/>
              <a:t>每鍋次執行化學性確效，以確保達設定溫度。</a:t>
            </a:r>
            <a:endParaRPr lang="en-US" altLang="zh-TW" dirty="0" smtClean="0"/>
          </a:p>
          <a:p>
            <a:pPr marL="45720" indent="0">
              <a:buNone/>
            </a:pPr>
            <a:r>
              <a:rPr lang="en-US" altLang="zh-TW" dirty="0"/>
              <a:t> </a:t>
            </a:r>
            <a:r>
              <a:rPr lang="en-US" altLang="zh-TW" dirty="0" smtClean="0"/>
              <a:t>(2)</a:t>
            </a:r>
            <a:r>
              <a:rPr lang="zh-TW" altLang="en-US" dirty="0" smtClean="0"/>
              <a:t>每週執行生物性確效</a:t>
            </a:r>
            <a:endParaRPr lang="en-US" altLang="zh-TW" dirty="0" smtClean="0"/>
          </a:p>
          <a:p>
            <a:pPr marL="45720" indent="0">
              <a:buNone/>
            </a:pPr>
            <a:r>
              <a:rPr lang="en-US" altLang="zh-TW" dirty="0" smtClean="0"/>
              <a:t> (3)</a:t>
            </a:r>
            <a:r>
              <a:rPr lang="zh-TW" altLang="en-US" dirty="0" smtClean="0"/>
              <a:t>年度高溫高壓滅菌器溫度及壓力驗證</a:t>
            </a:r>
            <a:endParaRPr lang="en-US" altLang="zh-TW" dirty="0" smtClean="0"/>
          </a:p>
          <a:p>
            <a:pPr marL="45720" indent="0">
              <a:buNone/>
            </a:pPr>
            <a:r>
              <a:rPr lang="en-US" altLang="zh-TW" dirty="0" smtClean="0"/>
              <a:t>   </a:t>
            </a:r>
            <a:r>
              <a:rPr lang="en-US" altLang="zh-TW" dirty="0" smtClean="0">
                <a:solidFill>
                  <a:srgbClr val="002060"/>
                </a:solidFill>
              </a:rPr>
              <a:t>  </a:t>
            </a:r>
            <a:r>
              <a:rPr lang="zh-TW" altLang="zh-TW" dirty="0" smtClean="0">
                <a:solidFill>
                  <a:srgbClr val="002060"/>
                </a:solidFill>
              </a:rPr>
              <a:t>允</a:t>
            </a:r>
            <a:r>
              <a:rPr lang="zh-TW" altLang="zh-TW" dirty="0">
                <a:solidFill>
                  <a:srgbClr val="002060"/>
                </a:solidFill>
              </a:rPr>
              <a:t>收標準：以達到滅菌性能為判定標準，溫度計器示值</a:t>
            </a:r>
            <a:r>
              <a:rPr lang="en-US" altLang="zh-TW" dirty="0">
                <a:solidFill>
                  <a:srgbClr val="002060"/>
                </a:solidFill>
              </a:rPr>
              <a:t>121</a:t>
            </a:r>
            <a:r>
              <a:rPr lang="zh-TW" altLang="zh-TW" dirty="0">
                <a:solidFill>
                  <a:srgbClr val="002060"/>
                </a:solidFill>
              </a:rPr>
              <a:t>℃時</a:t>
            </a:r>
            <a:r>
              <a:rPr lang="zh-TW" altLang="zh-TW" dirty="0" smtClean="0">
                <a:solidFill>
                  <a:srgbClr val="002060"/>
                </a:solidFill>
              </a:rPr>
              <a:t>，</a:t>
            </a:r>
            <a:r>
              <a:rPr lang="en-US" altLang="zh-TW" dirty="0" smtClean="0">
                <a:solidFill>
                  <a:srgbClr val="002060"/>
                </a:solidFill>
              </a:rPr>
              <a:t> </a:t>
            </a:r>
          </a:p>
          <a:p>
            <a:pPr marL="45720" indent="0">
              <a:buNone/>
            </a:pPr>
            <a:r>
              <a:rPr lang="en-US" altLang="zh-TW" dirty="0">
                <a:solidFill>
                  <a:srgbClr val="002060"/>
                </a:solidFill>
              </a:rPr>
              <a:t> </a:t>
            </a:r>
            <a:r>
              <a:rPr lang="en-US" altLang="zh-TW" dirty="0" smtClean="0">
                <a:solidFill>
                  <a:srgbClr val="002060"/>
                </a:solidFill>
              </a:rPr>
              <a:t>    </a:t>
            </a:r>
            <a:r>
              <a:rPr lang="zh-TW" altLang="zh-TW" dirty="0" smtClean="0">
                <a:solidFill>
                  <a:srgbClr val="002060"/>
                </a:solidFill>
              </a:rPr>
              <a:t>實際</a:t>
            </a:r>
            <a:r>
              <a:rPr lang="zh-TW" altLang="zh-TW" dirty="0">
                <a:solidFill>
                  <a:srgbClr val="002060"/>
                </a:solidFill>
              </a:rPr>
              <a:t>溫度應</a:t>
            </a:r>
            <a:r>
              <a:rPr lang="en-US" altLang="zh-TW" dirty="0">
                <a:solidFill>
                  <a:srgbClr val="002060"/>
                </a:solidFill>
              </a:rPr>
              <a:t>121</a:t>
            </a:r>
            <a:r>
              <a:rPr lang="zh-TW" altLang="zh-TW" dirty="0">
                <a:solidFill>
                  <a:srgbClr val="002060"/>
                </a:solidFill>
              </a:rPr>
              <a:t>℃</a:t>
            </a:r>
            <a:r>
              <a:rPr lang="en-US" altLang="zh-TW" dirty="0">
                <a:solidFill>
                  <a:srgbClr val="002060"/>
                </a:solidFill>
              </a:rPr>
              <a:t>-125</a:t>
            </a:r>
            <a:r>
              <a:rPr lang="zh-TW" altLang="zh-TW" dirty="0">
                <a:solidFill>
                  <a:srgbClr val="002060"/>
                </a:solidFill>
              </a:rPr>
              <a:t>℃；壓力值於工作壓力</a:t>
            </a:r>
            <a:r>
              <a:rPr lang="en-US" altLang="zh-TW" dirty="0">
                <a:solidFill>
                  <a:srgbClr val="002060"/>
                </a:solidFill>
              </a:rPr>
              <a:t>(15</a:t>
            </a:r>
            <a:r>
              <a:rPr lang="zh-TW" altLang="zh-TW" dirty="0">
                <a:solidFill>
                  <a:srgbClr val="002060"/>
                </a:solidFill>
              </a:rPr>
              <a:t>磅∕平方英吋</a:t>
            </a:r>
            <a:r>
              <a:rPr lang="zh-TW" altLang="zh-TW" dirty="0" smtClean="0">
                <a:solidFill>
                  <a:srgbClr val="002060"/>
                </a:solidFill>
              </a:rPr>
              <a:t>、</a:t>
            </a:r>
            <a:r>
              <a:rPr lang="en-US" altLang="zh-TW" dirty="0" smtClean="0">
                <a:solidFill>
                  <a:srgbClr val="002060"/>
                </a:solidFill>
              </a:rPr>
              <a:t>1 </a:t>
            </a:r>
          </a:p>
          <a:p>
            <a:pPr marL="45720" indent="0">
              <a:buNone/>
            </a:pPr>
            <a:r>
              <a:rPr lang="en-US" altLang="zh-TW" dirty="0">
                <a:solidFill>
                  <a:srgbClr val="002060"/>
                </a:solidFill>
              </a:rPr>
              <a:t> </a:t>
            </a:r>
            <a:r>
              <a:rPr lang="en-US" altLang="zh-TW" dirty="0" smtClean="0">
                <a:solidFill>
                  <a:srgbClr val="002060"/>
                </a:solidFill>
              </a:rPr>
              <a:t>    </a:t>
            </a:r>
            <a:r>
              <a:rPr lang="en-US" altLang="zh-TW" dirty="0" err="1" smtClean="0">
                <a:solidFill>
                  <a:srgbClr val="002060"/>
                </a:solidFill>
              </a:rPr>
              <a:t>kgf</a:t>
            </a:r>
            <a:r>
              <a:rPr lang="en-US" altLang="zh-TW" dirty="0" smtClean="0">
                <a:solidFill>
                  <a:srgbClr val="002060"/>
                </a:solidFill>
              </a:rPr>
              <a:t>/cm</a:t>
            </a:r>
            <a:r>
              <a:rPr lang="en-US" altLang="zh-TW" baseline="30000" dirty="0" smtClean="0">
                <a:solidFill>
                  <a:srgbClr val="002060"/>
                </a:solidFill>
              </a:rPr>
              <a:t>2</a:t>
            </a:r>
            <a:r>
              <a:rPr lang="zh-TW" altLang="zh-TW" dirty="0" smtClean="0">
                <a:solidFill>
                  <a:srgbClr val="002060"/>
                </a:solidFill>
              </a:rPr>
              <a:t>或</a:t>
            </a:r>
            <a:r>
              <a:rPr lang="en-US" altLang="zh-TW" dirty="0">
                <a:solidFill>
                  <a:srgbClr val="002060"/>
                </a:solidFill>
              </a:rPr>
              <a:t>2 </a:t>
            </a:r>
            <a:r>
              <a:rPr lang="en-US" altLang="zh-TW" dirty="0" err="1">
                <a:solidFill>
                  <a:srgbClr val="002060"/>
                </a:solidFill>
              </a:rPr>
              <a:t>kgf</a:t>
            </a:r>
            <a:r>
              <a:rPr lang="en-US" altLang="zh-TW" dirty="0">
                <a:solidFill>
                  <a:srgbClr val="002060"/>
                </a:solidFill>
              </a:rPr>
              <a:t>/cm</a:t>
            </a:r>
            <a:r>
              <a:rPr lang="en-US" altLang="zh-TW" baseline="30000" dirty="0">
                <a:solidFill>
                  <a:srgbClr val="002060"/>
                </a:solidFill>
              </a:rPr>
              <a:t>2</a:t>
            </a:r>
            <a:r>
              <a:rPr lang="en-US" altLang="zh-TW" dirty="0" smtClean="0">
                <a:solidFill>
                  <a:srgbClr val="002060"/>
                </a:solidFill>
              </a:rPr>
              <a:t>)</a:t>
            </a:r>
            <a:r>
              <a:rPr lang="zh-TW" altLang="zh-TW" dirty="0" smtClean="0">
                <a:solidFill>
                  <a:srgbClr val="002060"/>
                </a:solidFill>
              </a:rPr>
              <a:t>時</a:t>
            </a:r>
            <a:r>
              <a:rPr lang="zh-TW" altLang="zh-TW" dirty="0">
                <a:solidFill>
                  <a:srgbClr val="002060"/>
                </a:solidFill>
              </a:rPr>
              <a:t>，器差</a:t>
            </a:r>
            <a:r>
              <a:rPr lang="en-US" altLang="zh-TW" dirty="0">
                <a:solidFill>
                  <a:srgbClr val="002060"/>
                </a:solidFill>
              </a:rPr>
              <a:t> &lt; </a:t>
            </a:r>
            <a:r>
              <a:rPr lang="zh-TW" altLang="zh-TW" dirty="0">
                <a:solidFill>
                  <a:srgbClr val="002060"/>
                </a:solidFill>
              </a:rPr>
              <a:t>± </a:t>
            </a:r>
            <a:r>
              <a:rPr lang="en-US" altLang="zh-TW" dirty="0">
                <a:solidFill>
                  <a:srgbClr val="002060"/>
                </a:solidFill>
              </a:rPr>
              <a:t>10 %</a:t>
            </a:r>
            <a:r>
              <a:rPr lang="zh-TW" altLang="zh-TW" dirty="0" smtClean="0">
                <a:solidFill>
                  <a:srgbClr val="002060"/>
                </a:solidFill>
              </a:rPr>
              <a:t>。</a:t>
            </a:r>
            <a:endParaRPr lang="en-US" altLang="zh-TW" dirty="0" smtClean="0">
              <a:solidFill>
                <a:srgbClr val="002060"/>
              </a:solidFill>
            </a:endParaRPr>
          </a:p>
          <a:p>
            <a:pPr marL="45720" indent="0">
              <a:buNone/>
            </a:pPr>
            <a:r>
              <a:rPr lang="en-US" altLang="zh-TW" dirty="0"/>
              <a:t> </a:t>
            </a:r>
            <a:r>
              <a:rPr lang="en-US" altLang="zh-TW" dirty="0" smtClean="0"/>
              <a:t>(4)</a:t>
            </a:r>
            <a:r>
              <a:rPr lang="zh-TW" altLang="en-US" dirty="0" smtClean="0"/>
              <a:t>年度高溫高壓滅菌器安全檢查</a:t>
            </a:r>
            <a:r>
              <a:rPr lang="en-US" altLang="zh-TW" dirty="0" smtClean="0"/>
              <a:t>(</a:t>
            </a:r>
            <a:r>
              <a:rPr lang="zh-TW" altLang="en-US" dirty="0" smtClean="0"/>
              <a:t>委由工務查驗</a:t>
            </a:r>
            <a:r>
              <a:rPr lang="en-US" altLang="zh-TW" dirty="0" smtClean="0"/>
              <a:t>)</a:t>
            </a:r>
            <a:endParaRPr lang="en-US" altLang="zh-TW" sz="2400" dirty="0"/>
          </a:p>
          <a:p>
            <a:r>
              <a:rPr lang="zh-TW" altLang="en-US" sz="2400" dirty="0" smtClean="0"/>
              <a:t>離心機</a:t>
            </a:r>
            <a:endParaRPr lang="en-US" altLang="zh-TW" sz="2400" dirty="0" smtClean="0"/>
          </a:p>
          <a:p>
            <a:pPr marL="45720" indent="0">
              <a:buNone/>
            </a:pPr>
            <a:r>
              <a:rPr lang="en-US" altLang="zh-TW" dirty="0" smtClean="0"/>
              <a:t> (1)</a:t>
            </a:r>
            <a:r>
              <a:rPr lang="zh-TW" altLang="en-US" dirty="0" smtClean="0"/>
              <a:t>每日使用前外觀檢點</a:t>
            </a:r>
            <a:r>
              <a:rPr lang="en-US" altLang="zh-TW" dirty="0" smtClean="0"/>
              <a:t> </a:t>
            </a:r>
          </a:p>
          <a:p>
            <a:pPr marL="45720" indent="0">
              <a:buNone/>
            </a:pPr>
            <a:r>
              <a:rPr lang="en-US" altLang="zh-TW" dirty="0" smtClean="0"/>
              <a:t> (2)</a:t>
            </a:r>
            <a:r>
              <a:rPr lang="zh-TW" altLang="en-US" dirty="0" smtClean="0"/>
              <a:t>年度轉速驗證</a:t>
            </a:r>
            <a:endParaRPr lang="en-US" altLang="zh-TW" dirty="0" smtClean="0"/>
          </a:p>
          <a:p>
            <a:pPr marL="45720" indent="0">
              <a:buNone/>
            </a:pPr>
            <a:r>
              <a:rPr lang="en-US" altLang="zh-TW" dirty="0" smtClean="0"/>
              <a:t> (3)</a:t>
            </a:r>
            <a:r>
              <a:rPr lang="zh-TW" altLang="en-US" dirty="0" smtClean="0">
                <a:solidFill>
                  <a:schemeClr val="tx1">
                    <a:lumMod val="65000"/>
                    <a:lumOff val="35000"/>
                  </a:schemeClr>
                </a:solidFill>
              </a:rPr>
              <a:t>年度離心機安全檢查</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委由醫工查驗</a:t>
            </a:r>
            <a:r>
              <a:rPr lang="en-US" altLang="zh-TW" dirty="0" smtClean="0">
                <a:solidFill>
                  <a:schemeClr val="tx1">
                    <a:lumMod val="65000"/>
                    <a:lumOff val="35000"/>
                  </a:schemeClr>
                </a:solidFill>
              </a:rPr>
              <a:t>)</a:t>
            </a:r>
            <a:endParaRPr lang="zh-TW" altLang="en-US"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17</a:t>
            </a:fld>
            <a:endParaRPr lang="zh-TW" altLang="en-US"/>
          </a:p>
        </p:txBody>
      </p:sp>
      <p:sp>
        <p:nvSpPr>
          <p:cNvPr id="4" name="標題 3"/>
          <p:cNvSpPr>
            <a:spLocks noGrp="1"/>
          </p:cNvSpPr>
          <p:nvPr>
            <p:ph type="title"/>
          </p:nvPr>
        </p:nvSpPr>
        <p:spPr/>
        <p:txBody>
          <a:bodyPr/>
          <a:lstStyle/>
          <a:p>
            <a:r>
              <a:rPr lang="en-US" altLang="zh-TW" dirty="0"/>
              <a:t>2.2.4</a:t>
            </a:r>
            <a:r>
              <a:rPr lang="zh-TW" altLang="en-US" dirty="0"/>
              <a:t>認識所有實驗室設備的檢查與驗證狀況</a:t>
            </a:r>
          </a:p>
        </p:txBody>
      </p:sp>
    </p:spTree>
    <p:extLst>
      <p:ext uri="{BB962C8B-B14F-4D97-AF65-F5344CB8AC3E}">
        <p14:creationId xmlns:p14="http://schemas.microsoft.com/office/powerpoint/2010/main" val="169537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18</a:t>
            </a:fld>
            <a:endParaRPr lang="zh-TW" altLang="en-US"/>
          </a:p>
        </p:txBody>
      </p:sp>
      <p:sp>
        <p:nvSpPr>
          <p:cNvPr id="4" name="標題 3"/>
          <p:cNvSpPr>
            <a:spLocks noGrp="1"/>
          </p:cNvSpPr>
          <p:nvPr>
            <p:ph type="title"/>
          </p:nvPr>
        </p:nvSpPr>
        <p:spPr/>
        <p:txBody>
          <a:bodyPr/>
          <a:lstStyle/>
          <a:p>
            <a:r>
              <a:rPr lang="zh-TW" altLang="en-US" dirty="0" smtClean="0"/>
              <a:t>小型壓力容器年度檢查表</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48011"/>
            <a:ext cx="9108530" cy="492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932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19</a:t>
            </a:fld>
            <a:endParaRPr lang="zh-TW" altLang="en-US"/>
          </a:p>
        </p:txBody>
      </p:sp>
      <p:sp>
        <p:nvSpPr>
          <p:cNvPr id="4" name="標題 3"/>
          <p:cNvSpPr>
            <a:spLocks noGrp="1"/>
          </p:cNvSpPr>
          <p:nvPr>
            <p:ph type="title"/>
          </p:nvPr>
        </p:nvSpPr>
        <p:spPr/>
        <p:txBody>
          <a:bodyPr/>
          <a:lstStyle/>
          <a:p>
            <a:r>
              <a:rPr lang="zh-TW" altLang="en-US" dirty="0" smtClean="0"/>
              <a:t>離心機年度檢查表</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8" y="1706860"/>
            <a:ext cx="8845982" cy="4818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025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4" name="標題 3"/>
          <p:cNvSpPr>
            <a:spLocks noGrp="1"/>
          </p:cNvSpPr>
          <p:nvPr>
            <p:ph type="title"/>
          </p:nvPr>
        </p:nvSpPr>
        <p:spPr/>
        <p:txBody>
          <a:bodyPr/>
          <a:lstStyle/>
          <a:p>
            <a:pPr algn="ctr"/>
            <a:r>
              <a:rPr lang="zh-TW" altLang="en-US" dirty="0" smtClean="0"/>
              <a:t>工程控制</a:t>
            </a:r>
            <a:r>
              <a:rPr lang="en-US" altLang="zh-TW" dirty="0" smtClean="0"/>
              <a:t>(</a:t>
            </a:r>
            <a:r>
              <a:rPr lang="zh-TW" altLang="en-US" dirty="0" smtClean="0"/>
              <a:t>設備</a:t>
            </a:r>
            <a:r>
              <a:rPr lang="en-US" altLang="zh-TW" dirty="0" smtClean="0"/>
              <a:t>/</a:t>
            </a:r>
            <a:r>
              <a:rPr lang="zh-TW" altLang="en-US" dirty="0" smtClean="0"/>
              <a:t>初級屏障</a:t>
            </a:r>
            <a:r>
              <a:rPr lang="en-US" altLang="zh-TW" dirty="0" smtClean="0"/>
              <a:t>)</a:t>
            </a:r>
            <a:endParaRPr lang="zh-TW" altLang="en-US" dirty="0"/>
          </a:p>
        </p:txBody>
      </p:sp>
      <p:sp>
        <p:nvSpPr>
          <p:cNvPr id="2" name="投影片編號版面配置區 1"/>
          <p:cNvSpPr>
            <a:spLocks noGrp="1"/>
          </p:cNvSpPr>
          <p:nvPr>
            <p:ph type="sldNum" sz="quarter" idx="11"/>
          </p:nvPr>
        </p:nvSpPr>
        <p:spPr/>
        <p:txBody>
          <a:bodyPr/>
          <a:lstStyle/>
          <a:p>
            <a:fld id="{9F543845-701F-419D-9873-2C20FFA66FF0}" type="slidenum">
              <a:rPr lang="zh-TW" altLang="en-US" smtClean="0"/>
              <a:t>2</a:t>
            </a:fld>
            <a:endParaRPr lang="zh-TW" altLang="en-US"/>
          </a:p>
        </p:txBody>
      </p:sp>
    </p:spTree>
    <p:extLst>
      <p:ext uri="{BB962C8B-B14F-4D97-AF65-F5344CB8AC3E}">
        <p14:creationId xmlns:p14="http://schemas.microsoft.com/office/powerpoint/2010/main" val="907400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排煙櫃</a:t>
            </a:r>
            <a:endParaRPr lang="en-US" altLang="zh-TW" sz="2400" dirty="0" smtClean="0"/>
          </a:p>
          <a:p>
            <a:pPr marL="45720" indent="0">
              <a:buNone/>
            </a:pPr>
            <a:r>
              <a:rPr lang="en-US" altLang="zh-TW" dirty="0" smtClean="0">
                <a:solidFill>
                  <a:schemeClr val="tx1">
                    <a:lumMod val="65000"/>
                    <a:lumOff val="35000"/>
                  </a:schemeClr>
                </a:solidFill>
              </a:rPr>
              <a:t> (1)</a:t>
            </a:r>
            <a:r>
              <a:rPr lang="zh-TW" altLang="en-US" dirty="0" smtClean="0">
                <a:solidFill>
                  <a:schemeClr val="tx1">
                    <a:lumMod val="65000"/>
                    <a:lumOff val="35000"/>
                  </a:schemeClr>
                </a:solidFill>
              </a:rPr>
              <a:t>每日</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或使用前</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確保排煙櫃功能正常</a:t>
            </a:r>
            <a:endParaRPr lang="en-US" altLang="zh-TW" dirty="0" smtClean="0">
              <a:solidFill>
                <a:schemeClr val="tx1">
                  <a:lumMod val="65000"/>
                  <a:lumOff val="35000"/>
                </a:schemeClr>
              </a:solidFill>
            </a:endParaRPr>
          </a:p>
          <a:p>
            <a:pPr marL="45720" indent="0">
              <a:buNone/>
            </a:pPr>
            <a:r>
              <a:rPr lang="en-US" altLang="zh-TW" dirty="0"/>
              <a:t> </a:t>
            </a:r>
            <a:r>
              <a:rPr lang="en-US" altLang="zh-TW" dirty="0" smtClean="0"/>
              <a:t>(2)</a:t>
            </a:r>
            <a:r>
              <a:rPr lang="zh-TW" altLang="en-US" dirty="0" smtClean="0"/>
              <a:t>每年：職業安全衛生管理辦法</a:t>
            </a:r>
            <a:endParaRPr lang="en-US" altLang="zh-TW" dirty="0" smtClean="0"/>
          </a:p>
          <a:p>
            <a:pPr marL="45720" indent="0">
              <a:buNone/>
            </a:pPr>
            <a:r>
              <a:rPr lang="en-US" altLang="zh-TW" dirty="0"/>
              <a:t> </a:t>
            </a:r>
            <a:r>
              <a:rPr lang="en-US" altLang="zh-TW" dirty="0" smtClean="0"/>
              <a:t>  </a:t>
            </a:r>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20</a:t>
            </a:fld>
            <a:endParaRPr lang="zh-TW" altLang="en-US"/>
          </a:p>
        </p:txBody>
      </p:sp>
      <p:sp>
        <p:nvSpPr>
          <p:cNvPr id="4" name="標題 3"/>
          <p:cNvSpPr>
            <a:spLocks noGrp="1"/>
          </p:cNvSpPr>
          <p:nvPr>
            <p:ph type="title"/>
          </p:nvPr>
        </p:nvSpPr>
        <p:spPr/>
        <p:txBody>
          <a:bodyPr/>
          <a:lstStyle/>
          <a:p>
            <a:r>
              <a:rPr lang="en-US" altLang="zh-TW" dirty="0"/>
              <a:t>2.2.4</a:t>
            </a:r>
            <a:r>
              <a:rPr lang="zh-TW" altLang="en-US" dirty="0"/>
              <a:t>認識所有實驗室設備的檢查與驗證狀況</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907878"/>
            <a:ext cx="5646045" cy="280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16"/>
          <a:stretch/>
        </p:blipFill>
        <p:spPr bwMode="auto">
          <a:xfrm>
            <a:off x="1043608" y="5785624"/>
            <a:ext cx="5631560" cy="81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6228184" y="4231426"/>
            <a:ext cx="2448272" cy="646331"/>
          </a:xfrm>
          <a:prstGeom prst="rect">
            <a:avLst/>
          </a:prstGeom>
          <a:noFill/>
        </p:spPr>
        <p:txBody>
          <a:bodyPr wrap="square" rtlCol="0">
            <a:spAutoFit/>
          </a:bodyPr>
          <a:lstStyle/>
          <a:p>
            <a:r>
              <a:rPr lang="zh-TW" altLang="en-US" dirty="0" smtClean="0">
                <a:solidFill>
                  <a:srgbClr val="C00000"/>
                </a:solidFill>
              </a:rPr>
              <a:t>入口</a:t>
            </a:r>
            <a:r>
              <a:rPr lang="zh-TW" altLang="en-US" dirty="0">
                <a:solidFill>
                  <a:srgbClr val="C00000"/>
                </a:solidFill>
              </a:rPr>
              <a:t>風速</a:t>
            </a:r>
            <a:r>
              <a:rPr lang="zh-TW" altLang="en-US" dirty="0" smtClean="0">
                <a:solidFill>
                  <a:srgbClr val="C00000"/>
                </a:solidFill>
              </a:rPr>
              <a:t>：</a:t>
            </a:r>
            <a:r>
              <a:rPr lang="en-US" altLang="zh-TW" dirty="0" smtClean="0">
                <a:solidFill>
                  <a:srgbClr val="C00000"/>
                </a:solidFill>
              </a:rPr>
              <a:t>&gt;0.5m/sec</a:t>
            </a:r>
            <a:endParaRPr lang="en-US" altLang="zh-TW" dirty="0">
              <a:solidFill>
                <a:srgbClr val="C00000"/>
              </a:solidFill>
            </a:endParaRPr>
          </a:p>
          <a:p>
            <a:r>
              <a:rPr lang="zh-TW" altLang="en-US" dirty="0">
                <a:solidFill>
                  <a:srgbClr val="C00000"/>
                </a:solidFill>
              </a:rPr>
              <a:t> </a:t>
            </a:r>
            <a:r>
              <a:rPr lang="zh-TW" altLang="en-US" dirty="0" smtClean="0">
                <a:solidFill>
                  <a:srgbClr val="C00000"/>
                </a:solidFill>
              </a:rPr>
              <a:t>頻率</a:t>
            </a:r>
            <a:r>
              <a:rPr lang="zh-TW" altLang="en-US" dirty="0">
                <a:solidFill>
                  <a:srgbClr val="C00000"/>
                </a:solidFill>
              </a:rPr>
              <a:t>：</a:t>
            </a:r>
            <a:r>
              <a:rPr lang="en-US" altLang="zh-TW" dirty="0">
                <a:solidFill>
                  <a:srgbClr val="C00000"/>
                </a:solidFill>
              </a:rPr>
              <a:t>1</a:t>
            </a:r>
            <a:r>
              <a:rPr lang="zh-TW" altLang="en-US" dirty="0">
                <a:solidFill>
                  <a:srgbClr val="C00000"/>
                </a:solidFill>
              </a:rPr>
              <a:t>次</a:t>
            </a:r>
            <a:r>
              <a:rPr lang="en-US" altLang="zh-TW" dirty="0">
                <a:solidFill>
                  <a:srgbClr val="C00000"/>
                </a:solidFill>
              </a:rPr>
              <a:t>/</a:t>
            </a:r>
            <a:r>
              <a:rPr lang="zh-TW" altLang="en-US" dirty="0">
                <a:solidFill>
                  <a:srgbClr val="C00000"/>
                </a:solidFill>
              </a:rPr>
              <a:t>半</a:t>
            </a:r>
            <a:r>
              <a:rPr lang="zh-TW" altLang="en-US" dirty="0" smtClean="0">
                <a:solidFill>
                  <a:srgbClr val="C00000"/>
                </a:solidFill>
              </a:rPr>
              <a:t>年</a:t>
            </a:r>
            <a:endParaRPr lang="zh-TW" altLang="en-US" dirty="0">
              <a:solidFill>
                <a:srgbClr val="C00000"/>
              </a:solidFill>
            </a:endParaRPr>
          </a:p>
        </p:txBody>
      </p:sp>
    </p:spTree>
    <p:extLst>
      <p:ext uri="{BB962C8B-B14F-4D97-AF65-F5344CB8AC3E}">
        <p14:creationId xmlns:p14="http://schemas.microsoft.com/office/powerpoint/2010/main" val="83509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排煙櫃</a:t>
            </a:r>
            <a:endParaRPr lang="zh-TW" altLang="en-US" sz="2400"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21</a:t>
            </a:fld>
            <a:endParaRPr lang="zh-TW" altLang="en-US"/>
          </a:p>
        </p:txBody>
      </p:sp>
      <p:sp>
        <p:nvSpPr>
          <p:cNvPr id="4" name="標題 3"/>
          <p:cNvSpPr>
            <a:spLocks noGrp="1"/>
          </p:cNvSpPr>
          <p:nvPr>
            <p:ph type="title"/>
          </p:nvPr>
        </p:nvSpPr>
        <p:spPr/>
        <p:txBody>
          <a:bodyPr/>
          <a:lstStyle/>
          <a:p>
            <a:r>
              <a:rPr lang="en-US" altLang="zh-TW" dirty="0"/>
              <a:t>2.2.4</a:t>
            </a:r>
            <a:r>
              <a:rPr lang="zh-TW" altLang="en-US" dirty="0"/>
              <a:t>認識所有實驗室設備的檢查與驗證狀況</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2248619"/>
            <a:ext cx="70199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873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734265"/>
          </a:xfrm>
        </p:spPr>
        <p:txBody>
          <a:bodyPr>
            <a:normAutofit/>
          </a:bodyPr>
          <a:lstStyle/>
          <a:p>
            <a:r>
              <a:rPr lang="zh-TW" altLang="en-US" sz="2400" dirty="0" smtClean="0"/>
              <a:t>生物安全櫃</a:t>
            </a:r>
            <a:r>
              <a:rPr lang="en-US" altLang="zh-TW" sz="2400" dirty="0" smtClean="0"/>
              <a:t> </a:t>
            </a:r>
          </a:p>
          <a:p>
            <a:pPr marL="45720" indent="0">
              <a:buNone/>
            </a:pPr>
            <a:r>
              <a:rPr lang="en-US" altLang="zh-TW" dirty="0" smtClean="0"/>
              <a:t> (</a:t>
            </a:r>
            <a:r>
              <a:rPr lang="en-US" altLang="zh-TW" dirty="0"/>
              <a:t>1)</a:t>
            </a:r>
            <a:r>
              <a:rPr lang="zh-TW" altLang="en-US" dirty="0"/>
              <a:t>外觀</a:t>
            </a:r>
            <a:r>
              <a:rPr lang="zh-TW" altLang="en-US" dirty="0" smtClean="0"/>
              <a:t>功能查驗異常</a:t>
            </a:r>
            <a:endParaRPr lang="en-US" altLang="zh-TW" dirty="0"/>
          </a:p>
          <a:p>
            <a:pPr marL="45720" indent="0">
              <a:buNone/>
            </a:pPr>
            <a:r>
              <a:rPr lang="en-US" altLang="zh-TW" dirty="0"/>
              <a:t> (2)</a:t>
            </a:r>
            <a:r>
              <a:rPr lang="zh-TW" altLang="zh-TW" dirty="0"/>
              <a:t>指針型壓力儀表</a:t>
            </a:r>
            <a:r>
              <a:rPr lang="zh-TW" altLang="en-US" dirty="0"/>
              <a:t>壓力異常</a:t>
            </a:r>
            <a:endParaRPr lang="en-US" altLang="zh-TW" dirty="0"/>
          </a:p>
          <a:p>
            <a:pPr marL="45720" indent="0">
              <a:buNone/>
            </a:pPr>
            <a:r>
              <a:rPr lang="en-US" altLang="zh-TW" dirty="0"/>
              <a:t> (3)</a:t>
            </a:r>
            <a:r>
              <a:rPr lang="zh-TW" altLang="en-US" dirty="0"/>
              <a:t>紙條測試不</a:t>
            </a:r>
            <a:r>
              <a:rPr lang="zh-TW" altLang="en-US" dirty="0" smtClean="0"/>
              <a:t>合格</a:t>
            </a:r>
            <a:endParaRPr lang="en-US" altLang="zh-TW" dirty="0" smtClean="0"/>
          </a:p>
          <a:p>
            <a:r>
              <a:rPr lang="zh-TW" altLang="en-US" sz="2400" dirty="0" smtClean="0"/>
              <a:t>高溫高壓滅菌器</a:t>
            </a:r>
            <a:endParaRPr lang="en-US" altLang="zh-TW" sz="2400" dirty="0" smtClean="0"/>
          </a:p>
          <a:p>
            <a:pPr marL="45720" indent="0">
              <a:buNone/>
            </a:pPr>
            <a:r>
              <a:rPr lang="en-US" altLang="zh-TW" dirty="0" smtClean="0"/>
              <a:t> (1)</a:t>
            </a:r>
            <a:r>
              <a:rPr lang="zh-TW" altLang="en-US" dirty="0"/>
              <a:t>外觀功能查驗異常</a:t>
            </a:r>
            <a:endParaRPr lang="en-US" altLang="zh-TW" dirty="0"/>
          </a:p>
          <a:p>
            <a:pPr marL="45720" indent="0">
              <a:buNone/>
            </a:pPr>
            <a:r>
              <a:rPr lang="en-US" altLang="zh-TW" dirty="0" smtClean="0"/>
              <a:t> (2)</a:t>
            </a:r>
            <a:r>
              <a:rPr lang="zh-TW" altLang="en-US" dirty="0" smtClean="0"/>
              <a:t>滅菌效能確效未合格</a:t>
            </a:r>
            <a:endParaRPr lang="en-US" altLang="zh-TW" dirty="0" smtClean="0"/>
          </a:p>
          <a:p>
            <a:r>
              <a:rPr lang="zh-TW" altLang="en-US" sz="2400" dirty="0" smtClean="0"/>
              <a:t>離心機</a:t>
            </a:r>
            <a:endParaRPr lang="en-US" altLang="zh-TW" sz="2400" dirty="0"/>
          </a:p>
          <a:p>
            <a:pPr marL="45720" indent="0">
              <a:buNone/>
            </a:pPr>
            <a:r>
              <a:rPr lang="en-US" altLang="zh-TW" dirty="0" smtClean="0"/>
              <a:t> (</a:t>
            </a:r>
            <a:r>
              <a:rPr lang="en-US" altLang="zh-TW" dirty="0"/>
              <a:t>1)</a:t>
            </a:r>
            <a:r>
              <a:rPr lang="zh-TW" altLang="en-US" dirty="0"/>
              <a:t>外觀功能查驗異常</a:t>
            </a:r>
            <a:endParaRPr lang="en-US" altLang="zh-TW" dirty="0"/>
          </a:p>
          <a:p>
            <a:pPr marL="45720" indent="0">
              <a:buNone/>
            </a:pPr>
            <a:r>
              <a:rPr lang="en-US" altLang="zh-TW" dirty="0" smtClean="0"/>
              <a:t> (2)</a:t>
            </a:r>
            <a:r>
              <a:rPr lang="zh-TW" altLang="en-US" dirty="0" smtClean="0"/>
              <a:t>功能查驗異常</a:t>
            </a:r>
            <a:r>
              <a:rPr lang="en-US" altLang="zh-TW" dirty="0" smtClean="0"/>
              <a:t>(</a:t>
            </a:r>
            <a:r>
              <a:rPr lang="zh-TW" altLang="en-US" dirty="0" smtClean="0"/>
              <a:t>例如：藉由面版顯示資訊查驗</a:t>
            </a:r>
            <a:r>
              <a:rPr lang="en-US" altLang="zh-TW" dirty="0" smtClean="0"/>
              <a:t>)</a:t>
            </a:r>
          </a:p>
          <a:p>
            <a:r>
              <a:rPr lang="zh-TW" altLang="en-US" sz="2400" dirty="0" smtClean="0"/>
              <a:t>排煙櫃</a:t>
            </a:r>
            <a:endParaRPr lang="en-US" altLang="zh-TW" sz="2400" dirty="0" smtClean="0"/>
          </a:p>
          <a:p>
            <a:pPr marL="45720" indent="0">
              <a:buNone/>
            </a:pPr>
            <a:r>
              <a:rPr lang="en-US" altLang="zh-TW" dirty="0"/>
              <a:t> </a:t>
            </a:r>
            <a:r>
              <a:rPr lang="en-US" altLang="zh-TW" dirty="0" smtClean="0"/>
              <a:t>(1)</a:t>
            </a:r>
            <a:r>
              <a:rPr lang="zh-TW" altLang="en-US" dirty="0" smtClean="0"/>
              <a:t>外觀、功能檢查異常</a:t>
            </a: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22</a:t>
            </a:fld>
            <a:endParaRPr lang="zh-TW" altLang="en-US"/>
          </a:p>
        </p:txBody>
      </p:sp>
      <p:sp>
        <p:nvSpPr>
          <p:cNvPr id="4" name="標題 3"/>
          <p:cNvSpPr>
            <a:spLocks noGrp="1"/>
          </p:cNvSpPr>
          <p:nvPr>
            <p:ph type="title"/>
          </p:nvPr>
        </p:nvSpPr>
        <p:spPr/>
        <p:txBody>
          <a:bodyPr/>
          <a:lstStyle/>
          <a:p>
            <a:r>
              <a:rPr lang="en-US" altLang="zh-TW" dirty="0" smtClean="0"/>
              <a:t>2.2.5</a:t>
            </a:r>
            <a:r>
              <a:rPr lang="zh-TW" altLang="en-US" dirty="0" smtClean="0"/>
              <a:t>瞭解實驗室設備之安全工程控制受損、故障或無功能</a:t>
            </a:r>
            <a:endParaRPr lang="zh-TW" altLang="en-US" dirty="0"/>
          </a:p>
        </p:txBody>
      </p:sp>
    </p:spTree>
    <p:extLst>
      <p:ext uri="{BB962C8B-B14F-4D97-AF65-F5344CB8AC3E}">
        <p14:creationId xmlns:p14="http://schemas.microsoft.com/office/powerpoint/2010/main" val="218133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950289"/>
          </a:xfrm>
        </p:spPr>
        <p:txBody>
          <a:bodyPr>
            <a:normAutofit/>
          </a:bodyPr>
          <a:lstStyle/>
          <a:p>
            <a:r>
              <a:rPr lang="zh-TW" altLang="en-US" sz="2400" dirty="0" smtClean="0"/>
              <a:t>生物安全櫃</a:t>
            </a:r>
            <a:endParaRPr lang="en-US" altLang="zh-TW" sz="2400" dirty="0" smtClean="0"/>
          </a:p>
          <a:p>
            <a:pPr marL="45720" indent="0">
              <a:buNone/>
            </a:pPr>
            <a:r>
              <a:rPr lang="en-US" altLang="zh-TW" dirty="0" smtClean="0"/>
              <a:t>1.</a:t>
            </a:r>
            <a:r>
              <a:rPr lang="zh-TW" altLang="en-US" dirty="0" smtClean="0"/>
              <a:t>通報</a:t>
            </a:r>
            <a:r>
              <a:rPr lang="zh-TW" altLang="en-US" dirty="0"/>
              <a:t>時機：應通報主管及聯絡醫工處理維修</a:t>
            </a:r>
            <a:r>
              <a:rPr lang="zh-TW" altLang="en-US" dirty="0" smtClean="0"/>
              <a:t>事宜</a:t>
            </a:r>
            <a:endParaRPr lang="en-US" altLang="zh-TW" dirty="0" smtClean="0"/>
          </a:p>
          <a:p>
            <a:pPr marL="45720" indent="0">
              <a:buNone/>
            </a:pPr>
            <a:r>
              <a:rPr lang="en-US" altLang="zh-TW" sz="1800" dirty="0"/>
              <a:t> </a:t>
            </a:r>
            <a:r>
              <a:rPr lang="en-US" altLang="zh-TW" sz="1800" dirty="0" smtClean="0">
                <a:solidFill>
                  <a:srgbClr val="002060"/>
                </a:solidFill>
              </a:rPr>
              <a:t>(1)</a:t>
            </a:r>
            <a:r>
              <a:rPr lang="zh-TW" altLang="en-US" sz="1800" dirty="0" smtClean="0">
                <a:solidFill>
                  <a:srgbClr val="002060"/>
                </a:solidFill>
              </a:rPr>
              <a:t>年度功能檢測不合格      </a:t>
            </a:r>
            <a:r>
              <a:rPr lang="en-US" altLang="zh-TW" sz="1800" dirty="0" smtClean="0">
                <a:solidFill>
                  <a:srgbClr val="002060"/>
                </a:solidFill>
              </a:rPr>
              <a:t> (2)</a:t>
            </a:r>
            <a:r>
              <a:rPr lang="zh-TW" altLang="en-US" sz="1800" dirty="0" smtClean="0">
                <a:solidFill>
                  <a:srgbClr val="002060"/>
                </a:solidFill>
              </a:rPr>
              <a:t>常規使用時發現異常</a:t>
            </a:r>
            <a:endParaRPr lang="en-US" altLang="zh-TW" sz="1800" dirty="0" smtClean="0">
              <a:solidFill>
                <a:srgbClr val="002060"/>
              </a:solidFill>
            </a:endParaRPr>
          </a:p>
          <a:p>
            <a:pPr marL="45720" indent="0">
              <a:buNone/>
            </a:pPr>
            <a:r>
              <a:rPr lang="en-US" altLang="zh-TW" dirty="0" smtClean="0"/>
              <a:t>2.</a:t>
            </a:r>
            <a:r>
              <a:rPr lang="zh-TW" altLang="en-US" dirty="0" smtClean="0"/>
              <a:t>處理：操作過程中</a:t>
            </a:r>
            <a:r>
              <a:rPr lang="en-US" altLang="zh-TW" dirty="0" smtClean="0"/>
              <a:t>BSC</a:t>
            </a:r>
            <a:r>
              <a:rPr lang="zh-TW" altLang="en-US" dirty="0" smtClean="0"/>
              <a:t>發生故障，並有</a:t>
            </a:r>
            <a:r>
              <a:rPr lang="en-US" altLang="zh-TW" dirty="0" smtClean="0"/>
              <a:t>aerosol</a:t>
            </a:r>
            <a:r>
              <a:rPr lang="zh-TW" altLang="en-US" dirty="0" smtClean="0"/>
              <a:t>暴露之疑慮時。</a:t>
            </a:r>
            <a:endParaRPr lang="en-US" altLang="zh-TW" dirty="0" smtClean="0"/>
          </a:p>
          <a:p>
            <a:pPr marL="45720" indent="0">
              <a:buNone/>
            </a:pPr>
            <a:r>
              <a:rPr lang="en-US" altLang="zh-TW" dirty="0">
                <a:solidFill>
                  <a:srgbClr val="002060"/>
                </a:solidFill>
              </a:rPr>
              <a:t> </a:t>
            </a:r>
            <a:r>
              <a:rPr lang="en-US" altLang="zh-TW" sz="1800" dirty="0" smtClean="0">
                <a:solidFill>
                  <a:srgbClr val="002060"/>
                </a:solidFill>
              </a:rPr>
              <a:t>(1)</a:t>
            </a:r>
            <a:r>
              <a:rPr lang="zh-TW" altLang="en-US" sz="1800" dirty="0" smtClean="0">
                <a:solidFill>
                  <a:srgbClr val="002060"/>
                </a:solidFill>
              </a:rPr>
              <a:t>非負壓室：暫停操作，先清潔</a:t>
            </a:r>
            <a:r>
              <a:rPr lang="en-US" altLang="zh-TW" sz="1800" dirty="0" smtClean="0">
                <a:solidFill>
                  <a:srgbClr val="002060"/>
                </a:solidFill>
              </a:rPr>
              <a:t>BSC</a:t>
            </a:r>
            <a:r>
              <a:rPr lang="zh-TW" altLang="en-US" sz="1800" dirty="0" smtClean="0">
                <a:solidFill>
                  <a:srgbClr val="002060"/>
                </a:solidFill>
              </a:rPr>
              <a:t>桌面，再行報修。</a:t>
            </a:r>
            <a:endParaRPr lang="en-US" altLang="zh-TW" sz="1800" dirty="0" smtClean="0">
              <a:solidFill>
                <a:srgbClr val="002060"/>
              </a:solidFill>
            </a:endParaRPr>
          </a:p>
          <a:p>
            <a:pPr marL="45720" indent="0">
              <a:buNone/>
            </a:pPr>
            <a:r>
              <a:rPr lang="en-US" altLang="zh-TW" sz="1800" dirty="0" smtClean="0">
                <a:solidFill>
                  <a:srgbClr val="002060"/>
                </a:solidFill>
              </a:rPr>
              <a:t> (2)</a:t>
            </a:r>
            <a:r>
              <a:rPr lang="zh-TW" altLang="en-US" sz="1800" dirty="0" smtClean="0">
                <a:solidFill>
                  <a:srgbClr val="002060"/>
                </a:solidFill>
              </a:rPr>
              <a:t>負壓室：暫停操作，</a:t>
            </a:r>
            <a:r>
              <a:rPr lang="zh-TW" altLang="zh-TW" sz="1800" dirty="0">
                <a:solidFill>
                  <a:srgbClr val="002060"/>
                </a:solidFill>
              </a:rPr>
              <a:t>人員需暫時離開，待負壓空調進行至少</a:t>
            </a:r>
            <a:r>
              <a:rPr lang="en-US" altLang="zh-TW" sz="1800" dirty="0">
                <a:solidFill>
                  <a:srgbClr val="002060"/>
                </a:solidFill>
              </a:rPr>
              <a:t>2</a:t>
            </a:r>
            <a:r>
              <a:rPr lang="zh-TW" altLang="zh-TW" sz="1800" dirty="0" smtClean="0">
                <a:solidFill>
                  <a:srgbClr val="002060"/>
                </a:solidFill>
              </a:rPr>
              <a:t>小時整間</a:t>
            </a:r>
            <a:endParaRPr lang="en-US" altLang="zh-TW" sz="1800" dirty="0" smtClean="0">
              <a:solidFill>
                <a:srgbClr val="002060"/>
              </a:solidFill>
            </a:endParaRPr>
          </a:p>
          <a:p>
            <a:pPr marL="45720" indent="0">
              <a:buNone/>
            </a:pPr>
            <a:r>
              <a:rPr lang="en-US" altLang="zh-TW" sz="1800" dirty="0">
                <a:solidFill>
                  <a:srgbClr val="002060"/>
                </a:solidFill>
              </a:rPr>
              <a:t> </a:t>
            </a:r>
            <a:r>
              <a:rPr lang="en-US" altLang="zh-TW" sz="1800" dirty="0" smtClean="0">
                <a:solidFill>
                  <a:srgbClr val="002060"/>
                </a:solidFill>
              </a:rPr>
              <a:t>    </a:t>
            </a:r>
            <a:r>
              <a:rPr lang="zh-TW" altLang="zh-TW" sz="1800" dirty="0" smtClean="0">
                <a:solidFill>
                  <a:srgbClr val="002060"/>
                </a:solidFill>
              </a:rPr>
              <a:t>換氣</a:t>
            </a:r>
            <a:r>
              <a:rPr lang="zh-TW" altLang="zh-TW" sz="1800" dirty="0">
                <a:solidFill>
                  <a:srgbClr val="002060"/>
                </a:solidFill>
              </a:rPr>
              <a:t>後，才可以再進入操作室。進行</a:t>
            </a:r>
            <a:r>
              <a:rPr lang="en-US" altLang="zh-TW" sz="1800" dirty="0">
                <a:solidFill>
                  <a:srgbClr val="002060"/>
                </a:solidFill>
              </a:rPr>
              <a:t>BSC</a:t>
            </a:r>
            <a:r>
              <a:rPr lang="zh-TW" altLang="zh-TW" sz="1800" dirty="0">
                <a:solidFill>
                  <a:srgbClr val="002060"/>
                </a:solidFill>
              </a:rPr>
              <a:t>桌面清消，</a:t>
            </a:r>
            <a:r>
              <a:rPr lang="zh-TW" altLang="zh-TW" sz="1800" dirty="0" smtClean="0">
                <a:solidFill>
                  <a:srgbClr val="002060"/>
                </a:solidFill>
              </a:rPr>
              <a:t>檢體整理</a:t>
            </a:r>
            <a:r>
              <a:rPr lang="zh-TW" altLang="zh-TW" sz="1800" dirty="0">
                <a:solidFill>
                  <a:srgbClr val="002060"/>
                </a:solidFill>
              </a:rPr>
              <a:t>，並</a:t>
            </a:r>
            <a:r>
              <a:rPr lang="zh-TW" altLang="zh-TW" sz="1800" dirty="0" smtClean="0">
                <a:solidFill>
                  <a:srgbClr val="002060"/>
                </a:solidFill>
              </a:rPr>
              <a:t>聯絡</a:t>
            </a:r>
            <a:endParaRPr lang="en-US" altLang="zh-TW" sz="1800" dirty="0" smtClean="0">
              <a:solidFill>
                <a:srgbClr val="002060"/>
              </a:solidFill>
            </a:endParaRPr>
          </a:p>
          <a:p>
            <a:pPr marL="45720" indent="0">
              <a:buNone/>
            </a:pPr>
            <a:r>
              <a:rPr lang="en-US" altLang="zh-TW" sz="1800" dirty="0">
                <a:solidFill>
                  <a:srgbClr val="002060"/>
                </a:solidFill>
              </a:rPr>
              <a:t> </a:t>
            </a:r>
            <a:r>
              <a:rPr lang="en-US" altLang="zh-TW" sz="1800" dirty="0" smtClean="0">
                <a:solidFill>
                  <a:srgbClr val="002060"/>
                </a:solidFill>
              </a:rPr>
              <a:t>    </a:t>
            </a:r>
            <a:r>
              <a:rPr lang="zh-TW" altLang="zh-TW" sz="1800" dirty="0" smtClean="0">
                <a:solidFill>
                  <a:srgbClr val="002060"/>
                </a:solidFill>
              </a:rPr>
              <a:t>醫</a:t>
            </a:r>
            <a:r>
              <a:rPr lang="zh-TW" altLang="zh-TW" sz="1800" dirty="0">
                <a:solidFill>
                  <a:srgbClr val="002060"/>
                </a:solidFill>
              </a:rPr>
              <a:t>工</a:t>
            </a:r>
            <a:r>
              <a:rPr lang="zh-TW" altLang="zh-TW" sz="1800" dirty="0" smtClean="0">
                <a:solidFill>
                  <a:srgbClr val="002060"/>
                </a:solidFill>
              </a:rPr>
              <a:t>處理</a:t>
            </a:r>
            <a:r>
              <a:rPr lang="zh-TW" altLang="en-US" sz="1800" dirty="0" smtClean="0">
                <a:solidFill>
                  <a:srgbClr val="002060"/>
                </a:solidFill>
              </a:rPr>
              <a:t>。</a:t>
            </a:r>
            <a:endParaRPr lang="en-US" altLang="zh-TW" sz="1800" dirty="0" smtClean="0">
              <a:solidFill>
                <a:srgbClr val="002060"/>
              </a:solidFill>
            </a:endParaRPr>
          </a:p>
          <a:p>
            <a:pPr marL="45720" indent="0">
              <a:buNone/>
            </a:pPr>
            <a:r>
              <a:rPr lang="zh-TW" altLang="en-US" sz="1800" dirty="0" smtClean="0">
                <a:solidFill>
                  <a:srgbClr val="002060"/>
                </a:solidFill>
              </a:rPr>
              <a:t> </a:t>
            </a:r>
            <a:r>
              <a:rPr lang="en-US" altLang="zh-TW" sz="1800" dirty="0" smtClean="0">
                <a:solidFill>
                  <a:srgbClr val="002060"/>
                </a:solidFill>
              </a:rPr>
              <a:t>(3)</a:t>
            </a:r>
            <a:r>
              <a:rPr lang="zh-TW" altLang="en-US" sz="1800" dirty="0" smtClean="0">
                <a:solidFill>
                  <a:srgbClr val="002060"/>
                </a:solidFill>
              </a:rPr>
              <a:t>於儀器上張貼暫停使用告示</a:t>
            </a:r>
            <a:endParaRPr lang="en-US" altLang="zh-TW" sz="1800" dirty="0" smtClean="0">
              <a:solidFill>
                <a:srgbClr val="002060"/>
              </a:solidFill>
            </a:endParaRPr>
          </a:p>
          <a:p>
            <a:pPr marL="45720" indent="0">
              <a:buNone/>
            </a:pPr>
            <a:r>
              <a:rPr lang="en-US" altLang="zh-TW" dirty="0" smtClean="0"/>
              <a:t>3.</a:t>
            </a:r>
            <a:r>
              <a:rPr lang="zh-TW" altLang="en-US" dirty="0" smtClean="0"/>
              <a:t>補救措施</a:t>
            </a:r>
            <a:endParaRPr lang="en-US" altLang="zh-TW" dirty="0" smtClean="0"/>
          </a:p>
          <a:p>
            <a:pPr marL="45720" indent="0">
              <a:buNone/>
            </a:pPr>
            <a:r>
              <a:rPr lang="en-US" altLang="zh-TW" dirty="0" smtClean="0">
                <a:solidFill>
                  <a:srgbClr val="002060"/>
                </a:solidFill>
              </a:rPr>
              <a:t>  </a:t>
            </a:r>
            <a:r>
              <a:rPr lang="zh-TW" altLang="en-US" sz="1800" dirty="0" smtClean="0">
                <a:solidFill>
                  <a:srgbClr val="002060"/>
                </a:solidFill>
              </a:rPr>
              <a:t>儀器修復前，先以其他</a:t>
            </a:r>
            <a:r>
              <a:rPr lang="en-US" altLang="zh-TW" sz="1800" dirty="0" smtClean="0">
                <a:solidFill>
                  <a:srgbClr val="002060"/>
                </a:solidFill>
              </a:rPr>
              <a:t>BSC</a:t>
            </a:r>
            <a:r>
              <a:rPr lang="zh-TW" altLang="en-US" sz="1800" dirty="0" smtClean="0">
                <a:solidFill>
                  <a:srgbClr val="002060"/>
                </a:solidFill>
              </a:rPr>
              <a:t>替代，直至儀器修復及功能檢測合格後</a:t>
            </a:r>
            <a:r>
              <a:rPr lang="en-US" altLang="zh-TW" sz="1800" dirty="0" smtClean="0">
                <a:solidFill>
                  <a:srgbClr val="002060"/>
                </a:solidFill>
              </a:rPr>
              <a:t>(</a:t>
            </a:r>
            <a:r>
              <a:rPr lang="zh-TW" altLang="en-US" sz="1800" dirty="0" smtClean="0">
                <a:solidFill>
                  <a:srgbClr val="002060"/>
                </a:solidFill>
              </a:rPr>
              <a:t>必要時</a:t>
            </a:r>
            <a:r>
              <a:rPr lang="en-US" altLang="zh-TW" sz="1800" dirty="0" smtClean="0">
                <a:solidFill>
                  <a:srgbClr val="002060"/>
                </a:solidFill>
              </a:rPr>
              <a:t>)</a:t>
            </a:r>
          </a:p>
          <a:p>
            <a:pPr marL="45720" indent="0">
              <a:buNone/>
            </a:pPr>
            <a:r>
              <a:rPr lang="en-US" altLang="zh-TW" sz="1800" dirty="0">
                <a:solidFill>
                  <a:srgbClr val="002060"/>
                </a:solidFill>
              </a:rPr>
              <a:t> </a:t>
            </a:r>
            <a:r>
              <a:rPr lang="en-US" altLang="zh-TW" sz="1800" dirty="0" smtClean="0">
                <a:solidFill>
                  <a:srgbClr val="002060"/>
                </a:solidFill>
              </a:rPr>
              <a:t> </a:t>
            </a:r>
            <a:r>
              <a:rPr lang="zh-TW" altLang="en-US" sz="1800" dirty="0" smtClean="0">
                <a:solidFill>
                  <a:srgbClr val="002060"/>
                </a:solidFill>
              </a:rPr>
              <a:t>才可恢復使用。</a:t>
            </a:r>
            <a:endParaRPr lang="zh-TW" altLang="en-US" sz="1800" dirty="0">
              <a:solidFill>
                <a:srgbClr val="002060"/>
              </a:solidFill>
            </a:endParaRPr>
          </a:p>
        </p:txBody>
      </p:sp>
      <p:sp>
        <p:nvSpPr>
          <p:cNvPr id="3" name="標題 2"/>
          <p:cNvSpPr>
            <a:spLocks noGrp="1"/>
          </p:cNvSpPr>
          <p:nvPr>
            <p:ph type="title"/>
          </p:nvPr>
        </p:nvSpPr>
        <p:spPr/>
        <p:txBody>
          <a:bodyPr/>
          <a:lstStyle/>
          <a:p>
            <a:r>
              <a:rPr lang="en-US" altLang="zh-TW" dirty="0" smtClean="0"/>
              <a:t>2.3</a:t>
            </a:r>
            <a:r>
              <a:rPr lang="zh-TW" altLang="en-US" dirty="0" smtClean="0"/>
              <a:t>說明實驗室設備之工程控制受損、故障或無功能之即時通報程序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23</a:t>
            </a:fld>
            <a:endParaRPr lang="zh-TW" altLang="en-US"/>
          </a:p>
        </p:txBody>
      </p:sp>
    </p:spTree>
    <p:extLst>
      <p:ext uri="{BB962C8B-B14F-4D97-AF65-F5344CB8AC3E}">
        <p14:creationId xmlns:p14="http://schemas.microsoft.com/office/powerpoint/2010/main" val="88143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高溫高壓滅菌器</a:t>
            </a:r>
            <a:endParaRPr lang="en-US" altLang="zh-TW" sz="2400" dirty="0" smtClean="0"/>
          </a:p>
          <a:p>
            <a:pPr marL="45720" indent="0">
              <a:buNone/>
            </a:pPr>
            <a:r>
              <a:rPr lang="en-US" altLang="zh-TW" dirty="0"/>
              <a:t> </a:t>
            </a:r>
            <a:r>
              <a:rPr lang="en-US" altLang="zh-TW" dirty="0" smtClean="0"/>
              <a:t> </a:t>
            </a:r>
            <a:r>
              <a:rPr lang="zh-TW" altLang="en-US" dirty="0" smtClean="0"/>
              <a:t>當發生異常狀況時，立即暫停使用儀器，通報主管，並聯絡工務進</a:t>
            </a:r>
            <a:endParaRPr lang="en-US" altLang="zh-TW" dirty="0" smtClean="0"/>
          </a:p>
          <a:p>
            <a:pPr marL="45720" indent="0">
              <a:buNone/>
            </a:pPr>
            <a:r>
              <a:rPr lang="en-US" altLang="zh-TW" dirty="0"/>
              <a:t> </a:t>
            </a:r>
            <a:r>
              <a:rPr lang="en-US" altLang="zh-TW" dirty="0" smtClean="0"/>
              <a:t> </a:t>
            </a:r>
            <a:r>
              <a:rPr lang="zh-TW" altLang="en-US" dirty="0" smtClean="0"/>
              <a:t>行維修處理。</a:t>
            </a:r>
            <a:endParaRPr lang="en-US" altLang="zh-TW" dirty="0" smtClean="0"/>
          </a:p>
          <a:p>
            <a:pPr marL="45720" indent="0">
              <a:buNone/>
            </a:pPr>
            <a:endParaRPr lang="en-US" altLang="zh-TW" dirty="0" smtClean="0"/>
          </a:p>
          <a:p>
            <a:r>
              <a:rPr lang="zh-TW" altLang="en-US" sz="2400" dirty="0" smtClean="0"/>
              <a:t>離心機</a:t>
            </a:r>
            <a:endParaRPr lang="en-US" altLang="zh-TW" sz="2400" dirty="0" smtClean="0"/>
          </a:p>
          <a:p>
            <a:pPr marL="45720" indent="0">
              <a:buNone/>
            </a:pPr>
            <a:r>
              <a:rPr lang="zh-TW" altLang="en-US" dirty="0" smtClean="0"/>
              <a:t>  當</a:t>
            </a:r>
            <a:r>
              <a:rPr lang="zh-TW" altLang="en-US" dirty="0"/>
              <a:t>發生</a:t>
            </a:r>
            <a:r>
              <a:rPr lang="zh-TW" altLang="en-US" dirty="0" smtClean="0"/>
              <a:t>異常狀況時</a:t>
            </a:r>
            <a:r>
              <a:rPr lang="zh-TW" altLang="en-US" dirty="0"/>
              <a:t>，立即暫停使用儀器</a:t>
            </a:r>
            <a:r>
              <a:rPr lang="zh-TW" altLang="en-US" dirty="0" smtClean="0"/>
              <a:t>，</a:t>
            </a:r>
            <a:r>
              <a:rPr lang="zh-TW" altLang="en-US" dirty="0"/>
              <a:t>通報主管，並</a:t>
            </a:r>
            <a:r>
              <a:rPr lang="zh-TW" altLang="en-US" dirty="0" smtClean="0"/>
              <a:t>聯絡醫工進</a:t>
            </a:r>
            <a:endParaRPr lang="en-US" altLang="zh-TW" dirty="0" smtClean="0"/>
          </a:p>
          <a:p>
            <a:pPr marL="45720" indent="0">
              <a:buNone/>
            </a:pPr>
            <a:r>
              <a:rPr lang="en-US" altLang="zh-TW" dirty="0"/>
              <a:t> </a:t>
            </a:r>
            <a:r>
              <a:rPr lang="en-US" altLang="zh-TW" dirty="0" smtClean="0"/>
              <a:t> </a:t>
            </a:r>
            <a:r>
              <a:rPr lang="zh-TW" altLang="en-US" dirty="0" smtClean="0"/>
              <a:t>行</a:t>
            </a:r>
            <a:r>
              <a:rPr lang="zh-TW" altLang="en-US" dirty="0"/>
              <a:t>維修處理。</a:t>
            </a:r>
            <a:endParaRPr lang="en-US" altLang="zh-TW" dirty="0"/>
          </a:p>
          <a:p>
            <a:pPr marL="45720" indent="0">
              <a:buNone/>
            </a:pPr>
            <a:endParaRPr lang="en-US" altLang="zh-TW" sz="2400" dirty="0" smtClean="0"/>
          </a:p>
          <a:p>
            <a:r>
              <a:rPr lang="zh-TW" altLang="en-US" sz="2400" dirty="0" smtClean="0"/>
              <a:t>排煙櫃</a:t>
            </a:r>
            <a:endParaRPr lang="en-US" altLang="zh-TW" sz="2400" dirty="0" smtClean="0"/>
          </a:p>
          <a:p>
            <a:pPr marL="45720" indent="0">
              <a:buNone/>
            </a:pPr>
            <a:r>
              <a:rPr lang="zh-TW" altLang="en-US" dirty="0" smtClean="0"/>
              <a:t>  當</a:t>
            </a:r>
            <a:r>
              <a:rPr lang="zh-TW" altLang="en-US" dirty="0"/>
              <a:t>發生異常狀況時，立即暫停使用儀器，通報主管，並</a:t>
            </a:r>
            <a:r>
              <a:rPr lang="zh-TW" altLang="en-US" dirty="0" smtClean="0"/>
              <a:t>聯絡醫</a:t>
            </a:r>
            <a:r>
              <a:rPr lang="zh-TW" altLang="en-US" dirty="0"/>
              <a:t>工</a:t>
            </a:r>
            <a:r>
              <a:rPr lang="zh-TW" altLang="en-US" dirty="0" smtClean="0"/>
              <a:t>進</a:t>
            </a:r>
            <a:endParaRPr lang="en-US" altLang="zh-TW" dirty="0" smtClean="0"/>
          </a:p>
          <a:p>
            <a:pPr marL="45720" indent="0">
              <a:buNone/>
            </a:pPr>
            <a:r>
              <a:rPr lang="en-US" altLang="zh-TW" dirty="0"/>
              <a:t> </a:t>
            </a:r>
            <a:r>
              <a:rPr lang="en-US" altLang="zh-TW" dirty="0" smtClean="0"/>
              <a:t> </a:t>
            </a:r>
            <a:r>
              <a:rPr lang="zh-TW" altLang="en-US" dirty="0" smtClean="0"/>
              <a:t>行</a:t>
            </a:r>
            <a:r>
              <a:rPr lang="zh-TW" altLang="en-US" dirty="0"/>
              <a:t>維修處理。</a:t>
            </a:r>
            <a:endParaRPr lang="en-US" altLang="zh-TW" dirty="0"/>
          </a:p>
          <a:p>
            <a:pPr marL="45720" indent="0">
              <a:buNone/>
            </a:pPr>
            <a:endParaRPr lang="zh-TW" altLang="en-US" sz="2400"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24</a:t>
            </a:fld>
            <a:endParaRPr lang="zh-TW" altLang="en-US"/>
          </a:p>
        </p:txBody>
      </p:sp>
      <p:sp>
        <p:nvSpPr>
          <p:cNvPr id="4" name="標題 3"/>
          <p:cNvSpPr>
            <a:spLocks noGrp="1"/>
          </p:cNvSpPr>
          <p:nvPr>
            <p:ph type="title"/>
          </p:nvPr>
        </p:nvSpPr>
        <p:spPr/>
        <p:txBody>
          <a:bodyPr/>
          <a:lstStyle/>
          <a:p>
            <a:r>
              <a:rPr lang="en-US" altLang="zh-TW" dirty="0"/>
              <a:t>2.3</a:t>
            </a:r>
            <a:r>
              <a:rPr lang="zh-TW" altLang="en-US" dirty="0"/>
              <a:t>說明實驗室設備之工程控制受損、故障或無功能之即時通報程序</a:t>
            </a:r>
          </a:p>
        </p:txBody>
      </p:sp>
    </p:spTree>
    <p:extLst>
      <p:ext uri="{BB962C8B-B14F-4D97-AF65-F5344CB8AC3E}">
        <p14:creationId xmlns:p14="http://schemas.microsoft.com/office/powerpoint/2010/main" val="113860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pPr marL="45720" indent="0">
              <a:buNone/>
            </a:pPr>
            <a:endParaRPr lang="en-US" altLang="zh-TW" dirty="0" smtClean="0">
              <a:solidFill>
                <a:srgbClr val="00B0F0"/>
              </a:solidFill>
            </a:endParaRPr>
          </a:p>
          <a:p>
            <a:pPr marL="45720" indent="0">
              <a:buNone/>
            </a:pPr>
            <a:endParaRPr lang="en-US" altLang="zh-TW" dirty="0">
              <a:solidFill>
                <a:srgbClr val="00B0F0"/>
              </a:solidFill>
            </a:endParaRPr>
          </a:p>
          <a:p>
            <a:pPr marL="45720" indent="0">
              <a:buNone/>
            </a:pPr>
            <a:endParaRPr lang="en-US" altLang="zh-TW" dirty="0" smtClean="0">
              <a:solidFill>
                <a:srgbClr val="00B0F0"/>
              </a:solidFill>
            </a:endParaRPr>
          </a:p>
          <a:p>
            <a:pPr marL="45720" indent="0">
              <a:buNone/>
            </a:pPr>
            <a:endParaRPr lang="en-US" altLang="zh-TW" dirty="0">
              <a:solidFill>
                <a:srgbClr val="00B0F0"/>
              </a:solidFill>
            </a:endParaRPr>
          </a:p>
          <a:p>
            <a:pPr marL="45720" indent="0">
              <a:buNone/>
            </a:pPr>
            <a:r>
              <a:rPr lang="zh-TW" altLang="en-US" dirty="0" smtClean="0">
                <a:solidFill>
                  <a:srgbClr val="0070C0"/>
                </a:solidFill>
              </a:rPr>
              <a:t>遵守使用實驗室工程控制設備之適當工作規範</a:t>
            </a:r>
            <a:endParaRPr lang="zh-TW" altLang="en-US" dirty="0">
              <a:solidFill>
                <a:srgbClr val="0070C0"/>
              </a:solidFill>
            </a:endParaRPr>
          </a:p>
        </p:txBody>
      </p:sp>
      <p:sp>
        <p:nvSpPr>
          <p:cNvPr id="7" name="文字版面配置區 6"/>
          <p:cNvSpPr>
            <a:spLocks noGrp="1"/>
          </p:cNvSpPr>
          <p:nvPr>
            <p:ph type="body" sz="half" idx="2"/>
          </p:nvPr>
        </p:nvSpPr>
        <p:spPr/>
        <p:txBody>
          <a:bodyPr/>
          <a:lstStyle/>
          <a:p>
            <a:endParaRPr lang="en-US" altLang="zh-TW" sz="3600" dirty="0" smtClean="0"/>
          </a:p>
          <a:p>
            <a:r>
              <a:rPr lang="en-US" altLang="zh-TW" sz="3600" dirty="0" smtClean="0"/>
              <a:t>2.4</a:t>
            </a:r>
            <a:endParaRPr lang="zh-TW" altLang="en-US" sz="3600"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25</a:t>
            </a:fld>
            <a:endParaRPr lang="zh-TW" altLang="en-US"/>
          </a:p>
        </p:txBody>
      </p:sp>
      <p:sp>
        <p:nvSpPr>
          <p:cNvPr id="5" name="標題 4"/>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053659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生物安全櫃</a:t>
            </a:r>
            <a:r>
              <a:rPr lang="en-US" altLang="zh-TW" sz="2400" dirty="0" smtClean="0">
                <a:solidFill>
                  <a:srgbClr val="FF0000"/>
                </a:solidFill>
              </a:rPr>
              <a:t>-</a:t>
            </a:r>
            <a:r>
              <a:rPr lang="zh-TW" altLang="en-US" sz="2400" dirty="0" smtClean="0">
                <a:solidFill>
                  <a:srgbClr val="FF0000"/>
                </a:solidFill>
              </a:rPr>
              <a:t>使用前</a:t>
            </a:r>
            <a:r>
              <a:rPr lang="zh-TW" altLang="en-US" sz="2400" dirty="0" smtClean="0"/>
              <a:t>操作規範</a:t>
            </a:r>
            <a:endParaRPr lang="en-US" altLang="zh-TW" sz="2400" dirty="0" smtClean="0"/>
          </a:p>
          <a:p>
            <a:pPr marL="45720" indent="0">
              <a:buNone/>
            </a:pPr>
            <a:r>
              <a:rPr lang="en-US" altLang="zh-TW" dirty="0"/>
              <a:t> (1)</a:t>
            </a:r>
            <a:r>
              <a:rPr lang="zh-TW" altLang="zh-TW" dirty="0"/>
              <a:t>操作檢體前建議先開機</a:t>
            </a:r>
            <a:r>
              <a:rPr lang="en-US" altLang="zh-TW" dirty="0"/>
              <a:t>5</a:t>
            </a:r>
            <a:r>
              <a:rPr lang="zh-TW" altLang="zh-TW" dirty="0"/>
              <a:t>分鐘，待其運轉穩定後再操作檢體</a:t>
            </a:r>
            <a:r>
              <a:rPr lang="zh-TW" altLang="en-US" dirty="0"/>
              <a:t>。</a:t>
            </a:r>
            <a:endParaRPr lang="en-US" altLang="zh-TW" dirty="0"/>
          </a:p>
          <a:p>
            <a:pPr marL="45720" indent="0">
              <a:buNone/>
            </a:pPr>
            <a:r>
              <a:rPr lang="en-US" altLang="zh-TW" dirty="0"/>
              <a:t> (2)</a:t>
            </a:r>
            <a:r>
              <a:rPr lang="zh-TW" altLang="en-US" dirty="0"/>
              <a:t>拉門應開啟至適當高度</a:t>
            </a:r>
            <a:r>
              <a:rPr lang="en-US" altLang="zh-TW" dirty="0"/>
              <a:t>(</a:t>
            </a:r>
            <a:r>
              <a:rPr lang="zh-TW" altLang="en-US" dirty="0"/>
              <a:t>門高度警報應開啟</a:t>
            </a:r>
            <a:r>
              <a:rPr lang="en-US" altLang="zh-TW" dirty="0"/>
              <a:t>)</a:t>
            </a:r>
          </a:p>
          <a:p>
            <a:pPr marL="45720" indent="0">
              <a:buNone/>
            </a:pPr>
            <a:r>
              <a:rPr lang="en-US" altLang="zh-TW" dirty="0"/>
              <a:t> (3)</a:t>
            </a:r>
            <a:r>
              <a:rPr lang="zh-TW" altLang="zh-TW" dirty="0"/>
              <a:t>且操作檢體前先鋪上紙中單，並倒上足以潤濕紙中單之消毒劑</a:t>
            </a:r>
            <a:r>
              <a:rPr lang="zh-TW" altLang="zh-TW" dirty="0" smtClean="0"/>
              <a:t>但</a:t>
            </a:r>
            <a:endParaRPr lang="en-US" altLang="zh-TW" dirty="0" smtClean="0"/>
          </a:p>
          <a:p>
            <a:pPr marL="45720" indent="0">
              <a:buNone/>
            </a:pPr>
            <a:r>
              <a:rPr lang="en-US" altLang="zh-TW" dirty="0"/>
              <a:t> </a:t>
            </a:r>
            <a:r>
              <a:rPr lang="en-US" altLang="zh-TW" dirty="0" smtClean="0"/>
              <a:t>    </a:t>
            </a:r>
            <a:r>
              <a:rPr lang="zh-TW" altLang="en-US" dirty="0" smtClean="0"/>
              <a:t>不</a:t>
            </a:r>
            <a:r>
              <a:rPr lang="zh-TW" altLang="zh-TW" dirty="0" smtClean="0"/>
              <a:t>要</a:t>
            </a:r>
            <a:r>
              <a:rPr lang="zh-TW" altLang="zh-TW" dirty="0"/>
              <a:t>倒太多。</a:t>
            </a:r>
            <a:endParaRPr lang="en-US" altLang="zh-TW" dirty="0"/>
          </a:p>
          <a:p>
            <a:pPr marL="45720" indent="0">
              <a:buNone/>
            </a:pPr>
            <a:r>
              <a:rPr lang="en-US" altLang="zh-TW" dirty="0"/>
              <a:t> (4)</a:t>
            </a:r>
            <a:r>
              <a:rPr lang="zh-TW" altLang="zh-TW" dirty="0"/>
              <a:t>非必要之物品禁止放入操作台內，檯內物品盡量將乾淨及髒污物</a:t>
            </a:r>
            <a:r>
              <a:rPr lang="en-US" altLang="zh-TW" dirty="0"/>
              <a:t> </a:t>
            </a:r>
          </a:p>
          <a:p>
            <a:pPr marL="45720" indent="0">
              <a:buNone/>
            </a:pPr>
            <a:r>
              <a:rPr lang="en-US" altLang="zh-TW" dirty="0"/>
              <a:t>     </a:t>
            </a:r>
            <a:r>
              <a:rPr lang="zh-TW" altLang="zh-TW" dirty="0"/>
              <a:t>品分區放置</a:t>
            </a:r>
            <a:r>
              <a:rPr lang="en-US" altLang="zh-TW" dirty="0"/>
              <a:t>(clean to dirty)</a:t>
            </a:r>
            <a:r>
              <a:rPr lang="zh-TW" altLang="zh-TW" dirty="0"/>
              <a:t>，且物品放入操作檯後，待氣流穩定</a:t>
            </a:r>
            <a:r>
              <a:rPr lang="en-US" altLang="zh-TW" dirty="0"/>
              <a:t> </a:t>
            </a:r>
          </a:p>
          <a:p>
            <a:pPr marL="45720" indent="0">
              <a:buNone/>
            </a:pPr>
            <a:r>
              <a:rPr lang="en-US" altLang="zh-TW" dirty="0"/>
              <a:t>     </a:t>
            </a:r>
            <a:r>
              <a:rPr lang="zh-TW" altLang="zh-TW" dirty="0"/>
              <a:t>後再開始操作。</a:t>
            </a:r>
            <a:r>
              <a:rPr lang="zh-TW" altLang="zh-TW" dirty="0">
                <a:solidFill>
                  <a:srgbClr val="FF0000"/>
                </a:solidFill>
              </a:rPr>
              <a:t>放置物品不可遮蓋</a:t>
            </a:r>
            <a:r>
              <a:rPr lang="zh-TW" altLang="en-US" dirty="0">
                <a:solidFill>
                  <a:srgbClr val="FF0000"/>
                </a:solidFill>
              </a:rPr>
              <a:t>氣柵</a:t>
            </a:r>
            <a:r>
              <a:rPr lang="zh-TW" altLang="zh-TW" dirty="0" smtClean="0"/>
              <a:t>。</a:t>
            </a:r>
            <a:endParaRPr lang="en-US" altLang="zh-TW" dirty="0" smtClean="0"/>
          </a:p>
          <a:p>
            <a:pPr marL="45720" indent="0">
              <a:buNone/>
            </a:pPr>
            <a:r>
              <a:rPr lang="en-US" altLang="zh-TW" dirty="0" smtClean="0"/>
              <a:t> (5)</a:t>
            </a:r>
            <a:r>
              <a:rPr lang="zh-TW" altLang="zh-TW" dirty="0" smtClean="0"/>
              <a:t>操作</a:t>
            </a:r>
            <a:r>
              <a:rPr lang="zh-TW" altLang="zh-TW" dirty="0"/>
              <a:t>台內不可使用本生燈或酒精燈，操作過程動作盡量小，避免</a:t>
            </a:r>
            <a:endParaRPr lang="en-US" altLang="zh-TW" dirty="0"/>
          </a:p>
          <a:p>
            <a:pPr marL="45720" indent="0">
              <a:buNone/>
            </a:pPr>
            <a:r>
              <a:rPr lang="en-US" altLang="zh-TW" dirty="0"/>
              <a:t>     </a:t>
            </a:r>
            <a:r>
              <a:rPr lang="zh-TW" altLang="zh-TW" dirty="0"/>
              <a:t>干擾氣流方向，且操作人員背後盡量減少人員走動。</a:t>
            </a:r>
            <a:endParaRPr lang="en-US" altLang="zh-TW" dirty="0"/>
          </a:p>
          <a:p>
            <a:pPr marL="45720" indent="0">
              <a:buNone/>
            </a:pPr>
            <a:endParaRPr lang="en-US" altLang="zh-TW" dirty="0"/>
          </a:p>
          <a:p>
            <a:pPr marL="45720" indent="0">
              <a:buNone/>
            </a:pPr>
            <a:endParaRPr lang="zh-TW" altLang="en-US" sz="2400" dirty="0"/>
          </a:p>
        </p:txBody>
      </p:sp>
      <p:sp>
        <p:nvSpPr>
          <p:cNvPr id="3" name="標題 2"/>
          <p:cNvSpPr>
            <a:spLocks noGrp="1"/>
          </p:cNvSpPr>
          <p:nvPr>
            <p:ph type="title"/>
          </p:nvPr>
        </p:nvSpPr>
        <p:spPr/>
        <p:txBody>
          <a:bodyPr/>
          <a:lstStyle/>
          <a:p>
            <a:r>
              <a:rPr lang="en-US" altLang="zh-TW" dirty="0" smtClean="0"/>
              <a:t>2.4.1</a:t>
            </a:r>
            <a:r>
              <a:rPr lang="zh-TW" altLang="en-US" dirty="0" smtClean="0"/>
              <a:t>說明實驗室設備使用前、使用中及使用後的操作規範</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26</a:t>
            </a:fld>
            <a:endParaRPr lang="zh-TW" altLang="en-US"/>
          </a:p>
        </p:txBody>
      </p:sp>
    </p:spTree>
    <p:extLst>
      <p:ext uri="{BB962C8B-B14F-4D97-AF65-F5344CB8AC3E}">
        <p14:creationId xmlns:p14="http://schemas.microsoft.com/office/powerpoint/2010/main" val="2821516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08008"/>
            <a:ext cx="6984776" cy="4889344"/>
          </a:xfrm>
        </p:spPr>
      </p:pic>
      <p:sp>
        <p:nvSpPr>
          <p:cNvPr id="3" name="標題 2"/>
          <p:cNvSpPr>
            <a:spLocks noGrp="1"/>
          </p:cNvSpPr>
          <p:nvPr>
            <p:ph type="title"/>
          </p:nvPr>
        </p:nvSpPr>
        <p:spPr/>
        <p:txBody>
          <a:bodyPr/>
          <a:lstStyle/>
          <a:p>
            <a:r>
              <a:rPr lang="en-US" altLang="zh-TW" dirty="0" smtClean="0"/>
              <a:t>Clean to dirty</a:t>
            </a:r>
            <a:endParaRPr lang="zh-TW" altLang="en-US" dirty="0"/>
          </a:p>
        </p:txBody>
      </p:sp>
      <p:sp>
        <p:nvSpPr>
          <p:cNvPr id="4" name="文字方塊 3"/>
          <p:cNvSpPr txBox="1"/>
          <p:nvPr/>
        </p:nvSpPr>
        <p:spPr>
          <a:xfrm>
            <a:off x="4932040" y="6525344"/>
            <a:ext cx="4392488" cy="276999"/>
          </a:xfrm>
          <a:prstGeom prst="rect">
            <a:avLst/>
          </a:prstGeom>
          <a:noFill/>
        </p:spPr>
        <p:txBody>
          <a:bodyPr wrap="square" rtlCol="0">
            <a:spAutoFit/>
          </a:bodyPr>
          <a:lstStyle/>
          <a:p>
            <a:r>
              <a:rPr lang="en-US" altLang="zh-TW" sz="1200" dirty="0"/>
              <a:t>http://www2.lbl.gov/ehs/pub3000/CH26/CH26_Appx_E.html</a:t>
            </a:r>
            <a:endParaRPr lang="zh-TW" altLang="en-US" sz="1200" dirty="0"/>
          </a:p>
        </p:txBody>
      </p:sp>
      <p:sp>
        <p:nvSpPr>
          <p:cNvPr id="2" name="投影片編號版面配置區 1"/>
          <p:cNvSpPr>
            <a:spLocks noGrp="1"/>
          </p:cNvSpPr>
          <p:nvPr>
            <p:ph type="sldNum" sz="quarter" idx="12"/>
          </p:nvPr>
        </p:nvSpPr>
        <p:spPr/>
        <p:txBody>
          <a:bodyPr/>
          <a:lstStyle/>
          <a:p>
            <a:fld id="{9F543845-701F-419D-9873-2C20FFA66FF0}" type="slidenum">
              <a:rPr lang="zh-TW" altLang="en-US" smtClean="0"/>
              <a:t>27</a:t>
            </a:fld>
            <a:endParaRPr lang="zh-TW" altLang="en-US"/>
          </a:p>
        </p:txBody>
      </p:sp>
    </p:spTree>
    <p:extLst>
      <p:ext uri="{BB962C8B-B14F-4D97-AF65-F5344CB8AC3E}">
        <p14:creationId xmlns:p14="http://schemas.microsoft.com/office/powerpoint/2010/main" val="1284125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878282"/>
          </a:xfrm>
        </p:spPr>
        <p:txBody>
          <a:bodyPr>
            <a:normAutofit fontScale="92500" lnSpcReduction="10000"/>
          </a:bodyPr>
          <a:lstStyle/>
          <a:p>
            <a:r>
              <a:rPr lang="zh-TW" altLang="en-US" sz="2600" dirty="0" smtClean="0"/>
              <a:t>生物安全櫃</a:t>
            </a:r>
            <a:r>
              <a:rPr lang="en-US" altLang="zh-TW" sz="2600" dirty="0" smtClean="0"/>
              <a:t>-</a:t>
            </a:r>
            <a:r>
              <a:rPr lang="zh-TW" altLang="en-US" sz="2600" dirty="0" smtClean="0">
                <a:solidFill>
                  <a:srgbClr val="FF0000"/>
                </a:solidFill>
              </a:rPr>
              <a:t>使用中</a:t>
            </a:r>
            <a:r>
              <a:rPr lang="zh-TW" altLang="en-US" sz="2600" dirty="0" smtClean="0"/>
              <a:t>操作規範</a:t>
            </a:r>
            <a:endParaRPr lang="en-US" altLang="zh-TW" sz="2600" dirty="0" smtClean="0"/>
          </a:p>
          <a:p>
            <a:pPr marL="45720" indent="0">
              <a:buNone/>
            </a:pPr>
            <a:r>
              <a:rPr lang="en-US" altLang="zh-TW" sz="2200" dirty="0" smtClean="0"/>
              <a:t> (1)</a:t>
            </a:r>
            <a:r>
              <a:rPr lang="zh-TW" altLang="zh-TW" sz="2200" dirty="0" smtClean="0"/>
              <a:t>於</a:t>
            </a:r>
            <a:r>
              <a:rPr lang="zh-TW" altLang="zh-TW" sz="2200" dirty="0"/>
              <a:t>生物安全櫃內操作時，儘可能減少手部進出動作，不能避免時，</a:t>
            </a:r>
            <a:r>
              <a:rPr lang="en-US" altLang="zh-TW" sz="2200" dirty="0"/>
              <a:t> </a:t>
            </a:r>
          </a:p>
          <a:p>
            <a:pPr marL="45720" indent="0">
              <a:buNone/>
            </a:pPr>
            <a:r>
              <a:rPr lang="en-US" altLang="zh-TW" sz="2200" dirty="0"/>
              <a:t>      </a:t>
            </a:r>
            <a:r>
              <a:rPr lang="zh-TW" altLang="zh-TW" sz="2200" dirty="0"/>
              <a:t>進出動作應和緩，以避免破壞操作口之空氣屏障</a:t>
            </a:r>
            <a:r>
              <a:rPr lang="en-US" altLang="zh-TW" sz="2200" dirty="0"/>
              <a:t>(air </a:t>
            </a:r>
            <a:r>
              <a:rPr lang="en-US" altLang="zh-TW" sz="2200" dirty="0" smtClean="0"/>
              <a:t>barrier)</a:t>
            </a:r>
            <a:r>
              <a:rPr lang="zh-TW" altLang="en-US" sz="2200" dirty="0" smtClean="0"/>
              <a:t>。</a:t>
            </a:r>
            <a:endParaRPr lang="en-US" altLang="zh-TW" sz="2200" dirty="0" smtClean="0"/>
          </a:p>
          <a:p>
            <a:pPr marL="45720" indent="0">
              <a:buNone/>
            </a:pPr>
            <a:r>
              <a:rPr lang="en-US" altLang="zh-TW" sz="2200" dirty="0"/>
              <a:t> </a:t>
            </a:r>
            <a:r>
              <a:rPr lang="en-US" altLang="zh-TW" sz="2200" dirty="0" smtClean="0"/>
              <a:t>(2)</a:t>
            </a:r>
            <a:r>
              <a:rPr lang="zh-TW" altLang="en-US" sz="2200" dirty="0" smtClean="0"/>
              <a:t>工作的執行需於</a:t>
            </a:r>
            <a:r>
              <a:rPr lang="en-US" altLang="zh-TW" sz="2200" dirty="0" smtClean="0"/>
              <a:t>BSC</a:t>
            </a:r>
            <a:r>
              <a:rPr lang="zh-TW" altLang="en-US" sz="2200" dirty="0" smtClean="0"/>
              <a:t>工作桌面的中央或後方部份操作。</a:t>
            </a:r>
            <a:endParaRPr lang="en-US" altLang="zh-TW" sz="2200" dirty="0" smtClean="0"/>
          </a:p>
          <a:p>
            <a:pPr marL="45720" indent="0">
              <a:buNone/>
            </a:pPr>
            <a:r>
              <a:rPr lang="en-US" altLang="zh-TW" sz="2200" dirty="0"/>
              <a:t> </a:t>
            </a:r>
            <a:r>
              <a:rPr lang="en-US" altLang="zh-TW" sz="2200" dirty="0" smtClean="0"/>
              <a:t>(3)</a:t>
            </a:r>
            <a:r>
              <a:rPr lang="zh-TW" altLang="en-US" sz="2200" dirty="0" smtClean="0"/>
              <a:t>操作時，當手由外部進入</a:t>
            </a:r>
            <a:r>
              <a:rPr lang="en-US" altLang="zh-TW" sz="2200" dirty="0" smtClean="0"/>
              <a:t>BSC</a:t>
            </a:r>
            <a:r>
              <a:rPr lang="zh-TW" altLang="en-US" sz="2200" dirty="0" smtClean="0"/>
              <a:t>，應延遲約</a:t>
            </a:r>
            <a:r>
              <a:rPr lang="en-US" altLang="zh-TW" sz="2200" dirty="0" smtClean="0"/>
              <a:t>1</a:t>
            </a:r>
            <a:r>
              <a:rPr lang="zh-TW" altLang="en-US" sz="2200" dirty="0" smtClean="0"/>
              <a:t>鐘，使</a:t>
            </a:r>
            <a:r>
              <a:rPr lang="en-US" altLang="zh-TW" sz="2200" dirty="0" smtClean="0"/>
              <a:t>BSC</a:t>
            </a:r>
            <a:r>
              <a:rPr lang="zh-TW" altLang="en-US" sz="2200" dirty="0" smtClean="0"/>
              <a:t>氣流穩定後</a:t>
            </a:r>
            <a:endParaRPr lang="en-US" altLang="zh-TW" sz="2200" dirty="0" smtClean="0"/>
          </a:p>
          <a:p>
            <a:pPr marL="45720" indent="0">
              <a:buNone/>
            </a:pPr>
            <a:r>
              <a:rPr lang="en-US" altLang="zh-TW" sz="2200" dirty="0"/>
              <a:t> </a:t>
            </a:r>
            <a:r>
              <a:rPr lang="en-US" altLang="zh-TW" sz="2200" dirty="0" smtClean="0"/>
              <a:t>     </a:t>
            </a:r>
            <a:r>
              <a:rPr lang="zh-TW" altLang="en-US" sz="2200" dirty="0" smtClean="0"/>
              <a:t>再開始操作。</a:t>
            </a:r>
            <a:endParaRPr lang="en-US" altLang="zh-TW" sz="2200" dirty="0" smtClean="0"/>
          </a:p>
          <a:p>
            <a:r>
              <a:rPr lang="zh-TW" altLang="en-US" sz="2600" dirty="0"/>
              <a:t>生物安全櫃</a:t>
            </a:r>
            <a:r>
              <a:rPr lang="en-US" altLang="zh-TW" sz="2600" dirty="0"/>
              <a:t>-</a:t>
            </a:r>
            <a:r>
              <a:rPr lang="zh-TW" altLang="en-US" sz="2600" dirty="0">
                <a:solidFill>
                  <a:srgbClr val="FF0000"/>
                </a:solidFill>
              </a:rPr>
              <a:t>使用後</a:t>
            </a:r>
            <a:r>
              <a:rPr lang="zh-TW" altLang="en-US" sz="2600" dirty="0"/>
              <a:t>操作</a:t>
            </a:r>
            <a:r>
              <a:rPr lang="zh-TW" altLang="en-US" sz="2600" dirty="0" smtClean="0"/>
              <a:t>規範</a:t>
            </a:r>
            <a:endParaRPr lang="en-US" altLang="zh-TW" sz="2600" dirty="0" smtClean="0"/>
          </a:p>
          <a:p>
            <a:pPr marL="45720" indent="0">
              <a:buNone/>
            </a:pPr>
            <a:r>
              <a:rPr lang="en-US" altLang="zh-TW" sz="2200" dirty="0"/>
              <a:t> </a:t>
            </a:r>
            <a:r>
              <a:rPr lang="en-US" altLang="zh-TW" sz="2200" dirty="0" smtClean="0"/>
              <a:t>(1)</a:t>
            </a:r>
            <a:r>
              <a:rPr lang="zh-TW" altLang="zh-TW" sz="2200" dirty="0"/>
              <a:t>操作告一段落後讓操作檯繼續運轉</a:t>
            </a:r>
            <a:r>
              <a:rPr lang="en-US" altLang="zh-TW" sz="2200" dirty="0"/>
              <a:t>2~3</a:t>
            </a:r>
            <a:r>
              <a:rPr lang="zh-TW" altLang="zh-TW" sz="2200" dirty="0"/>
              <a:t>分鐘後，再以</a:t>
            </a:r>
            <a:r>
              <a:rPr lang="en-US" altLang="zh-TW" sz="2200" dirty="0"/>
              <a:t>75%</a:t>
            </a:r>
            <a:r>
              <a:rPr lang="zh-TW" altLang="zh-TW" sz="2200" dirty="0"/>
              <a:t>酒精或</a:t>
            </a:r>
            <a:endParaRPr lang="en-US" altLang="zh-TW" sz="2200" dirty="0"/>
          </a:p>
          <a:p>
            <a:pPr marL="45720" indent="0">
              <a:buNone/>
            </a:pPr>
            <a:r>
              <a:rPr lang="en-US" altLang="zh-TW" sz="2200" dirty="0"/>
              <a:t>     </a:t>
            </a:r>
            <a:r>
              <a:rPr lang="zh-TW" altLang="zh-TW" sz="2200" dirty="0"/>
              <a:t>實驗室消毒劑擦式工作檯面</a:t>
            </a:r>
            <a:r>
              <a:rPr lang="en-US" altLang="zh-TW" sz="2200" dirty="0" smtClean="0"/>
              <a:t>(</a:t>
            </a:r>
            <a:r>
              <a:rPr lang="zh-TW" altLang="en-US" sz="2200" dirty="0" smtClean="0"/>
              <a:t>若使用漂白水，需再以清水擦拭</a:t>
            </a:r>
            <a:r>
              <a:rPr lang="en-US" altLang="zh-TW" sz="2200" dirty="0" smtClean="0"/>
              <a:t>)</a:t>
            </a:r>
            <a:r>
              <a:rPr lang="zh-TW" altLang="en-US" sz="2200" dirty="0" smtClean="0"/>
              <a:t>。</a:t>
            </a:r>
            <a:endParaRPr lang="en-US" altLang="zh-TW" sz="2200" dirty="0"/>
          </a:p>
          <a:p>
            <a:pPr marL="45720" indent="0">
              <a:buNone/>
            </a:pPr>
            <a:r>
              <a:rPr lang="en-US" altLang="zh-TW" sz="2200" dirty="0"/>
              <a:t> </a:t>
            </a:r>
            <a:r>
              <a:rPr lang="en-US" altLang="zh-TW" sz="2200" dirty="0" smtClean="0"/>
              <a:t>(2)</a:t>
            </a:r>
            <a:r>
              <a:rPr lang="zh-TW" altLang="zh-TW" sz="2200" dirty="0"/>
              <a:t>預估短期間內不會再使用時，可開啟</a:t>
            </a:r>
            <a:r>
              <a:rPr lang="en-US" altLang="zh-TW" sz="2200" dirty="0"/>
              <a:t>UV</a:t>
            </a:r>
            <a:r>
              <a:rPr lang="zh-TW" altLang="zh-TW" sz="2200" dirty="0"/>
              <a:t>燈，</a:t>
            </a:r>
            <a:r>
              <a:rPr lang="en-US" altLang="zh-TW" sz="2200" dirty="0"/>
              <a:t>UV</a:t>
            </a:r>
            <a:r>
              <a:rPr lang="zh-TW" altLang="zh-TW" sz="2200" dirty="0"/>
              <a:t>燈波長</a:t>
            </a:r>
            <a:r>
              <a:rPr lang="en-US" altLang="zh-TW" sz="2200" dirty="0"/>
              <a:t>254nm</a:t>
            </a:r>
            <a:r>
              <a:rPr lang="zh-TW" altLang="zh-TW" sz="2200" dirty="0"/>
              <a:t>，</a:t>
            </a:r>
            <a:endParaRPr lang="en-US" altLang="zh-TW" sz="2200" dirty="0"/>
          </a:p>
          <a:p>
            <a:pPr marL="45720" indent="0">
              <a:buNone/>
            </a:pPr>
            <a:r>
              <a:rPr lang="en-US" altLang="zh-TW" sz="2200" dirty="0"/>
              <a:t>     </a:t>
            </a:r>
            <a:r>
              <a:rPr lang="zh-TW" altLang="zh-TW" sz="2200" dirty="0"/>
              <a:t>易引起眼睛傷害，請勿直視</a:t>
            </a:r>
            <a:r>
              <a:rPr lang="en-US" altLang="zh-TW" sz="2200" dirty="0"/>
              <a:t>UV</a:t>
            </a:r>
            <a:r>
              <a:rPr lang="zh-TW" altLang="zh-TW" sz="2200" dirty="0"/>
              <a:t>燈並關上拉</a:t>
            </a:r>
            <a:r>
              <a:rPr lang="zh-TW" altLang="zh-TW" sz="2200" dirty="0" smtClean="0"/>
              <a:t>門</a:t>
            </a:r>
            <a:r>
              <a:rPr lang="en-US" altLang="zh-TW" sz="2200" dirty="0" smtClean="0"/>
              <a:t>(</a:t>
            </a:r>
            <a:r>
              <a:rPr lang="en-US" altLang="zh-TW" sz="2200" dirty="0"/>
              <a:t>UV</a:t>
            </a:r>
            <a:r>
              <a:rPr lang="zh-TW" altLang="zh-TW" sz="2200" dirty="0"/>
              <a:t>燈管建議</a:t>
            </a:r>
            <a:r>
              <a:rPr lang="zh-TW" altLang="zh-TW" sz="2200" dirty="0" smtClean="0"/>
              <a:t>使用</a:t>
            </a:r>
            <a:endParaRPr lang="en-US" altLang="zh-TW" sz="2200" dirty="0" smtClean="0"/>
          </a:p>
          <a:p>
            <a:pPr marL="45720" indent="0">
              <a:buNone/>
            </a:pPr>
            <a:r>
              <a:rPr lang="en-US" altLang="zh-TW" sz="2200" dirty="0"/>
              <a:t> </a:t>
            </a:r>
            <a:r>
              <a:rPr lang="en-US" altLang="zh-TW" sz="2200" dirty="0" smtClean="0"/>
              <a:t>    </a:t>
            </a:r>
            <a:r>
              <a:rPr lang="zh-TW" altLang="zh-TW" sz="2200" dirty="0" smtClean="0"/>
              <a:t>時</a:t>
            </a:r>
            <a:r>
              <a:rPr lang="zh-TW" altLang="zh-TW" sz="2200" dirty="0"/>
              <a:t>數為</a:t>
            </a:r>
            <a:r>
              <a:rPr lang="en-US" altLang="zh-TW" sz="2200" dirty="0"/>
              <a:t>6000</a:t>
            </a:r>
            <a:r>
              <a:rPr lang="zh-TW" altLang="zh-TW" sz="2200" dirty="0"/>
              <a:t>小時，更換時機為年度功能檢測結果不合格</a:t>
            </a:r>
            <a:r>
              <a:rPr lang="zh-TW" altLang="zh-TW" sz="2200" dirty="0" smtClean="0"/>
              <a:t>或故障</a:t>
            </a:r>
            <a:endParaRPr lang="en-US" altLang="zh-TW" sz="2200" dirty="0" smtClean="0"/>
          </a:p>
          <a:p>
            <a:pPr marL="45720" indent="0">
              <a:buNone/>
            </a:pPr>
            <a:r>
              <a:rPr lang="en-US" altLang="zh-TW" sz="2200" dirty="0"/>
              <a:t> </a:t>
            </a:r>
            <a:r>
              <a:rPr lang="en-US" altLang="zh-TW" sz="2200" dirty="0" smtClean="0"/>
              <a:t>    </a:t>
            </a:r>
            <a:r>
              <a:rPr lang="zh-TW" altLang="zh-TW" sz="2200" dirty="0" smtClean="0"/>
              <a:t>時</a:t>
            </a:r>
            <a:r>
              <a:rPr lang="en-US" altLang="zh-TW" sz="2200" dirty="0" smtClean="0"/>
              <a:t>)</a:t>
            </a:r>
            <a:r>
              <a:rPr lang="zh-TW" altLang="en-US" sz="2200" dirty="0"/>
              <a:t>。</a:t>
            </a:r>
            <a:endParaRPr lang="en-US" altLang="zh-TW" sz="2400" dirty="0"/>
          </a:p>
          <a:p>
            <a:pPr marL="45720" indent="0">
              <a:buNone/>
            </a:pPr>
            <a:endParaRPr lang="en-US" altLang="zh-TW" dirty="0"/>
          </a:p>
          <a:p>
            <a:pPr marL="45720" indent="0">
              <a:buNone/>
            </a:pPr>
            <a:endParaRPr lang="en-US" altLang="zh-TW" dirty="0"/>
          </a:p>
          <a:p>
            <a:pPr marL="45720" indent="0">
              <a:buNone/>
            </a:pPr>
            <a:endParaRPr lang="en-US" altLang="zh-TW" dirty="0"/>
          </a:p>
          <a:p>
            <a:endParaRPr lang="en-US" altLang="zh-TW" sz="2400" dirty="0" smtClean="0"/>
          </a:p>
          <a:p>
            <a:pPr marL="45720" indent="0">
              <a:buNone/>
            </a:pPr>
            <a:endParaRPr lang="zh-TW" altLang="en-US" sz="2400" dirty="0"/>
          </a:p>
        </p:txBody>
      </p:sp>
      <p:sp>
        <p:nvSpPr>
          <p:cNvPr id="3" name="標題 2"/>
          <p:cNvSpPr>
            <a:spLocks noGrp="1"/>
          </p:cNvSpPr>
          <p:nvPr>
            <p:ph type="title"/>
          </p:nvPr>
        </p:nvSpPr>
        <p:spPr/>
        <p:txBody>
          <a:bodyPr/>
          <a:lstStyle/>
          <a:p>
            <a:r>
              <a:rPr lang="en-US" altLang="zh-TW" dirty="0" smtClean="0"/>
              <a:t>2.4.1</a:t>
            </a:r>
            <a:r>
              <a:rPr lang="zh-TW" altLang="en-US" dirty="0" smtClean="0"/>
              <a:t>說明實驗室設備使用前、使用中及使用後的操作規範</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28</a:t>
            </a:fld>
            <a:endParaRPr lang="zh-TW" altLang="en-US"/>
          </a:p>
        </p:txBody>
      </p:sp>
    </p:spTree>
    <p:extLst>
      <p:ext uri="{BB962C8B-B14F-4D97-AF65-F5344CB8AC3E}">
        <p14:creationId xmlns:p14="http://schemas.microsoft.com/office/powerpoint/2010/main" val="427733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sz="2400" dirty="0" smtClean="0"/>
              <a:t>高溫高壓滅菌器</a:t>
            </a:r>
            <a:endParaRPr lang="en-US" altLang="zh-TW" sz="2400" dirty="0" smtClean="0"/>
          </a:p>
          <a:p>
            <a:pPr marL="45720" indent="0">
              <a:buNone/>
            </a:pPr>
            <a:r>
              <a:rPr lang="en-US" altLang="zh-TW" dirty="0" smtClean="0"/>
              <a:t> (1)</a:t>
            </a:r>
            <a:r>
              <a:rPr lang="zh-TW" altLang="en-US" dirty="0" smtClean="0"/>
              <a:t>欲滅菌的液狀物容器其容量不可超過</a:t>
            </a:r>
            <a:r>
              <a:rPr lang="en-US" altLang="zh-TW" dirty="0" smtClean="0"/>
              <a:t>2/3</a:t>
            </a:r>
            <a:r>
              <a:rPr lang="zh-TW" altLang="en-US" dirty="0" smtClean="0"/>
              <a:t>以上，且不可緊閉容器</a:t>
            </a:r>
            <a:endParaRPr lang="en-US" altLang="zh-TW" dirty="0" smtClean="0"/>
          </a:p>
          <a:p>
            <a:pPr marL="45720" indent="0">
              <a:buNone/>
            </a:pPr>
            <a:r>
              <a:rPr lang="en-US" altLang="zh-TW" dirty="0"/>
              <a:t> </a:t>
            </a:r>
            <a:r>
              <a:rPr lang="en-US" altLang="zh-TW" dirty="0" smtClean="0"/>
              <a:t>    </a:t>
            </a:r>
            <a:r>
              <a:rPr lang="zh-TW" altLang="en-US" dirty="0" smtClean="0"/>
              <a:t>口。</a:t>
            </a:r>
            <a:r>
              <a:rPr lang="en-US" altLang="zh-TW" dirty="0" smtClean="0"/>
              <a:t>  </a:t>
            </a:r>
          </a:p>
          <a:p>
            <a:pPr marL="45720" indent="0">
              <a:buNone/>
            </a:pPr>
            <a:r>
              <a:rPr lang="en-US" altLang="zh-TW" dirty="0"/>
              <a:t> </a:t>
            </a:r>
            <a:r>
              <a:rPr lang="en-US" altLang="zh-TW" dirty="0" smtClean="0"/>
              <a:t>(2)TB</a:t>
            </a:r>
            <a:r>
              <a:rPr lang="zh-TW" altLang="zh-TW" dirty="0"/>
              <a:t>培養廢棄物滅菌時袋口應保持開放，待滅菌後才可以束緊。</a:t>
            </a:r>
          </a:p>
          <a:p>
            <a:pPr marL="45720" indent="0">
              <a:buNone/>
            </a:pPr>
            <a:r>
              <a:rPr lang="en-US" altLang="zh-TW" dirty="0"/>
              <a:t> </a:t>
            </a:r>
            <a:r>
              <a:rPr lang="en-US" altLang="zh-TW" dirty="0" smtClean="0"/>
              <a:t>(3)</a:t>
            </a:r>
            <a:r>
              <a:rPr lang="zh-TW" altLang="zh-TW" dirty="0" smtClean="0"/>
              <a:t>一次</a:t>
            </a:r>
            <a:r>
              <a:rPr lang="zh-TW" altLang="zh-TW" dirty="0"/>
              <a:t>滅菌容量不可過大，以水蒸氣能均勻散布滲透無死角為原則</a:t>
            </a:r>
            <a:r>
              <a:rPr lang="zh-TW" altLang="zh-TW" dirty="0" smtClean="0"/>
              <a:t>。</a:t>
            </a:r>
            <a:endParaRPr lang="zh-TW" altLang="zh-TW" dirty="0"/>
          </a:p>
          <a:p>
            <a:pPr marL="45720" indent="0">
              <a:buNone/>
            </a:pPr>
            <a:r>
              <a:rPr lang="en-US" altLang="zh-TW" dirty="0" smtClean="0"/>
              <a:t> (4)</a:t>
            </a:r>
            <a:r>
              <a:rPr lang="zh-TW" altLang="zh-TW" dirty="0" smtClean="0"/>
              <a:t>不</a:t>
            </a:r>
            <a:r>
              <a:rPr lang="zh-TW" altLang="zh-TW" dirty="0"/>
              <a:t>同類的物品，如培養基及廢棄物，不可一起滅菌，因部份蒸</a:t>
            </a:r>
            <a:r>
              <a:rPr lang="zh-TW" altLang="zh-TW" dirty="0" smtClean="0"/>
              <a:t>散</a:t>
            </a:r>
            <a:endParaRPr lang="en-US" altLang="zh-TW" dirty="0" smtClean="0"/>
          </a:p>
          <a:p>
            <a:pPr marL="45720" indent="0">
              <a:buNone/>
            </a:pPr>
            <a:r>
              <a:rPr lang="en-US" altLang="zh-TW" dirty="0"/>
              <a:t> </a:t>
            </a:r>
            <a:r>
              <a:rPr lang="en-US" altLang="zh-TW" dirty="0" smtClean="0"/>
              <a:t>    </a:t>
            </a:r>
            <a:r>
              <a:rPr lang="zh-TW" altLang="zh-TW" dirty="0" smtClean="0"/>
              <a:t>的</a:t>
            </a:r>
            <a:r>
              <a:rPr lang="zh-TW" altLang="zh-TW" dirty="0"/>
              <a:t>成份易互相污染</a:t>
            </a:r>
            <a:r>
              <a:rPr lang="zh-TW" altLang="zh-TW" dirty="0" smtClean="0"/>
              <a:t>。</a:t>
            </a:r>
            <a:endParaRPr lang="en-US" altLang="zh-TW" dirty="0" smtClean="0"/>
          </a:p>
          <a:p>
            <a:pPr marL="45720" indent="0">
              <a:buNone/>
            </a:pPr>
            <a:r>
              <a:rPr lang="en-US" altLang="zh-TW" dirty="0"/>
              <a:t> </a:t>
            </a:r>
            <a:r>
              <a:rPr lang="en-US" altLang="zh-TW" dirty="0" smtClean="0"/>
              <a:t>(5)</a:t>
            </a:r>
            <a:r>
              <a:rPr lang="zh-TW" altLang="en-US" dirty="0" smtClean="0"/>
              <a:t>滅菌物貼滅菌溫度指示帶。</a:t>
            </a:r>
            <a:endParaRPr lang="en-US" altLang="zh-TW" dirty="0" smtClean="0"/>
          </a:p>
          <a:p>
            <a:pPr marL="45720" indent="0">
              <a:buNone/>
            </a:pPr>
            <a:r>
              <a:rPr lang="en-US" altLang="zh-TW" dirty="0" smtClean="0"/>
              <a:t> (6)</a:t>
            </a:r>
            <a:r>
              <a:rPr lang="zh-TW" altLang="zh-TW" dirty="0" smtClean="0"/>
              <a:t>操作</a:t>
            </a:r>
            <a:r>
              <a:rPr lang="zh-TW" altLang="zh-TW" dirty="0"/>
              <a:t>人員在滅菌開始時應檢視內、外鍋壓力無誤，溫度為</a:t>
            </a:r>
            <a:r>
              <a:rPr lang="en-US" altLang="zh-TW" dirty="0"/>
              <a:t>121</a:t>
            </a:r>
            <a:r>
              <a:rPr lang="zh-TW" altLang="zh-TW" dirty="0"/>
              <a:t>℃</a:t>
            </a:r>
            <a:r>
              <a:rPr lang="zh-TW" altLang="zh-TW" dirty="0" smtClean="0"/>
              <a:t>。</a:t>
            </a:r>
            <a:endParaRPr lang="en-US" altLang="zh-TW" dirty="0" smtClean="0"/>
          </a:p>
          <a:p>
            <a:pPr marL="45720" indent="0">
              <a:buNone/>
            </a:pPr>
            <a:r>
              <a:rPr lang="en-US" altLang="zh-TW" dirty="0"/>
              <a:t> </a:t>
            </a:r>
            <a:r>
              <a:rPr lang="en-US" altLang="zh-TW" dirty="0" smtClean="0"/>
              <a:t>    </a:t>
            </a:r>
            <a:r>
              <a:rPr lang="zh-TW" altLang="zh-TW" dirty="0" smtClean="0"/>
              <a:t>滅菌</a:t>
            </a:r>
            <a:r>
              <a:rPr lang="zh-TW" altLang="zh-TW" dirty="0"/>
              <a:t>後則檢視滅菌時間無誤</a:t>
            </a:r>
            <a:r>
              <a:rPr lang="zh-TW" altLang="zh-TW" dirty="0" smtClean="0"/>
              <a:t>。</a:t>
            </a:r>
            <a:endParaRPr lang="en-US" altLang="zh-TW" dirty="0" smtClean="0"/>
          </a:p>
          <a:p>
            <a:pPr marL="45720" indent="0">
              <a:buNone/>
            </a:pPr>
            <a:r>
              <a:rPr lang="en-US" altLang="zh-TW" dirty="0"/>
              <a:t> </a:t>
            </a:r>
            <a:r>
              <a:rPr lang="en-US" altLang="zh-TW" dirty="0" smtClean="0"/>
              <a:t>(7)</a:t>
            </a:r>
            <a:r>
              <a:rPr lang="zh-TW" altLang="en-US" dirty="0" smtClean="0"/>
              <a:t>滅菌完成欲打開鍋門時，必先確認內鍋壓力已歸零，及溫度</a:t>
            </a:r>
            <a:endParaRPr lang="en-US" altLang="zh-TW" dirty="0" smtClean="0"/>
          </a:p>
          <a:p>
            <a:pPr marL="45720" indent="0">
              <a:buNone/>
            </a:pPr>
            <a:r>
              <a:rPr lang="en-US" altLang="zh-TW" dirty="0"/>
              <a:t> </a:t>
            </a:r>
            <a:r>
              <a:rPr lang="en-US" altLang="zh-TW" dirty="0" smtClean="0"/>
              <a:t>    &lt;100</a:t>
            </a:r>
            <a:r>
              <a:rPr lang="en-US" altLang="zh-TW" dirty="0" smtClean="0">
                <a:latin typeface="新細明體"/>
                <a:ea typeface="新細明體"/>
              </a:rPr>
              <a:t>℃</a:t>
            </a:r>
            <a:r>
              <a:rPr lang="zh-TW" altLang="en-US" dirty="0" smtClean="0"/>
              <a:t>，才可打開鍋門。</a:t>
            </a: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29</a:t>
            </a:fld>
            <a:endParaRPr lang="zh-TW" altLang="en-US"/>
          </a:p>
        </p:txBody>
      </p:sp>
      <p:sp>
        <p:nvSpPr>
          <p:cNvPr id="4" name="標題 3"/>
          <p:cNvSpPr>
            <a:spLocks noGrp="1"/>
          </p:cNvSpPr>
          <p:nvPr>
            <p:ph type="title"/>
          </p:nvPr>
        </p:nvSpPr>
        <p:spPr/>
        <p:txBody>
          <a:bodyPr/>
          <a:lstStyle/>
          <a:p>
            <a:r>
              <a:rPr lang="en-US" altLang="zh-TW" dirty="0"/>
              <a:t>2.4.1</a:t>
            </a:r>
            <a:r>
              <a:rPr lang="zh-TW" altLang="en-US" dirty="0"/>
              <a:t>說明實驗室設備使用前、使用中及使用後的操作規範</a:t>
            </a:r>
          </a:p>
        </p:txBody>
      </p:sp>
    </p:spTree>
    <p:extLst>
      <p:ext uri="{BB962C8B-B14F-4D97-AF65-F5344CB8AC3E}">
        <p14:creationId xmlns:p14="http://schemas.microsoft.com/office/powerpoint/2010/main" val="264545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800" dirty="0" smtClean="0"/>
              <a:t>生物安全櫃</a:t>
            </a:r>
            <a:endParaRPr lang="en-US" altLang="zh-TW" sz="2800" dirty="0" smtClean="0"/>
          </a:p>
          <a:p>
            <a:r>
              <a:rPr lang="zh-TW" altLang="en-US" sz="2800" dirty="0" smtClean="0"/>
              <a:t>高溫高壓滅菌器</a:t>
            </a:r>
            <a:endParaRPr lang="en-US" altLang="zh-TW" sz="2800" dirty="0" smtClean="0"/>
          </a:p>
          <a:p>
            <a:r>
              <a:rPr lang="zh-TW" altLang="en-US" sz="2800" dirty="0" smtClean="0"/>
              <a:t>離心機</a:t>
            </a:r>
            <a:r>
              <a:rPr lang="en-US" altLang="zh-TW" sz="2800" dirty="0" smtClean="0"/>
              <a:t>(</a:t>
            </a:r>
            <a:r>
              <a:rPr lang="zh-TW" altLang="en-US" sz="2800" dirty="0" smtClean="0"/>
              <a:t>具離心杯蓋</a:t>
            </a:r>
            <a:r>
              <a:rPr lang="en-US" altLang="zh-TW" sz="2800" dirty="0" smtClean="0"/>
              <a:t>)</a:t>
            </a:r>
          </a:p>
          <a:p>
            <a:r>
              <a:rPr lang="zh-TW" altLang="en-US" sz="2800" dirty="0" smtClean="0"/>
              <a:t>排煙櫃</a:t>
            </a:r>
            <a:endParaRPr lang="zh-TW" altLang="en-US" sz="2800" dirty="0"/>
          </a:p>
        </p:txBody>
      </p:sp>
      <p:sp>
        <p:nvSpPr>
          <p:cNvPr id="3" name="標題 2"/>
          <p:cNvSpPr>
            <a:spLocks noGrp="1"/>
          </p:cNvSpPr>
          <p:nvPr>
            <p:ph type="title"/>
          </p:nvPr>
        </p:nvSpPr>
        <p:spPr/>
        <p:txBody>
          <a:bodyPr/>
          <a:lstStyle/>
          <a:p>
            <a:r>
              <a:rPr lang="en-US" altLang="zh-TW" dirty="0" smtClean="0"/>
              <a:t>2.1</a:t>
            </a:r>
            <a:r>
              <a:rPr lang="zh-TW" altLang="en-US" dirty="0" smtClean="0"/>
              <a:t>說明實驗室所使用工程控制圍阻危害物質之設備</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3</a:t>
            </a:fld>
            <a:endParaRPr lang="zh-TW" altLang="en-US"/>
          </a:p>
        </p:txBody>
      </p:sp>
    </p:spTree>
    <p:extLst>
      <p:ext uri="{BB962C8B-B14F-4D97-AF65-F5344CB8AC3E}">
        <p14:creationId xmlns:p14="http://schemas.microsoft.com/office/powerpoint/2010/main" val="2059074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離心機</a:t>
            </a:r>
            <a:endParaRPr lang="en-US" altLang="zh-TW" sz="2400" dirty="0" smtClean="0"/>
          </a:p>
          <a:p>
            <a:pPr marL="45720" indent="0">
              <a:buNone/>
            </a:pPr>
            <a:r>
              <a:rPr lang="en-US" altLang="zh-TW" dirty="0" smtClean="0"/>
              <a:t> (1)</a:t>
            </a:r>
            <a:r>
              <a:rPr lang="zh-TW" altLang="zh-TW" dirty="0"/>
              <a:t>檢體放入檢體杯離心前，需先用平衡天平確定兩邊重量一樣。</a:t>
            </a:r>
          </a:p>
          <a:p>
            <a:pPr marL="45720" indent="0">
              <a:buNone/>
            </a:pPr>
            <a:r>
              <a:rPr lang="en-US" altLang="zh-TW" dirty="0" smtClean="0"/>
              <a:t> (2)</a:t>
            </a:r>
            <a:r>
              <a:rPr lang="zh-TW" altLang="zh-TW" dirty="0"/>
              <a:t>檢體杯放置離心手臂時，需確認有放好，及搖晃檢體杯可順利</a:t>
            </a:r>
            <a:r>
              <a:rPr lang="zh-TW" altLang="zh-TW" dirty="0" smtClean="0"/>
              <a:t>擺</a:t>
            </a:r>
            <a:endParaRPr lang="en-US" altLang="zh-TW" dirty="0" smtClean="0"/>
          </a:p>
          <a:p>
            <a:pPr marL="45720" indent="0">
              <a:buNone/>
            </a:pPr>
            <a:r>
              <a:rPr lang="en-US" altLang="zh-TW" dirty="0"/>
              <a:t> </a:t>
            </a:r>
            <a:r>
              <a:rPr lang="en-US" altLang="zh-TW" dirty="0" smtClean="0"/>
              <a:t>    </a:t>
            </a:r>
            <a:r>
              <a:rPr lang="zh-TW" altLang="zh-TW" dirty="0" smtClean="0"/>
              <a:t>動</a:t>
            </a:r>
            <a:r>
              <a:rPr lang="zh-TW" altLang="zh-TW" dirty="0"/>
              <a:t>不會卡住</a:t>
            </a:r>
            <a:r>
              <a:rPr lang="zh-TW" altLang="zh-TW" dirty="0" smtClean="0"/>
              <a:t>。</a:t>
            </a:r>
            <a:endParaRPr lang="en-US" altLang="zh-TW" dirty="0" smtClean="0"/>
          </a:p>
          <a:p>
            <a:pPr marL="45720" indent="0">
              <a:buNone/>
            </a:pPr>
            <a:r>
              <a:rPr lang="en-US" altLang="zh-TW" dirty="0"/>
              <a:t> </a:t>
            </a:r>
            <a:r>
              <a:rPr lang="en-US" altLang="zh-TW" dirty="0" smtClean="0"/>
              <a:t>(3)</a:t>
            </a:r>
            <a:r>
              <a:rPr lang="zh-TW" altLang="zh-TW" dirty="0"/>
              <a:t>離心完成時，待轉速歸零後，將蓋子開啟，取出檢體</a:t>
            </a:r>
            <a:r>
              <a:rPr lang="zh-TW" altLang="zh-TW" dirty="0" smtClean="0"/>
              <a:t>。離心機未</a:t>
            </a:r>
            <a:endParaRPr lang="en-US" altLang="zh-TW" dirty="0" smtClean="0"/>
          </a:p>
          <a:p>
            <a:pPr marL="45720" indent="0">
              <a:buNone/>
            </a:pPr>
            <a:r>
              <a:rPr lang="en-US" altLang="zh-TW" dirty="0"/>
              <a:t> </a:t>
            </a:r>
            <a:r>
              <a:rPr lang="en-US" altLang="zh-TW" dirty="0" smtClean="0"/>
              <a:t>    </a:t>
            </a:r>
            <a:r>
              <a:rPr lang="zh-TW" altLang="zh-TW" dirty="0" smtClean="0"/>
              <a:t>停下來</a:t>
            </a:r>
            <a:r>
              <a:rPr lang="zh-TW" altLang="zh-TW" dirty="0"/>
              <a:t>，切勿打開蓋子，更不要以手壓住</a:t>
            </a:r>
            <a:r>
              <a:rPr lang="en-US" altLang="zh-TW" dirty="0"/>
              <a:t> Rotor</a:t>
            </a:r>
            <a:r>
              <a:rPr lang="zh-TW" altLang="zh-TW" dirty="0"/>
              <a:t>，來加快減速</a:t>
            </a:r>
            <a:r>
              <a:rPr lang="zh-TW" altLang="zh-TW" dirty="0" smtClean="0"/>
              <a:t>的</a:t>
            </a:r>
            <a:endParaRPr lang="en-US" altLang="zh-TW" dirty="0" smtClean="0"/>
          </a:p>
          <a:p>
            <a:pPr marL="45720" indent="0">
              <a:buNone/>
            </a:pPr>
            <a:r>
              <a:rPr lang="en-US" altLang="zh-TW" dirty="0"/>
              <a:t> </a:t>
            </a:r>
            <a:r>
              <a:rPr lang="en-US" altLang="zh-TW" dirty="0" smtClean="0"/>
              <a:t>    </a:t>
            </a:r>
            <a:r>
              <a:rPr lang="zh-TW" altLang="zh-TW" dirty="0" smtClean="0"/>
              <a:t>速度</a:t>
            </a:r>
            <a:r>
              <a:rPr lang="zh-TW" altLang="en-US" dirty="0" smtClean="0"/>
              <a:t>。</a:t>
            </a:r>
            <a:endParaRPr lang="en-US" altLang="zh-TW" dirty="0" smtClean="0"/>
          </a:p>
          <a:p>
            <a:pPr marL="45720" indent="0">
              <a:buNone/>
            </a:pPr>
            <a:r>
              <a:rPr lang="en-US" altLang="zh-TW" dirty="0"/>
              <a:t> </a:t>
            </a:r>
            <a:r>
              <a:rPr lang="en-US" altLang="zh-TW" dirty="0" smtClean="0"/>
              <a:t>(4)</a:t>
            </a:r>
            <a:r>
              <a:rPr lang="zh-TW" altLang="en-US" dirty="0" smtClean="0"/>
              <a:t>負壓室的離心機離心完成後，應於</a:t>
            </a:r>
            <a:r>
              <a:rPr lang="zh-TW" altLang="en-US" dirty="0" smtClean="0">
                <a:solidFill>
                  <a:srgbClr val="FF0000"/>
                </a:solidFill>
              </a:rPr>
              <a:t>生物安全櫃內</a:t>
            </a:r>
            <a:r>
              <a:rPr lang="zh-TW" altLang="en-US" dirty="0" smtClean="0"/>
              <a:t>開啟離心杯蓋。</a:t>
            </a:r>
            <a:r>
              <a:rPr lang="en-US" altLang="zh-TW" dirty="0"/>
              <a:t> </a:t>
            </a:r>
            <a:r>
              <a:rPr lang="en-US" altLang="zh-TW" dirty="0" smtClean="0"/>
              <a:t> </a:t>
            </a:r>
          </a:p>
          <a:p>
            <a:pPr marL="45720" indent="0">
              <a:buNone/>
            </a:pPr>
            <a:r>
              <a:rPr lang="en-US" altLang="zh-TW" dirty="0"/>
              <a:t> </a:t>
            </a: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30</a:t>
            </a:fld>
            <a:endParaRPr lang="zh-TW" altLang="en-US"/>
          </a:p>
        </p:txBody>
      </p:sp>
      <p:sp>
        <p:nvSpPr>
          <p:cNvPr id="4" name="標題 3"/>
          <p:cNvSpPr>
            <a:spLocks noGrp="1"/>
          </p:cNvSpPr>
          <p:nvPr>
            <p:ph type="title"/>
          </p:nvPr>
        </p:nvSpPr>
        <p:spPr/>
        <p:txBody>
          <a:bodyPr/>
          <a:lstStyle/>
          <a:p>
            <a:r>
              <a:rPr lang="en-US" altLang="zh-TW" dirty="0"/>
              <a:t>2.4.1</a:t>
            </a:r>
            <a:r>
              <a:rPr lang="zh-TW" altLang="en-US" dirty="0"/>
              <a:t>說明實驗室設備使用前、使用中及使用後的操作規範</a:t>
            </a:r>
          </a:p>
        </p:txBody>
      </p:sp>
    </p:spTree>
    <p:extLst>
      <p:ext uri="{BB962C8B-B14F-4D97-AF65-F5344CB8AC3E}">
        <p14:creationId xmlns:p14="http://schemas.microsoft.com/office/powerpoint/2010/main" val="3670122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排煙櫃</a:t>
            </a:r>
            <a:endParaRPr lang="zh-TW" altLang="en-US" sz="2400"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31</a:t>
            </a:fld>
            <a:endParaRPr lang="zh-TW" altLang="en-US"/>
          </a:p>
        </p:txBody>
      </p:sp>
      <p:sp>
        <p:nvSpPr>
          <p:cNvPr id="4" name="標題 3"/>
          <p:cNvSpPr>
            <a:spLocks noGrp="1"/>
          </p:cNvSpPr>
          <p:nvPr>
            <p:ph type="title"/>
          </p:nvPr>
        </p:nvSpPr>
        <p:spPr/>
        <p:txBody>
          <a:bodyPr/>
          <a:lstStyle/>
          <a:p>
            <a:r>
              <a:rPr lang="en-US" altLang="zh-TW" dirty="0"/>
              <a:t>2.4.1</a:t>
            </a:r>
            <a:r>
              <a:rPr lang="zh-TW" altLang="en-US" dirty="0"/>
              <a:t>說明實驗室設備使用前、使用中及使用後的操作規範</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111"/>
          <a:stretch/>
        </p:blipFill>
        <p:spPr bwMode="auto">
          <a:xfrm>
            <a:off x="720278" y="2132856"/>
            <a:ext cx="7812162" cy="446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7092280" y="6577607"/>
            <a:ext cx="1872208" cy="307777"/>
          </a:xfrm>
          <a:prstGeom prst="rect">
            <a:avLst/>
          </a:prstGeom>
          <a:noFill/>
        </p:spPr>
        <p:txBody>
          <a:bodyPr wrap="square" rtlCol="0">
            <a:spAutoFit/>
          </a:bodyPr>
          <a:lstStyle/>
          <a:p>
            <a:r>
              <a:rPr lang="en-US" altLang="zh-TW" sz="1400" dirty="0" smtClean="0"/>
              <a:t>(</a:t>
            </a:r>
            <a:r>
              <a:rPr lang="zh-TW" altLang="en-US" sz="1400" dirty="0" smtClean="0"/>
              <a:t>中央研究院 許玉芳</a:t>
            </a:r>
            <a:r>
              <a:rPr lang="en-US" altLang="zh-TW" sz="1400" dirty="0" smtClean="0"/>
              <a:t>)</a:t>
            </a:r>
            <a:endParaRPr lang="zh-TW" altLang="en-US" sz="1400" dirty="0"/>
          </a:p>
        </p:txBody>
      </p:sp>
    </p:spTree>
    <p:extLst>
      <p:ext uri="{BB962C8B-B14F-4D97-AF65-F5344CB8AC3E}">
        <p14:creationId xmlns:p14="http://schemas.microsoft.com/office/powerpoint/2010/main" val="590645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排煙櫃</a:t>
            </a:r>
            <a:endParaRPr lang="en-US" altLang="zh-TW" sz="2400" dirty="0" smtClean="0"/>
          </a:p>
          <a:p>
            <a:pPr marL="45720" indent="0">
              <a:buNone/>
            </a:pPr>
            <a:r>
              <a:rPr lang="en-US" altLang="zh-TW" dirty="0"/>
              <a:t> </a:t>
            </a:r>
            <a:r>
              <a:rPr lang="en-US" altLang="zh-TW" dirty="0" smtClean="0"/>
              <a:t>(1)</a:t>
            </a:r>
            <a:r>
              <a:rPr lang="zh-TW" altLang="en-US" dirty="0" smtClean="0"/>
              <a:t>確認氣流流向</a:t>
            </a:r>
            <a:r>
              <a:rPr lang="en-US" altLang="zh-TW" dirty="0" smtClean="0"/>
              <a:t>(</a:t>
            </a:r>
            <a:r>
              <a:rPr lang="zh-TW" altLang="en-US" dirty="0" smtClean="0"/>
              <a:t>紙條測試</a:t>
            </a:r>
            <a:r>
              <a:rPr lang="en-US" altLang="zh-TW" dirty="0" smtClean="0"/>
              <a:t>)</a:t>
            </a:r>
          </a:p>
          <a:p>
            <a:pPr marL="45720" indent="0">
              <a:buNone/>
            </a:pPr>
            <a:r>
              <a:rPr lang="en-US" altLang="zh-TW" dirty="0"/>
              <a:t> </a:t>
            </a:r>
            <a:r>
              <a:rPr lang="en-US" altLang="zh-TW" dirty="0" smtClean="0"/>
              <a:t>(2)</a:t>
            </a:r>
            <a:r>
              <a:rPr lang="zh-TW" altLang="en-US" dirty="0" smtClean="0"/>
              <a:t>穿著適當的個人防護具</a:t>
            </a:r>
            <a:endParaRPr lang="en-US" altLang="zh-TW" dirty="0" smtClean="0"/>
          </a:p>
          <a:p>
            <a:pPr marL="45720" indent="0">
              <a:buNone/>
            </a:pPr>
            <a:r>
              <a:rPr lang="en-US" altLang="zh-TW" dirty="0" smtClean="0"/>
              <a:t> (3)</a:t>
            </a:r>
            <a:r>
              <a:rPr lang="zh-TW" altLang="en-US" dirty="0" smtClean="0"/>
              <a:t>善用拉門作為介於排氣與操作者之間的安全屏障</a:t>
            </a:r>
            <a:endParaRPr lang="en-US" altLang="zh-TW" dirty="0" smtClean="0"/>
          </a:p>
          <a:p>
            <a:pPr marL="45720" indent="0">
              <a:buNone/>
            </a:pPr>
            <a:r>
              <a:rPr lang="en-US" altLang="zh-TW" dirty="0"/>
              <a:t> </a:t>
            </a:r>
            <a:r>
              <a:rPr lang="en-US" altLang="zh-TW" dirty="0" smtClean="0"/>
              <a:t>(4)</a:t>
            </a:r>
            <a:r>
              <a:rPr lang="zh-TW" altLang="en-US" dirty="0" smtClean="0">
                <a:solidFill>
                  <a:srgbClr val="C00000"/>
                </a:solidFill>
              </a:rPr>
              <a:t>待機狀態時將拉門拉至最低高度</a:t>
            </a:r>
            <a:endParaRPr lang="en-US" altLang="zh-TW" dirty="0" smtClean="0">
              <a:solidFill>
                <a:srgbClr val="C00000"/>
              </a:solidFill>
            </a:endParaRPr>
          </a:p>
          <a:p>
            <a:pPr marL="45720" indent="0">
              <a:buNone/>
            </a:pPr>
            <a:r>
              <a:rPr lang="en-US" altLang="zh-TW" dirty="0"/>
              <a:t> </a:t>
            </a:r>
            <a:r>
              <a:rPr lang="en-US" altLang="zh-TW" dirty="0" smtClean="0"/>
              <a:t>(5)</a:t>
            </a:r>
            <a:r>
              <a:rPr lang="zh-TW" altLang="en-US" dirty="0" smtClean="0"/>
              <a:t>勿將頭伸入排煙櫃中</a:t>
            </a:r>
            <a:endParaRPr lang="en-US" altLang="zh-TW" dirty="0" smtClean="0"/>
          </a:p>
          <a:p>
            <a:pPr marL="45720" indent="0">
              <a:buNone/>
            </a:pPr>
            <a:r>
              <a:rPr lang="en-US" altLang="zh-TW" dirty="0"/>
              <a:t> </a:t>
            </a:r>
            <a:r>
              <a:rPr lang="en-US" altLang="zh-TW" dirty="0" smtClean="0"/>
              <a:t>(6)</a:t>
            </a:r>
            <a:r>
              <a:rPr lang="zh-TW" altLang="en-US" dirty="0" smtClean="0"/>
              <a:t>距離櫃體</a:t>
            </a:r>
            <a:r>
              <a:rPr lang="en-US" altLang="zh-TW" dirty="0" smtClean="0"/>
              <a:t>6</a:t>
            </a:r>
            <a:r>
              <a:rPr lang="zh-TW" altLang="en-US" dirty="0" smtClean="0"/>
              <a:t>英吋內操作實驗</a:t>
            </a:r>
            <a:endParaRPr lang="en-US" altLang="zh-TW" dirty="0" smtClean="0"/>
          </a:p>
          <a:p>
            <a:pPr marL="45720" indent="0">
              <a:buNone/>
            </a:pPr>
            <a:r>
              <a:rPr lang="en-US" altLang="zh-TW" dirty="0"/>
              <a:t> </a:t>
            </a:r>
            <a:r>
              <a:rPr lang="en-US" altLang="zh-TW" dirty="0" smtClean="0"/>
              <a:t>(7)</a:t>
            </a:r>
            <a:r>
              <a:rPr lang="zh-TW" altLang="en-US" dirty="0" smtClean="0"/>
              <a:t>排煙櫃內勿堆置非必要物品</a:t>
            </a:r>
            <a:endParaRPr lang="en-US" altLang="zh-TW" dirty="0" smtClean="0"/>
          </a:p>
          <a:p>
            <a:pPr marL="45720" indent="0">
              <a:buNone/>
            </a:pPr>
            <a:r>
              <a:rPr lang="en-US" altLang="zh-TW" dirty="0"/>
              <a:t> </a:t>
            </a:r>
            <a:r>
              <a:rPr lang="en-US" altLang="zh-TW" dirty="0" smtClean="0"/>
              <a:t>(8)</a:t>
            </a:r>
            <a:r>
              <a:rPr lang="zh-TW" altLang="en-US" dirty="0" smtClean="0"/>
              <a:t>操作實驗室應動作緩慢，以減少氣流擾動</a:t>
            </a:r>
            <a:endParaRPr lang="en-US" altLang="zh-TW" dirty="0" smtClean="0"/>
          </a:p>
          <a:p>
            <a:pPr marL="45720" indent="0">
              <a:buNone/>
            </a:pPr>
            <a:r>
              <a:rPr lang="en-US" altLang="zh-TW" dirty="0"/>
              <a:t> </a:t>
            </a:r>
            <a:r>
              <a:rPr lang="en-US" altLang="zh-TW" dirty="0" smtClean="0"/>
              <a:t>(9)</a:t>
            </a:r>
            <a:r>
              <a:rPr lang="zh-TW" altLang="en-US" dirty="0" smtClean="0"/>
              <a:t>開關拉門時應動作緩慢</a:t>
            </a:r>
            <a:endParaRPr lang="en-US" altLang="zh-TW" dirty="0" smtClean="0"/>
          </a:p>
          <a:p>
            <a:pPr marL="45720" indent="0">
              <a:buNone/>
            </a:pPr>
            <a:r>
              <a:rPr lang="en-US" altLang="zh-TW" dirty="0"/>
              <a:t> </a:t>
            </a:r>
            <a:r>
              <a:rPr lang="en-US" altLang="zh-TW" dirty="0" smtClean="0"/>
              <a:t>(10)</a:t>
            </a:r>
            <a:r>
              <a:rPr lang="zh-TW" altLang="en-US" dirty="0" smtClean="0"/>
              <a:t>使用排煙櫃時能盡量避免人員在後方走動，以減少氣流擾動</a:t>
            </a:r>
            <a:endParaRPr lang="en-US" altLang="zh-TW" dirty="0" smtClean="0"/>
          </a:p>
          <a:p>
            <a:pPr marL="45720" indent="0">
              <a:buNone/>
            </a:pPr>
            <a:endParaRPr lang="en-US" altLang="zh-TW" dirty="0" smtClean="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32</a:t>
            </a:fld>
            <a:endParaRPr lang="zh-TW" altLang="en-US"/>
          </a:p>
        </p:txBody>
      </p:sp>
      <p:sp>
        <p:nvSpPr>
          <p:cNvPr id="4" name="標題 3"/>
          <p:cNvSpPr>
            <a:spLocks noGrp="1"/>
          </p:cNvSpPr>
          <p:nvPr>
            <p:ph type="title"/>
          </p:nvPr>
        </p:nvSpPr>
        <p:spPr/>
        <p:txBody>
          <a:bodyPr/>
          <a:lstStyle/>
          <a:p>
            <a:r>
              <a:rPr lang="en-US" altLang="zh-TW" dirty="0"/>
              <a:t>2.4.1</a:t>
            </a:r>
            <a:r>
              <a:rPr lang="zh-TW" altLang="en-US" dirty="0"/>
              <a:t>說明實驗室設備使用前、使用中及使用後的操作規範</a:t>
            </a:r>
          </a:p>
        </p:txBody>
      </p:sp>
      <p:sp>
        <p:nvSpPr>
          <p:cNvPr id="5" name="文字方塊 4"/>
          <p:cNvSpPr txBox="1"/>
          <p:nvPr/>
        </p:nvSpPr>
        <p:spPr>
          <a:xfrm>
            <a:off x="7092280" y="6577607"/>
            <a:ext cx="1872208" cy="307777"/>
          </a:xfrm>
          <a:prstGeom prst="rect">
            <a:avLst/>
          </a:prstGeom>
          <a:noFill/>
        </p:spPr>
        <p:txBody>
          <a:bodyPr wrap="square" rtlCol="0">
            <a:spAutoFit/>
          </a:bodyPr>
          <a:lstStyle/>
          <a:p>
            <a:r>
              <a:rPr lang="en-US" altLang="zh-TW" sz="1400" dirty="0" smtClean="0"/>
              <a:t>(</a:t>
            </a:r>
            <a:r>
              <a:rPr lang="zh-TW" altLang="en-US" sz="1400" dirty="0" smtClean="0"/>
              <a:t>中央研究院 許玉芳</a:t>
            </a:r>
            <a:r>
              <a:rPr lang="en-US" altLang="zh-TW" sz="1400" dirty="0" smtClean="0"/>
              <a:t>)</a:t>
            </a:r>
            <a:endParaRPr lang="zh-TW" altLang="en-US" sz="1400" dirty="0"/>
          </a:p>
        </p:txBody>
      </p:sp>
    </p:spTree>
    <p:extLst>
      <p:ext uri="{BB962C8B-B14F-4D97-AF65-F5344CB8AC3E}">
        <p14:creationId xmlns:p14="http://schemas.microsoft.com/office/powerpoint/2010/main" val="249952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sz="2400" dirty="0" smtClean="0"/>
              <a:t>生物安全櫃</a:t>
            </a:r>
            <a:endParaRPr lang="en-US" altLang="zh-TW" sz="2400" dirty="0" smtClean="0"/>
          </a:p>
          <a:p>
            <a:pPr marL="45720" indent="0">
              <a:buNone/>
            </a:pPr>
            <a:r>
              <a:rPr lang="en-US" altLang="zh-TW" dirty="0"/>
              <a:t> </a:t>
            </a:r>
            <a:r>
              <a:rPr lang="en-US" altLang="zh-TW" dirty="0" smtClean="0"/>
              <a:t>(1)</a:t>
            </a:r>
            <a:r>
              <a:rPr lang="zh-TW" altLang="en-US" dirty="0" smtClean="0"/>
              <a:t>操作過程中發生感染性物質溢出</a:t>
            </a:r>
            <a:endParaRPr lang="en-US" altLang="zh-TW" dirty="0" smtClean="0"/>
          </a:p>
          <a:p>
            <a:pPr marL="45720" indent="0">
              <a:buNone/>
            </a:pPr>
            <a:r>
              <a:rPr lang="en-US" altLang="zh-TW" dirty="0">
                <a:solidFill>
                  <a:srgbClr val="002060"/>
                </a:solidFill>
              </a:rPr>
              <a:t> </a:t>
            </a:r>
            <a:r>
              <a:rPr lang="en-US" altLang="zh-TW" dirty="0" smtClean="0">
                <a:solidFill>
                  <a:srgbClr val="002060"/>
                </a:solidFill>
              </a:rPr>
              <a:t>    a.</a:t>
            </a:r>
            <a:r>
              <a:rPr lang="zh-TW" altLang="en-US" dirty="0" smtClean="0">
                <a:solidFill>
                  <a:srgbClr val="002060"/>
                </a:solidFill>
              </a:rPr>
              <a:t>於生物安全櫃內脫除手套，維持</a:t>
            </a:r>
            <a:r>
              <a:rPr lang="en-US" altLang="zh-TW" dirty="0" smtClean="0">
                <a:solidFill>
                  <a:srgbClr val="002060"/>
                </a:solidFill>
              </a:rPr>
              <a:t>BSC</a:t>
            </a:r>
            <a:r>
              <a:rPr lang="zh-TW" altLang="en-US" dirty="0" smtClean="0">
                <a:solidFill>
                  <a:srgbClr val="002060"/>
                </a:solidFill>
              </a:rPr>
              <a:t>運轉 ，</a:t>
            </a:r>
            <a:endParaRPr lang="en-US" altLang="zh-TW" dirty="0" smtClean="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b.</a:t>
            </a:r>
            <a:r>
              <a:rPr lang="zh-TW" altLang="en-US" dirty="0" smtClean="0">
                <a:solidFill>
                  <a:srgbClr val="002060"/>
                </a:solidFill>
              </a:rPr>
              <a:t>將溢出處覆蓋，倒上消毒劑，使其作用充足的時間。</a:t>
            </a:r>
            <a:endParaRPr lang="en-US" altLang="zh-TW" dirty="0" smtClean="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c.</a:t>
            </a:r>
            <a:r>
              <a:rPr lang="zh-TW" altLang="en-US" dirty="0" smtClean="0">
                <a:solidFill>
                  <a:srgbClr val="002060"/>
                </a:solidFill>
              </a:rPr>
              <a:t>清除溢出物，再以消毒劑進行消毒</a:t>
            </a:r>
            <a:r>
              <a:rPr lang="en-US" altLang="zh-TW" dirty="0" smtClean="0">
                <a:solidFill>
                  <a:srgbClr val="002060"/>
                </a:solidFill>
              </a:rPr>
              <a:t>3</a:t>
            </a:r>
            <a:r>
              <a:rPr lang="zh-TW" altLang="en-US" dirty="0" smtClean="0">
                <a:solidFill>
                  <a:srgbClr val="002060"/>
                </a:solidFill>
              </a:rPr>
              <a:t>次。</a:t>
            </a:r>
            <a:endParaRPr lang="en-US" altLang="zh-TW" dirty="0" smtClean="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d.</a:t>
            </a:r>
            <a:r>
              <a:rPr lang="zh-TW" altLang="en-US" dirty="0" smtClean="0">
                <a:solidFill>
                  <a:srgbClr val="002060"/>
                </a:solidFill>
              </a:rPr>
              <a:t>廢棄物進行適當棄置</a:t>
            </a:r>
            <a:r>
              <a:rPr lang="en-US" altLang="zh-TW" dirty="0" smtClean="0">
                <a:solidFill>
                  <a:srgbClr val="002060"/>
                </a:solidFill>
              </a:rPr>
              <a:t>(</a:t>
            </a:r>
            <a:r>
              <a:rPr lang="zh-TW" altLang="en-US" dirty="0" smtClean="0">
                <a:solidFill>
                  <a:srgbClr val="002060"/>
                </a:solidFill>
              </a:rPr>
              <a:t>負壓室廢棄物需先行滅菌</a:t>
            </a:r>
            <a:r>
              <a:rPr lang="en-US" altLang="zh-TW" dirty="0" smtClean="0">
                <a:solidFill>
                  <a:srgbClr val="002060"/>
                </a:solidFill>
              </a:rPr>
              <a:t>)</a:t>
            </a:r>
            <a:r>
              <a:rPr lang="zh-TW" altLang="en-US" dirty="0" smtClean="0">
                <a:solidFill>
                  <a:srgbClr val="002060"/>
                </a:solidFill>
              </a:rPr>
              <a:t>。</a:t>
            </a:r>
            <a:endParaRPr lang="en-US" altLang="zh-TW" dirty="0" smtClean="0">
              <a:solidFill>
                <a:srgbClr val="002060"/>
              </a:solidFill>
            </a:endParaRPr>
          </a:p>
          <a:p>
            <a:pPr marL="45720" indent="0">
              <a:buNone/>
            </a:pPr>
            <a:r>
              <a:rPr lang="en-US" altLang="zh-TW" dirty="0" smtClean="0"/>
              <a:t> (2)</a:t>
            </a:r>
            <a:r>
              <a:rPr lang="zh-TW" altLang="zh-TW" dirty="0" smtClean="0"/>
              <a:t>操作</a:t>
            </a:r>
            <a:r>
              <a:rPr lang="zh-TW" altLang="zh-TW" dirty="0"/>
              <a:t>告一段落後讓操作檯繼續運轉</a:t>
            </a:r>
            <a:r>
              <a:rPr lang="en-US" altLang="zh-TW" dirty="0"/>
              <a:t>2~3</a:t>
            </a:r>
            <a:r>
              <a:rPr lang="zh-TW" altLang="zh-TW" dirty="0"/>
              <a:t>分鐘後，再以</a:t>
            </a:r>
            <a:r>
              <a:rPr lang="en-US" altLang="zh-TW" dirty="0"/>
              <a:t>75%</a:t>
            </a:r>
            <a:r>
              <a:rPr lang="zh-TW" altLang="zh-TW" dirty="0"/>
              <a:t>酒精或</a:t>
            </a:r>
            <a:endParaRPr lang="en-US" altLang="zh-TW" dirty="0"/>
          </a:p>
          <a:p>
            <a:pPr marL="45720" indent="0">
              <a:buNone/>
            </a:pPr>
            <a:r>
              <a:rPr lang="en-US" altLang="zh-TW" dirty="0"/>
              <a:t>     </a:t>
            </a:r>
            <a:r>
              <a:rPr lang="zh-TW" altLang="zh-TW" dirty="0"/>
              <a:t>實驗室消毒劑擦式工作檯面</a:t>
            </a:r>
            <a:r>
              <a:rPr lang="en-US" altLang="zh-TW" dirty="0"/>
              <a:t>(</a:t>
            </a:r>
            <a:r>
              <a:rPr lang="zh-TW" altLang="en-US" dirty="0"/>
              <a:t>若使用漂白水，需再以清水擦拭</a:t>
            </a:r>
            <a:r>
              <a:rPr lang="en-US" altLang="zh-TW" dirty="0"/>
              <a:t>)</a:t>
            </a:r>
            <a:r>
              <a:rPr lang="zh-TW" altLang="en-US" dirty="0"/>
              <a:t>。</a:t>
            </a:r>
            <a:endParaRPr lang="en-US" altLang="zh-TW" dirty="0"/>
          </a:p>
          <a:p>
            <a:pPr marL="45720" indent="0">
              <a:buNone/>
            </a:pPr>
            <a:r>
              <a:rPr lang="en-US" altLang="zh-TW" dirty="0"/>
              <a:t> </a:t>
            </a:r>
            <a:r>
              <a:rPr lang="en-US" altLang="zh-TW" dirty="0" smtClean="0"/>
              <a:t>(3)</a:t>
            </a:r>
            <a:r>
              <a:rPr lang="zh-TW" altLang="zh-TW" dirty="0"/>
              <a:t>預估短期間內不會再使用時，可開啟</a:t>
            </a:r>
            <a:r>
              <a:rPr lang="en-US" altLang="zh-TW" dirty="0"/>
              <a:t>UV</a:t>
            </a:r>
            <a:r>
              <a:rPr lang="zh-TW" altLang="zh-TW" dirty="0"/>
              <a:t>燈，</a:t>
            </a:r>
            <a:r>
              <a:rPr lang="en-US" altLang="zh-TW" dirty="0"/>
              <a:t>UV</a:t>
            </a:r>
            <a:r>
              <a:rPr lang="zh-TW" altLang="zh-TW" dirty="0"/>
              <a:t>燈波長</a:t>
            </a:r>
            <a:r>
              <a:rPr lang="en-US" altLang="zh-TW" dirty="0"/>
              <a:t>254nm</a:t>
            </a:r>
            <a:r>
              <a:rPr lang="zh-TW" altLang="zh-TW" dirty="0"/>
              <a:t>，</a:t>
            </a:r>
            <a:endParaRPr lang="en-US" altLang="zh-TW" dirty="0"/>
          </a:p>
          <a:p>
            <a:pPr marL="45720" indent="0">
              <a:buNone/>
            </a:pPr>
            <a:r>
              <a:rPr lang="en-US" altLang="zh-TW" dirty="0"/>
              <a:t>     </a:t>
            </a:r>
            <a:r>
              <a:rPr lang="zh-TW" altLang="zh-TW" dirty="0"/>
              <a:t>易引起眼睛傷害，請勿直視</a:t>
            </a:r>
            <a:r>
              <a:rPr lang="en-US" altLang="zh-TW" dirty="0"/>
              <a:t>UV</a:t>
            </a:r>
            <a:r>
              <a:rPr lang="zh-TW" altLang="zh-TW" dirty="0"/>
              <a:t>燈並關上拉門</a:t>
            </a:r>
            <a:r>
              <a:rPr lang="en-US" altLang="zh-TW" dirty="0"/>
              <a:t>(</a:t>
            </a:r>
            <a:r>
              <a:rPr lang="en-US" altLang="zh-TW" dirty="0">
                <a:solidFill>
                  <a:srgbClr val="002060"/>
                </a:solidFill>
              </a:rPr>
              <a:t>UV</a:t>
            </a:r>
            <a:r>
              <a:rPr lang="zh-TW" altLang="zh-TW" dirty="0">
                <a:solidFill>
                  <a:srgbClr val="002060"/>
                </a:solidFill>
              </a:rPr>
              <a:t>燈管建議使用</a:t>
            </a:r>
            <a:endParaRPr lang="en-US" altLang="zh-TW" dirty="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a:t>
            </a:r>
            <a:r>
              <a:rPr lang="zh-TW" altLang="zh-TW" dirty="0" smtClean="0">
                <a:solidFill>
                  <a:srgbClr val="002060"/>
                </a:solidFill>
              </a:rPr>
              <a:t>時</a:t>
            </a:r>
            <a:r>
              <a:rPr lang="zh-TW" altLang="zh-TW" dirty="0">
                <a:solidFill>
                  <a:srgbClr val="002060"/>
                </a:solidFill>
              </a:rPr>
              <a:t>數為</a:t>
            </a:r>
            <a:r>
              <a:rPr lang="en-US" altLang="zh-TW" dirty="0">
                <a:solidFill>
                  <a:srgbClr val="002060"/>
                </a:solidFill>
              </a:rPr>
              <a:t>6000</a:t>
            </a:r>
            <a:r>
              <a:rPr lang="zh-TW" altLang="zh-TW" dirty="0">
                <a:solidFill>
                  <a:srgbClr val="002060"/>
                </a:solidFill>
              </a:rPr>
              <a:t>小時，更換時機為年度功能檢測結果不合格或故障</a:t>
            </a:r>
            <a:endParaRPr lang="en-US" altLang="zh-TW" dirty="0">
              <a:solidFill>
                <a:srgbClr val="002060"/>
              </a:solidFill>
            </a:endParaRPr>
          </a:p>
          <a:p>
            <a:pPr marL="45720" indent="0">
              <a:buNone/>
            </a:pPr>
            <a:r>
              <a:rPr lang="en-US" altLang="zh-TW" dirty="0">
                <a:solidFill>
                  <a:srgbClr val="002060"/>
                </a:solidFill>
              </a:rPr>
              <a:t>    </a:t>
            </a:r>
            <a:r>
              <a:rPr lang="en-US" altLang="zh-TW" dirty="0" smtClean="0">
                <a:solidFill>
                  <a:srgbClr val="002060"/>
                </a:solidFill>
              </a:rPr>
              <a:t> </a:t>
            </a:r>
            <a:r>
              <a:rPr lang="zh-TW" altLang="zh-TW" dirty="0" smtClean="0">
                <a:solidFill>
                  <a:srgbClr val="002060"/>
                </a:solidFill>
              </a:rPr>
              <a:t>時</a:t>
            </a:r>
            <a:r>
              <a:rPr lang="en-US" altLang="zh-TW" dirty="0"/>
              <a:t>)</a:t>
            </a:r>
            <a:r>
              <a:rPr lang="zh-TW" altLang="en-US" dirty="0" smtClean="0"/>
              <a:t>。</a:t>
            </a:r>
            <a:endParaRPr lang="en-US" altLang="zh-TW" dirty="0" smtClean="0"/>
          </a:p>
          <a:p>
            <a:pPr marL="45720" indent="0">
              <a:buNone/>
            </a:pP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33</a:t>
            </a:fld>
            <a:endParaRPr lang="zh-TW" altLang="en-US"/>
          </a:p>
        </p:txBody>
      </p:sp>
      <p:sp>
        <p:nvSpPr>
          <p:cNvPr id="4" name="標題 3"/>
          <p:cNvSpPr>
            <a:spLocks noGrp="1"/>
          </p:cNvSpPr>
          <p:nvPr>
            <p:ph type="title"/>
          </p:nvPr>
        </p:nvSpPr>
        <p:spPr/>
        <p:txBody>
          <a:bodyPr/>
          <a:lstStyle/>
          <a:p>
            <a:r>
              <a:rPr lang="en-US" altLang="zh-TW" dirty="0" smtClean="0"/>
              <a:t>2.4.2</a:t>
            </a:r>
            <a:r>
              <a:rPr lang="zh-TW" altLang="en-US" dirty="0" smtClean="0"/>
              <a:t>說明實驗室設備之安全工程控制的清潔及消毒流程</a:t>
            </a:r>
            <a:endParaRPr lang="zh-TW" altLang="en-US" dirty="0"/>
          </a:p>
        </p:txBody>
      </p:sp>
    </p:spTree>
    <p:extLst>
      <p:ext uri="{BB962C8B-B14F-4D97-AF65-F5344CB8AC3E}">
        <p14:creationId xmlns:p14="http://schemas.microsoft.com/office/powerpoint/2010/main" val="721936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878281"/>
          </a:xfrm>
        </p:spPr>
        <p:txBody>
          <a:bodyPr>
            <a:normAutofit fontScale="92500" lnSpcReduction="10000"/>
          </a:bodyPr>
          <a:lstStyle/>
          <a:p>
            <a:r>
              <a:rPr lang="zh-TW" altLang="en-US" sz="2600" dirty="0" smtClean="0"/>
              <a:t>高溫高壓滅菌器</a:t>
            </a:r>
            <a:endParaRPr lang="en-US" altLang="zh-TW" sz="2600" dirty="0" smtClean="0"/>
          </a:p>
          <a:p>
            <a:pPr marL="45720" indent="0">
              <a:buNone/>
            </a:pPr>
            <a:r>
              <a:rPr lang="en-US" altLang="zh-TW" sz="2200" dirty="0" smtClean="0"/>
              <a:t>   </a:t>
            </a:r>
            <a:r>
              <a:rPr lang="zh-TW" altLang="en-US" sz="2200" dirty="0" smtClean="0"/>
              <a:t>每週執行滅菌器清洗。</a:t>
            </a:r>
            <a:endParaRPr lang="en-US" altLang="zh-TW" sz="2200" dirty="0" smtClean="0"/>
          </a:p>
          <a:p>
            <a:r>
              <a:rPr lang="zh-TW" altLang="en-US" sz="2600" dirty="0" smtClean="0"/>
              <a:t>離心機</a:t>
            </a:r>
            <a:endParaRPr lang="en-US" altLang="zh-TW" sz="2600" dirty="0" smtClean="0"/>
          </a:p>
          <a:p>
            <a:pPr marL="45720" indent="0">
              <a:buNone/>
            </a:pPr>
            <a:r>
              <a:rPr lang="en-US" altLang="zh-TW" sz="2200" dirty="0"/>
              <a:t> </a:t>
            </a:r>
            <a:r>
              <a:rPr lang="en-US" altLang="zh-TW" sz="2200" dirty="0" smtClean="0"/>
              <a:t>(1)</a:t>
            </a:r>
            <a:r>
              <a:rPr lang="zh-TW" altLang="en-US" sz="2200" dirty="0" smtClean="0"/>
              <a:t>離心過程發生離心管破裂</a:t>
            </a:r>
            <a:endParaRPr lang="en-US" altLang="zh-TW" sz="2200" dirty="0" smtClean="0"/>
          </a:p>
          <a:p>
            <a:pPr marL="45720" indent="0">
              <a:buNone/>
            </a:pPr>
            <a:r>
              <a:rPr lang="en-US" altLang="zh-TW" sz="1900" dirty="0">
                <a:solidFill>
                  <a:srgbClr val="002060"/>
                </a:solidFill>
              </a:rPr>
              <a:t> </a:t>
            </a:r>
            <a:r>
              <a:rPr lang="en-US" altLang="zh-TW" sz="1900" dirty="0" smtClean="0">
                <a:solidFill>
                  <a:srgbClr val="002060"/>
                </a:solidFill>
              </a:rPr>
              <a:t>    a.</a:t>
            </a:r>
            <a:r>
              <a:rPr lang="zh-TW" altLang="en-US" sz="1900" dirty="0" smtClean="0">
                <a:solidFill>
                  <a:srgbClr val="002060"/>
                </a:solidFill>
              </a:rPr>
              <a:t>勿打開離心機蓋，靜待</a:t>
            </a:r>
            <a:r>
              <a:rPr lang="en-US" altLang="zh-TW" sz="1900" dirty="0" smtClean="0">
                <a:solidFill>
                  <a:srgbClr val="002060"/>
                </a:solidFill>
              </a:rPr>
              <a:t>30</a:t>
            </a:r>
            <a:r>
              <a:rPr lang="zh-TW" altLang="en-US" sz="1900" dirty="0" smtClean="0">
                <a:solidFill>
                  <a:srgbClr val="002060"/>
                </a:solidFill>
              </a:rPr>
              <a:t>分鐘使氣膠沉降。</a:t>
            </a:r>
            <a:endParaRPr lang="en-US" altLang="zh-TW" sz="1900" dirty="0" smtClean="0">
              <a:solidFill>
                <a:srgbClr val="002060"/>
              </a:solidFill>
            </a:endParaRPr>
          </a:p>
          <a:p>
            <a:pPr marL="45720" indent="0">
              <a:buNone/>
            </a:pPr>
            <a:r>
              <a:rPr lang="en-US" altLang="zh-TW" sz="1900" dirty="0">
                <a:solidFill>
                  <a:srgbClr val="002060"/>
                </a:solidFill>
              </a:rPr>
              <a:t> </a:t>
            </a:r>
            <a:r>
              <a:rPr lang="en-US" altLang="zh-TW" sz="1900" dirty="0" smtClean="0">
                <a:solidFill>
                  <a:srgbClr val="002060"/>
                </a:solidFill>
              </a:rPr>
              <a:t>    b.</a:t>
            </a:r>
            <a:r>
              <a:rPr lang="zh-TW" altLang="en-US" sz="1900" dirty="0" smtClean="0">
                <a:solidFill>
                  <a:srgbClr val="002060"/>
                </a:solidFill>
              </a:rPr>
              <a:t>穿戴手套及使用鑷子進行廢棄物清理。</a:t>
            </a:r>
            <a:r>
              <a:rPr lang="en-US" altLang="zh-TW" sz="1900" dirty="0" smtClean="0">
                <a:solidFill>
                  <a:srgbClr val="002060"/>
                </a:solidFill>
              </a:rPr>
              <a:t>(</a:t>
            </a:r>
            <a:r>
              <a:rPr lang="zh-TW" altLang="en-US" sz="1900" dirty="0" smtClean="0">
                <a:solidFill>
                  <a:srgbClr val="002060"/>
                </a:solidFill>
              </a:rPr>
              <a:t>負壓室離心杯需於</a:t>
            </a:r>
            <a:r>
              <a:rPr lang="en-US" altLang="zh-TW" sz="1900" dirty="0" smtClean="0">
                <a:solidFill>
                  <a:srgbClr val="002060"/>
                </a:solidFill>
              </a:rPr>
              <a:t>BSC</a:t>
            </a:r>
            <a:r>
              <a:rPr lang="zh-TW" altLang="en-US" sz="1900" dirty="0" smtClean="0">
                <a:solidFill>
                  <a:srgbClr val="002060"/>
                </a:solidFill>
              </a:rPr>
              <a:t>內</a:t>
            </a:r>
            <a:endParaRPr lang="en-US" altLang="zh-TW" sz="1900" dirty="0" smtClean="0">
              <a:solidFill>
                <a:srgbClr val="002060"/>
              </a:solidFill>
            </a:endParaRPr>
          </a:p>
          <a:p>
            <a:pPr marL="45720" indent="0">
              <a:buNone/>
            </a:pPr>
            <a:r>
              <a:rPr lang="en-US" altLang="zh-TW" sz="1900" dirty="0">
                <a:solidFill>
                  <a:srgbClr val="002060"/>
                </a:solidFill>
              </a:rPr>
              <a:t> </a:t>
            </a:r>
            <a:r>
              <a:rPr lang="en-US" altLang="zh-TW" sz="1900" dirty="0" smtClean="0">
                <a:solidFill>
                  <a:srgbClr val="002060"/>
                </a:solidFill>
              </a:rPr>
              <a:t>      </a:t>
            </a:r>
            <a:r>
              <a:rPr lang="zh-TW" altLang="en-US" sz="1900" dirty="0" smtClean="0">
                <a:solidFill>
                  <a:srgbClr val="002060"/>
                </a:solidFill>
              </a:rPr>
              <a:t>打開</a:t>
            </a:r>
            <a:r>
              <a:rPr lang="en-US" altLang="zh-TW" sz="1900" dirty="0" smtClean="0">
                <a:solidFill>
                  <a:srgbClr val="002060"/>
                </a:solidFill>
              </a:rPr>
              <a:t>)</a:t>
            </a:r>
          </a:p>
          <a:p>
            <a:pPr marL="45720" indent="0">
              <a:buNone/>
            </a:pPr>
            <a:r>
              <a:rPr lang="en-US" altLang="zh-TW" sz="1900" dirty="0">
                <a:solidFill>
                  <a:srgbClr val="002060"/>
                </a:solidFill>
              </a:rPr>
              <a:t> </a:t>
            </a:r>
            <a:r>
              <a:rPr lang="en-US" altLang="zh-TW" sz="1900" dirty="0" smtClean="0">
                <a:solidFill>
                  <a:srgbClr val="002060"/>
                </a:solidFill>
              </a:rPr>
              <a:t>    c.</a:t>
            </a:r>
            <a:r>
              <a:rPr lang="zh-TW" altLang="en-US" sz="1900" dirty="0" smtClean="0">
                <a:solidFill>
                  <a:srgbClr val="002060"/>
                </a:solidFill>
              </a:rPr>
              <a:t>離心機消毒</a:t>
            </a:r>
            <a:endParaRPr lang="en-US" altLang="zh-TW" sz="1900" dirty="0" smtClean="0">
              <a:solidFill>
                <a:srgbClr val="002060"/>
              </a:solidFill>
            </a:endParaRPr>
          </a:p>
          <a:p>
            <a:pPr marL="45720" indent="0">
              <a:buNone/>
            </a:pPr>
            <a:r>
              <a:rPr lang="en-US" altLang="zh-TW" sz="2200" dirty="0"/>
              <a:t> </a:t>
            </a:r>
            <a:r>
              <a:rPr lang="en-US" altLang="zh-TW" sz="2200" dirty="0" smtClean="0"/>
              <a:t>(2)</a:t>
            </a:r>
            <a:r>
              <a:rPr lang="zh-TW" altLang="en-US" sz="2200" dirty="0" smtClean="0"/>
              <a:t>負</a:t>
            </a:r>
            <a:r>
              <a:rPr lang="zh-TW" altLang="en-US" sz="2200" dirty="0"/>
              <a:t>壓</a:t>
            </a:r>
            <a:r>
              <a:rPr lang="zh-TW" altLang="en-US" sz="2200" dirty="0" smtClean="0"/>
              <a:t>室冷凍離心機</a:t>
            </a:r>
            <a:r>
              <a:rPr lang="zh-TW" altLang="en-US" sz="2200" dirty="0"/>
              <a:t>需</a:t>
            </a:r>
            <a:r>
              <a:rPr lang="zh-TW" altLang="en-US" sz="2200" dirty="0">
                <a:solidFill>
                  <a:srgbClr val="FF0000"/>
                </a:solidFill>
              </a:rPr>
              <a:t>每日</a:t>
            </a:r>
            <a:r>
              <a:rPr lang="zh-TW" altLang="en-US" sz="2200" dirty="0"/>
              <a:t>於工作</a:t>
            </a:r>
            <a:r>
              <a:rPr lang="zh-TW" altLang="en-US" sz="2200" dirty="0" smtClean="0"/>
              <a:t>後將離心機體以消毒劑擦拭，離</a:t>
            </a:r>
            <a:endParaRPr lang="en-US" altLang="zh-TW" sz="2200" dirty="0" smtClean="0"/>
          </a:p>
          <a:p>
            <a:pPr marL="45720" indent="0">
              <a:buNone/>
            </a:pPr>
            <a:r>
              <a:rPr lang="en-US" altLang="zh-TW" sz="2200" dirty="0"/>
              <a:t> </a:t>
            </a:r>
            <a:r>
              <a:rPr lang="en-US" altLang="zh-TW" sz="2200" dirty="0" smtClean="0"/>
              <a:t>    </a:t>
            </a:r>
            <a:r>
              <a:rPr lang="zh-TW" altLang="en-US" sz="2200" dirty="0" smtClean="0"/>
              <a:t>心杯則浸泡於</a:t>
            </a:r>
            <a:r>
              <a:rPr lang="en-US" altLang="zh-TW" sz="2200" dirty="0" smtClean="0"/>
              <a:t>CIDEX</a:t>
            </a:r>
            <a:r>
              <a:rPr lang="zh-TW" altLang="en-US" sz="2200" dirty="0" smtClean="0"/>
              <a:t>中消毒。</a:t>
            </a:r>
            <a:endParaRPr lang="en-US" altLang="zh-TW" sz="2200" dirty="0"/>
          </a:p>
          <a:p>
            <a:pPr marL="45720" indent="0">
              <a:buNone/>
            </a:pPr>
            <a:r>
              <a:rPr lang="en-US" altLang="zh-TW" sz="2200" dirty="0"/>
              <a:t> </a:t>
            </a:r>
            <a:r>
              <a:rPr lang="en-US" altLang="zh-TW" sz="2200" dirty="0" smtClean="0"/>
              <a:t>(3)</a:t>
            </a:r>
            <a:r>
              <a:rPr lang="zh-TW" altLang="en-US" sz="2200" dirty="0" smtClean="0"/>
              <a:t>負壓室外離心機應每月</a:t>
            </a:r>
            <a:r>
              <a:rPr lang="zh-TW" altLang="en-US" sz="2200" dirty="0"/>
              <a:t>進行離心機清潔及</a:t>
            </a:r>
            <a:r>
              <a:rPr lang="zh-TW" altLang="en-US" sz="2200" dirty="0" smtClean="0"/>
              <a:t>消毒。</a:t>
            </a:r>
            <a:endParaRPr lang="en-US" altLang="zh-TW" sz="2200" dirty="0" smtClean="0"/>
          </a:p>
          <a:p>
            <a:pPr marL="45720" indent="0">
              <a:buNone/>
            </a:pPr>
            <a:r>
              <a:rPr lang="en-US" altLang="zh-TW" sz="2200" dirty="0" smtClean="0"/>
              <a:t> (4)</a:t>
            </a:r>
            <a:r>
              <a:rPr lang="zh-TW" altLang="zh-TW" sz="2200" dirty="0" smtClean="0"/>
              <a:t>有</a:t>
            </a:r>
            <a:r>
              <a:rPr lang="zh-TW" altLang="zh-TW" sz="2200" dirty="0"/>
              <a:t>檢體漏出污染時，用漂白水溶液</a:t>
            </a:r>
            <a:r>
              <a:rPr lang="en-US" altLang="zh-TW" sz="2200" dirty="0" smtClean="0"/>
              <a:t>(5000ppm</a:t>
            </a:r>
            <a:r>
              <a:rPr lang="zh-TW" altLang="zh-TW" sz="2200" dirty="0" smtClean="0"/>
              <a:t>或</a:t>
            </a:r>
            <a:r>
              <a:rPr lang="zh-TW" altLang="zh-TW" sz="2200" dirty="0"/>
              <a:t>適當消毒劑</a:t>
            </a:r>
            <a:r>
              <a:rPr lang="en-US" altLang="zh-TW" sz="2200" dirty="0"/>
              <a:t>)</a:t>
            </a:r>
            <a:r>
              <a:rPr lang="zh-TW" altLang="zh-TW" sz="2200" dirty="0"/>
              <a:t>消毒</a:t>
            </a:r>
            <a:endParaRPr lang="en-US" altLang="zh-TW" sz="2200" dirty="0"/>
          </a:p>
          <a:p>
            <a:pPr marL="45720" indent="0">
              <a:buNone/>
            </a:pPr>
            <a:r>
              <a:rPr lang="en-US" altLang="zh-TW" sz="2200" dirty="0"/>
              <a:t>     </a:t>
            </a:r>
            <a:r>
              <a:rPr lang="zh-TW" altLang="zh-TW" sz="2200" dirty="0"/>
              <a:t>內部，檢體杯可以浸泡方式消毒。</a:t>
            </a:r>
            <a:r>
              <a:rPr lang="zh-TW" altLang="en-US" sz="2200" dirty="0"/>
              <a:t>若使用漂白水進行消毒，應於</a:t>
            </a:r>
            <a:endParaRPr lang="en-US" altLang="zh-TW" sz="2200" dirty="0"/>
          </a:p>
          <a:p>
            <a:pPr marL="45720" indent="0">
              <a:buNone/>
            </a:pPr>
            <a:r>
              <a:rPr lang="en-US" altLang="zh-TW" sz="2200" dirty="0"/>
              <a:t>     </a:t>
            </a:r>
            <a:r>
              <a:rPr lang="zh-TW" altLang="en-US" sz="2200" dirty="0"/>
              <a:t>消毒完成後，再以清水擦拭，以防止金屬腐蝕。</a:t>
            </a:r>
            <a:endParaRPr lang="zh-TW" altLang="zh-TW" sz="2200" dirty="0"/>
          </a:p>
          <a:p>
            <a:pPr marL="45720" indent="0">
              <a:buNone/>
            </a:pPr>
            <a:endParaRPr lang="zh-TW" altLang="zh-TW" dirty="0"/>
          </a:p>
          <a:p>
            <a:pPr marL="45720" indent="0">
              <a:buNone/>
            </a:pPr>
            <a:endParaRPr lang="en-US" altLang="zh-TW" dirty="0" smtClean="0"/>
          </a:p>
          <a:p>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34</a:t>
            </a:fld>
            <a:endParaRPr lang="zh-TW" altLang="en-US"/>
          </a:p>
        </p:txBody>
      </p:sp>
      <p:sp>
        <p:nvSpPr>
          <p:cNvPr id="4" name="標題 3"/>
          <p:cNvSpPr>
            <a:spLocks noGrp="1"/>
          </p:cNvSpPr>
          <p:nvPr>
            <p:ph type="title"/>
          </p:nvPr>
        </p:nvSpPr>
        <p:spPr/>
        <p:txBody>
          <a:bodyPr/>
          <a:lstStyle/>
          <a:p>
            <a:r>
              <a:rPr lang="en-US" altLang="zh-TW" dirty="0"/>
              <a:t>2.4.2</a:t>
            </a:r>
            <a:r>
              <a:rPr lang="zh-TW" altLang="en-US" dirty="0"/>
              <a:t>說明實驗室設備之安全工程控制的清潔及消毒流程</a:t>
            </a:r>
          </a:p>
        </p:txBody>
      </p:sp>
    </p:spTree>
    <p:extLst>
      <p:ext uri="{BB962C8B-B14F-4D97-AF65-F5344CB8AC3E}">
        <p14:creationId xmlns:p14="http://schemas.microsoft.com/office/powerpoint/2010/main" val="860435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排煙櫃</a:t>
            </a:r>
            <a:endParaRPr lang="en-US" altLang="zh-TW" sz="2400" dirty="0" smtClean="0"/>
          </a:p>
          <a:p>
            <a:pPr marL="45720" indent="0">
              <a:buNone/>
            </a:pPr>
            <a:r>
              <a:rPr lang="en-US" altLang="zh-TW" dirty="0"/>
              <a:t> </a:t>
            </a:r>
            <a:r>
              <a:rPr lang="en-US" altLang="zh-TW" dirty="0" smtClean="0"/>
              <a:t>(1)</a:t>
            </a:r>
            <a:r>
              <a:rPr lang="zh-TW" altLang="en-US" dirty="0" smtClean="0"/>
              <a:t>操作過程中發生化學物質溢出時，應參照物質安全資料表建議方</a:t>
            </a:r>
            <a:endParaRPr lang="en-US" altLang="zh-TW" dirty="0" smtClean="0"/>
          </a:p>
          <a:p>
            <a:pPr marL="45720" indent="0">
              <a:buNone/>
            </a:pPr>
            <a:r>
              <a:rPr lang="en-US" altLang="zh-TW" dirty="0"/>
              <a:t> </a:t>
            </a:r>
            <a:r>
              <a:rPr lang="en-US" altLang="zh-TW" dirty="0" smtClean="0"/>
              <a:t>     </a:t>
            </a:r>
            <a:r>
              <a:rPr lang="zh-TW" altLang="en-US" dirty="0" smtClean="0"/>
              <a:t>式進行除污。</a:t>
            </a:r>
            <a:endParaRPr lang="en-US" altLang="zh-TW" dirty="0" smtClean="0"/>
          </a:p>
          <a:p>
            <a:pPr marL="45720" indent="0">
              <a:buNone/>
            </a:pPr>
            <a:endParaRPr lang="en-US" altLang="zh-TW" dirty="0" smtClean="0"/>
          </a:p>
          <a:p>
            <a:pPr marL="45720" indent="0">
              <a:buNone/>
            </a:pP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35</a:t>
            </a:fld>
            <a:endParaRPr lang="zh-TW" altLang="en-US"/>
          </a:p>
        </p:txBody>
      </p:sp>
      <p:sp>
        <p:nvSpPr>
          <p:cNvPr id="4" name="標題 3"/>
          <p:cNvSpPr>
            <a:spLocks noGrp="1"/>
          </p:cNvSpPr>
          <p:nvPr>
            <p:ph type="title"/>
          </p:nvPr>
        </p:nvSpPr>
        <p:spPr/>
        <p:txBody>
          <a:bodyPr/>
          <a:lstStyle/>
          <a:p>
            <a:r>
              <a:rPr lang="en-US" altLang="zh-TW" dirty="0"/>
              <a:t>2.4.2</a:t>
            </a:r>
            <a:r>
              <a:rPr lang="zh-TW" altLang="en-US" dirty="0"/>
              <a:t>說明實驗室設備之安全工程控制的清潔及消毒流程</a:t>
            </a:r>
          </a:p>
        </p:txBody>
      </p:sp>
    </p:spTree>
    <p:extLst>
      <p:ext uri="{BB962C8B-B14F-4D97-AF65-F5344CB8AC3E}">
        <p14:creationId xmlns:p14="http://schemas.microsoft.com/office/powerpoint/2010/main" val="2676129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維修人員或承包商進入實驗室進行維修保養時應能了解所暴露的風險、著適當防護裝備及遵守實驗室安全守則。</a:t>
            </a:r>
            <a:endParaRPr lang="en-US" altLang="zh-TW" sz="2400" dirty="0" smtClean="0"/>
          </a:p>
          <a:p>
            <a:endParaRPr lang="en-US" altLang="zh-TW" sz="2400" dirty="0" smtClean="0"/>
          </a:p>
          <a:p>
            <a:r>
              <a:rPr lang="zh-TW" altLang="en-US" sz="2400" dirty="0" smtClean="0"/>
              <a:t>維修人員或承包商進入實驗室的門禁管制程序。</a:t>
            </a:r>
            <a:endParaRPr lang="en-US" altLang="zh-TW" sz="2400" dirty="0" smtClean="0"/>
          </a:p>
          <a:p>
            <a:pPr marL="45720" indent="0">
              <a:buNone/>
            </a:pPr>
            <a:endParaRPr lang="en-US" altLang="zh-TW" sz="2400" dirty="0" smtClean="0"/>
          </a:p>
          <a:p>
            <a:r>
              <a:rPr lang="zh-TW" altLang="zh-TW" sz="2400" dirty="0" smtClean="0"/>
              <a:t>維修</a:t>
            </a:r>
            <a:r>
              <a:rPr lang="zh-TW" altLang="en-US" sz="2400" dirty="0" smtClean="0"/>
              <a:t>人員</a:t>
            </a:r>
            <a:r>
              <a:rPr lang="zh-TW" altLang="zh-TW" sz="2400" dirty="0" smtClean="0"/>
              <a:t>進入</a:t>
            </a:r>
            <a:r>
              <a:rPr lang="zh-TW" altLang="en-US" sz="2400" dirty="0" smtClean="0"/>
              <a:t>負壓實驗室</a:t>
            </a:r>
            <a:r>
              <a:rPr lang="zh-TW" altLang="zh-TW" sz="2400" dirty="0" smtClean="0"/>
              <a:t>需</a:t>
            </a:r>
            <a:r>
              <a:rPr lang="zh-TW" altLang="zh-TW" sz="2400" dirty="0"/>
              <a:t>有細菌室操作人員允可</a:t>
            </a:r>
            <a:r>
              <a:rPr lang="zh-TW" altLang="zh-TW" sz="2400" dirty="0" smtClean="0"/>
              <a:t>，</a:t>
            </a:r>
            <a:r>
              <a:rPr lang="zh-TW" altLang="en-US" sz="2400" dirty="0" smtClean="0"/>
              <a:t>詳讀負壓室人員進出須知</a:t>
            </a:r>
            <a:r>
              <a:rPr lang="zh-TW" altLang="zh-TW" sz="2400" dirty="0" smtClean="0"/>
              <a:t>及</a:t>
            </a:r>
            <a:r>
              <a:rPr lang="zh-TW" altLang="zh-TW" sz="2400" dirty="0"/>
              <a:t>確認人員有適當裝備：隔離衣、口罩、手套。</a:t>
            </a:r>
            <a:r>
              <a:rPr lang="zh-TW" altLang="zh-TW" sz="2400" dirty="0" smtClean="0"/>
              <a:t>並</a:t>
            </a:r>
            <a:r>
              <a:rPr lang="zh-TW" altLang="en-US" sz="2400" dirty="0" smtClean="0"/>
              <a:t>填</a:t>
            </a:r>
            <a:r>
              <a:rPr lang="zh-TW" altLang="zh-TW" sz="2400" dirty="0" smtClean="0"/>
              <a:t>寫</a:t>
            </a:r>
            <a:r>
              <a:rPr lang="zh-TW" altLang="zh-TW" sz="2400" dirty="0"/>
              <a:t>「驗</a:t>
            </a:r>
            <a:r>
              <a:rPr lang="en-US" altLang="zh-TW" sz="2400" dirty="0"/>
              <a:t>-</a:t>
            </a:r>
            <a:r>
              <a:rPr lang="zh-TW" altLang="zh-TW" sz="2400" dirty="0"/>
              <a:t>儀器</a:t>
            </a:r>
            <a:r>
              <a:rPr lang="en-US" altLang="zh-TW" sz="2400" dirty="0"/>
              <a:t>-3-F007-(04) </a:t>
            </a:r>
            <a:r>
              <a:rPr lang="zh-TW" altLang="zh-TW" sz="2400" dirty="0"/>
              <a:t>負壓室人員進出記錄表</a:t>
            </a:r>
            <a:r>
              <a:rPr lang="en-US" altLang="zh-TW" sz="2400" dirty="0"/>
              <a:t>(</a:t>
            </a:r>
            <a:r>
              <a:rPr lang="zh-TW" altLang="zh-TW" sz="2400" dirty="0"/>
              <a:t>非操作人員</a:t>
            </a:r>
            <a:r>
              <a:rPr lang="en-US" altLang="zh-TW" sz="2400" dirty="0"/>
              <a:t>)</a:t>
            </a:r>
            <a:r>
              <a:rPr lang="zh-TW" altLang="zh-TW" sz="2400" dirty="0" smtClean="0"/>
              <a:t>」</a:t>
            </a:r>
            <a:r>
              <a:rPr lang="zh-TW" altLang="en-US" sz="2400" dirty="0" smtClean="0"/>
              <a:t>。</a:t>
            </a:r>
            <a:endParaRPr lang="zh-TW" altLang="zh-TW" sz="2400" dirty="0"/>
          </a:p>
          <a:p>
            <a:endParaRPr lang="en-US" altLang="zh-TW" sz="2400" dirty="0" smtClean="0"/>
          </a:p>
          <a:p>
            <a:endParaRPr lang="zh-TW" altLang="en-US" dirty="0"/>
          </a:p>
        </p:txBody>
      </p:sp>
      <p:sp>
        <p:nvSpPr>
          <p:cNvPr id="3" name="標題 2"/>
          <p:cNvSpPr>
            <a:spLocks noGrp="1"/>
          </p:cNvSpPr>
          <p:nvPr>
            <p:ph type="title"/>
          </p:nvPr>
        </p:nvSpPr>
        <p:spPr/>
        <p:txBody>
          <a:bodyPr/>
          <a:lstStyle/>
          <a:p>
            <a:r>
              <a:rPr lang="en-US" altLang="zh-TW" dirty="0" smtClean="0"/>
              <a:t>2.5</a:t>
            </a:r>
            <a:r>
              <a:rPr lang="zh-TW" altLang="en-US" dirty="0" smtClean="0"/>
              <a:t>主要硬體維修人員或承包商能遵守不同危害的告示、訓練及鎖定程序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36</a:t>
            </a:fld>
            <a:endParaRPr lang="zh-TW" altLang="en-US"/>
          </a:p>
        </p:txBody>
      </p:sp>
    </p:spTree>
    <p:extLst>
      <p:ext uri="{BB962C8B-B14F-4D97-AF65-F5344CB8AC3E}">
        <p14:creationId xmlns:p14="http://schemas.microsoft.com/office/powerpoint/2010/main" val="1184185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4" name="標題 3"/>
          <p:cNvSpPr>
            <a:spLocks noGrp="1"/>
          </p:cNvSpPr>
          <p:nvPr>
            <p:ph type="title"/>
          </p:nvPr>
        </p:nvSpPr>
        <p:spPr/>
        <p:txBody>
          <a:bodyPr/>
          <a:lstStyle/>
          <a:p>
            <a:pPr algn="ctr"/>
            <a:r>
              <a:rPr lang="zh-TW" altLang="en-US" dirty="0" smtClean="0"/>
              <a:t>工程</a:t>
            </a:r>
            <a:r>
              <a:rPr lang="zh-TW" altLang="en-US" dirty="0"/>
              <a:t>控制</a:t>
            </a:r>
            <a:r>
              <a:rPr lang="en-US" altLang="zh-TW" dirty="0"/>
              <a:t>(</a:t>
            </a:r>
            <a:r>
              <a:rPr lang="zh-TW" altLang="en-US" dirty="0" smtClean="0"/>
              <a:t>設施</a:t>
            </a:r>
            <a:r>
              <a:rPr lang="en-US" altLang="zh-TW" dirty="0" smtClean="0"/>
              <a:t>/</a:t>
            </a:r>
            <a:r>
              <a:rPr lang="zh-TW" altLang="en-US" dirty="0" smtClean="0"/>
              <a:t>二級屏障</a:t>
            </a:r>
            <a:r>
              <a:rPr lang="en-US" altLang="zh-TW" dirty="0"/>
              <a:t>)</a:t>
            </a:r>
            <a:r>
              <a:rPr lang="en-US" altLang="zh-TW" dirty="0" smtClean="0"/>
              <a:t/>
            </a:r>
            <a:br>
              <a:rPr lang="en-US" altLang="zh-TW" dirty="0" smtClean="0"/>
            </a:br>
            <a:endParaRPr lang="zh-TW" altLang="en-US" dirty="0"/>
          </a:p>
        </p:txBody>
      </p:sp>
      <p:sp>
        <p:nvSpPr>
          <p:cNvPr id="2" name="投影片編號版面配置區 1"/>
          <p:cNvSpPr>
            <a:spLocks noGrp="1"/>
          </p:cNvSpPr>
          <p:nvPr>
            <p:ph type="sldNum" sz="quarter" idx="11"/>
          </p:nvPr>
        </p:nvSpPr>
        <p:spPr/>
        <p:txBody>
          <a:bodyPr/>
          <a:lstStyle/>
          <a:p>
            <a:fld id="{9F543845-701F-419D-9873-2C20FFA66FF0}" type="slidenum">
              <a:rPr lang="zh-TW" altLang="en-US" smtClean="0"/>
              <a:t>37</a:t>
            </a:fld>
            <a:endParaRPr lang="zh-TW" altLang="en-US"/>
          </a:p>
        </p:txBody>
      </p:sp>
    </p:spTree>
    <p:extLst>
      <p:ext uri="{BB962C8B-B14F-4D97-AF65-F5344CB8AC3E}">
        <p14:creationId xmlns:p14="http://schemas.microsoft.com/office/powerpoint/2010/main" val="428116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p:txBody>
          <a:bodyPr/>
          <a:lstStyle/>
          <a:p>
            <a:pPr marL="45720" indent="0">
              <a:buNone/>
            </a:pPr>
            <a:endParaRPr lang="en-US" altLang="zh-TW" dirty="0">
              <a:solidFill>
                <a:srgbClr val="FFFF00"/>
              </a:solidFill>
            </a:endParaRPr>
          </a:p>
          <a:p>
            <a:pPr marL="45720" indent="0">
              <a:buNone/>
            </a:pPr>
            <a:endParaRPr lang="en-US" altLang="zh-TW" dirty="0" smtClean="0">
              <a:solidFill>
                <a:srgbClr val="FFFF00"/>
              </a:solidFill>
            </a:endParaRPr>
          </a:p>
          <a:p>
            <a:pPr marL="45720" indent="0">
              <a:buNone/>
            </a:pPr>
            <a:endParaRPr lang="en-US" altLang="zh-TW" dirty="0">
              <a:solidFill>
                <a:srgbClr val="FFFF00"/>
              </a:solidFill>
            </a:endParaRPr>
          </a:p>
          <a:p>
            <a:pPr marL="45720" indent="0">
              <a:buNone/>
            </a:pPr>
            <a:endParaRPr lang="en-US" altLang="zh-TW" dirty="0" smtClean="0">
              <a:solidFill>
                <a:srgbClr val="FFFF00"/>
              </a:solidFill>
            </a:endParaRPr>
          </a:p>
          <a:p>
            <a:pPr marL="45720" indent="0">
              <a:buNone/>
            </a:pPr>
            <a:r>
              <a:rPr lang="zh-TW" altLang="en-US" dirty="0" smtClean="0">
                <a:solidFill>
                  <a:srgbClr val="0070C0"/>
                </a:solidFill>
              </a:rPr>
              <a:t>說明</a:t>
            </a:r>
            <a:r>
              <a:rPr lang="zh-TW" altLang="en-US" dirty="0">
                <a:solidFill>
                  <a:srgbClr val="0070C0"/>
                </a:solidFill>
              </a:rPr>
              <a:t>防止暴露或釋出危害物質之實驗室設施工程控制設計</a:t>
            </a:r>
          </a:p>
          <a:p>
            <a:endParaRPr lang="zh-TW" altLang="en-US" dirty="0"/>
          </a:p>
        </p:txBody>
      </p:sp>
      <p:sp>
        <p:nvSpPr>
          <p:cNvPr id="11" name="文字版面配置區 10"/>
          <p:cNvSpPr>
            <a:spLocks noGrp="1"/>
          </p:cNvSpPr>
          <p:nvPr>
            <p:ph type="body" sz="half" idx="2"/>
          </p:nvPr>
        </p:nvSpPr>
        <p:spPr/>
        <p:txBody>
          <a:bodyPr>
            <a:normAutofit/>
          </a:bodyPr>
          <a:lstStyle/>
          <a:p>
            <a:endParaRPr lang="en-US" altLang="zh-TW" sz="3600" dirty="0" smtClean="0"/>
          </a:p>
          <a:p>
            <a:r>
              <a:rPr lang="en-US" altLang="zh-TW" sz="3600" dirty="0" smtClean="0"/>
              <a:t>3.1</a:t>
            </a:r>
            <a:endParaRPr lang="zh-TW" altLang="en-US" sz="3600" dirty="0"/>
          </a:p>
        </p:txBody>
      </p:sp>
      <p:sp>
        <p:nvSpPr>
          <p:cNvPr id="9" name="標題 8"/>
          <p:cNvSpPr>
            <a:spLocks noGrp="1"/>
          </p:cNvSpPr>
          <p:nvPr>
            <p:ph type="title"/>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fld id="{9F543845-701F-419D-9873-2C20FFA66FF0}" type="slidenum">
              <a:rPr lang="zh-TW" altLang="en-US" smtClean="0"/>
              <a:t>38</a:t>
            </a:fld>
            <a:endParaRPr lang="zh-TW" altLang="en-US"/>
          </a:p>
        </p:txBody>
      </p:sp>
    </p:spTree>
    <p:extLst>
      <p:ext uri="{BB962C8B-B14F-4D97-AF65-F5344CB8AC3E}">
        <p14:creationId xmlns:p14="http://schemas.microsoft.com/office/powerpoint/2010/main" val="304843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smtClean="0"/>
              <a:t>實驗室位置</a:t>
            </a:r>
            <a:endParaRPr lang="en-US" altLang="zh-TW" sz="2800" dirty="0"/>
          </a:p>
          <a:p>
            <a:pPr marL="45720" indent="0">
              <a:buNone/>
            </a:pPr>
            <a:r>
              <a:rPr lang="en-US" altLang="zh-TW" sz="2400" dirty="0"/>
              <a:t>1.BSL-2</a:t>
            </a:r>
            <a:r>
              <a:rPr lang="zh-TW" altLang="en-US" sz="2400" dirty="0" smtClean="0"/>
              <a:t>實驗室</a:t>
            </a:r>
            <a:endParaRPr lang="en-US" altLang="zh-TW" sz="2400" dirty="0" smtClean="0"/>
          </a:p>
          <a:p>
            <a:pPr marL="45720" indent="0">
              <a:buNone/>
            </a:pPr>
            <a:r>
              <a:rPr lang="zh-TW" altLang="en-US" dirty="0" smtClean="0"/>
              <a:t>   無需</a:t>
            </a:r>
            <a:r>
              <a:rPr lang="zh-TW" altLang="en-US" dirty="0"/>
              <a:t>與大樓建物內部的一般動線相區隔，可以門與公共區域做</a:t>
            </a:r>
            <a:r>
              <a:rPr lang="zh-TW" altLang="en-US" dirty="0" smtClean="0"/>
              <a:t>清楚 </a:t>
            </a:r>
            <a:endParaRPr lang="en-US" altLang="zh-TW" dirty="0" smtClean="0"/>
          </a:p>
          <a:p>
            <a:pPr marL="45720" indent="0">
              <a:buNone/>
            </a:pPr>
            <a:r>
              <a:rPr lang="en-US" altLang="zh-TW" dirty="0"/>
              <a:t> </a:t>
            </a:r>
            <a:r>
              <a:rPr lang="en-US" altLang="zh-TW" dirty="0" smtClean="0"/>
              <a:t>  </a:t>
            </a:r>
            <a:r>
              <a:rPr lang="zh-TW" altLang="en-US" dirty="0" smtClean="0"/>
              <a:t>區</a:t>
            </a:r>
            <a:r>
              <a:rPr lang="zh-TW" altLang="en-US" dirty="0"/>
              <a:t>隔</a:t>
            </a:r>
            <a:r>
              <a:rPr lang="zh-TW" altLang="en-US" dirty="0" smtClean="0"/>
              <a:t>。</a:t>
            </a:r>
            <a:endParaRPr lang="en-US" altLang="zh-TW" dirty="0"/>
          </a:p>
          <a:p>
            <a:pPr marL="45720" indent="0">
              <a:buNone/>
            </a:pPr>
            <a:r>
              <a:rPr lang="en-US" altLang="zh-TW" sz="2400" dirty="0"/>
              <a:t>2.BSL-3</a:t>
            </a:r>
            <a:r>
              <a:rPr lang="zh-TW" altLang="en-US" sz="2400" dirty="0"/>
              <a:t>實驗室</a:t>
            </a:r>
          </a:p>
          <a:p>
            <a:pPr marL="45720" indent="0">
              <a:buNone/>
            </a:pPr>
            <a:r>
              <a:rPr lang="zh-TW" altLang="en-US" dirty="0" smtClean="0"/>
              <a:t> </a:t>
            </a:r>
            <a:r>
              <a:rPr lang="en-US" altLang="zh-TW" dirty="0" smtClean="0"/>
              <a:t>(1)</a:t>
            </a:r>
            <a:r>
              <a:rPr lang="zh-TW" altLang="en-US" dirty="0" smtClean="0"/>
              <a:t>實驗室</a:t>
            </a:r>
            <a:r>
              <a:rPr lang="zh-TW" altLang="en-US" dirty="0"/>
              <a:t>與公共區域應明確分開及識別。</a:t>
            </a:r>
            <a:endParaRPr lang="en-US" altLang="zh-TW" dirty="0"/>
          </a:p>
          <a:p>
            <a:pPr marL="45720" indent="0">
              <a:buNone/>
            </a:pPr>
            <a:r>
              <a:rPr lang="en-US" altLang="zh-TW" dirty="0" smtClean="0"/>
              <a:t> (2)</a:t>
            </a:r>
            <a:r>
              <a:rPr lang="zh-TW" altLang="en-US" dirty="0" smtClean="0"/>
              <a:t>實驗室</a:t>
            </a:r>
            <a:r>
              <a:rPr lang="zh-TW" altLang="en-US" dirty="0"/>
              <a:t>應為密閉空間，且具通道管制的</a:t>
            </a:r>
            <a:r>
              <a:rPr lang="zh-TW" altLang="en-US" dirty="0">
                <a:solidFill>
                  <a:srgbClr val="FF0000"/>
                </a:solidFill>
              </a:rPr>
              <a:t>獨立且專用的進排氣系統</a:t>
            </a:r>
            <a:r>
              <a:rPr lang="zh-TW" altLang="en-US" dirty="0" smtClean="0"/>
              <a:t>，</a:t>
            </a:r>
            <a:endParaRPr lang="en-US" altLang="zh-TW" dirty="0" smtClean="0"/>
          </a:p>
          <a:p>
            <a:pPr marL="45720" indent="0">
              <a:buNone/>
            </a:pPr>
            <a:r>
              <a:rPr lang="en-US" altLang="zh-TW" dirty="0"/>
              <a:t> </a:t>
            </a:r>
            <a:r>
              <a:rPr lang="en-US" altLang="zh-TW" dirty="0" smtClean="0"/>
              <a:t>     </a:t>
            </a:r>
            <a:r>
              <a:rPr lang="zh-TW" altLang="en-US" dirty="0" smtClean="0"/>
              <a:t>且</a:t>
            </a:r>
            <a:r>
              <a:rPr lang="zh-TW" altLang="en-US" dirty="0"/>
              <a:t>系統維護路徑與實驗室操作人員工作路徑應明確區隔。</a:t>
            </a:r>
            <a:endParaRPr lang="en-US" altLang="zh-TW" dirty="0"/>
          </a:p>
          <a:p>
            <a:pPr marL="45720" indent="0">
              <a:buNone/>
            </a:pPr>
            <a:r>
              <a:rPr lang="en-US" altLang="zh-TW" dirty="0"/>
              <a:t> </a:t>
            </a:r>
            <a:r>
              <a:rPr lang="en-US" altLang="zh-TW" dirty="0" smtClean="0"/>
              <a:t>(3)</a:t>
            </a:r>
            <a:r>
              <a:rPr lang="zh-TW" altLang="en-US" dirty="0" smtClean="0"/>
              <a:t>由</a:t>
            </a:r>
            <a:r>
              <a:rPr lang="zh-TW" altLang="en-US" dirty="0"/>
              <a:t>公共通道進入實驗室阻隔區的路徑，應</a:t>
            </a:r>
            <a:r>
              <a:rPr lang="zh-TW" altLang="en-US" dirty="0">
                <a:solidFill>
                  <a:schemeClr val="tx1"/>
                </a:solidFill>
              </a:rPr>
              <a:t>以</a:t>
            </a:r>
            <a:r>
              <a:rPr lang="zh-TW" altLang="en-US" dirty="0">
                <a:solidFill>
                  <a:srgbClr val="FF0000"/>
                </a:solidFill>
              </a:rPr>
              <a:t>前室</a:t>
            </a:r>
            <a:r>
              <a:rPr lang="zh-TW" altLang="en-US" dirty="0"/>
              <a:t>區隔。</a:t>
            </a:r>
          </a:p>
          <a:p>
            <a:pPr marL="45720" indent="0">
              <a:buNone/>
            </a:pPr>
            <a:endParaRPr lang="zh-TW" altLang="en-US" dirty="0"/>
          </a:p>
        </p:txBody>
      </p:sp>
      <p:sp>
        <p:nvSpPr>
          <p:cNvPr id="3" name="標題 2"/>
          <p:cNvSpPr>
            <a:spLocks noGrp="1"/>
          </p:cNvSpPr>
          <p:nvPr>
            <p:ph type="title"/>
          </p:nvPr>
        </p:nvSpPr>
        <p:spPr/>
        <p:txBody>
          <a:bodyPr/>
          <a:lstStyle/>
          <a:p>
            <a:r>
              <a:rPr lang="en-US" altLang="zh-TW" dirty="0"/>
              <a:t>3.1.1</a:t>
            </a:r>
            <a:r>
              <a:rPr lang="zh-TW" altLang="en-US" dirty="0"/>
              <a:t>說明實驗室設施病原圍阻區域之設計及操作控制</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39</a:t>
            </a:fld>
            <a:endParaRPr lang="zh-TW" altLang="en-US"/>
          </a:p>
        </p:txBody>
      </p:sp>
    </p:spTree>
    <p:extLst>
      <p:ext uri="{BB962C8B-B14F-4D97-AF65-F5344CB8AC3E}">
        <p14:creationId xmlns:p14="http://schemas.microsoft.com/office/powerpoint/2010/main" val="1436837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pPr marL="45720" indent="0">
              <a:buNone/>
            </a:pPr>
            <a:endParaRPr lang="en-US" altLang="zh-TW" dirty="0" smtClean="0">
              <a:solidFill>
                <a:srgbClr val="0070C0"/>
              </a:solidFill>
            </a:endParaRPr>
          </a:p>
          <a:p>
            <a:pPr marL="45720" indent="0">
              <a:buNone/>
            </a:pPr>
            <a:endParaRPr lang="en-US" altLang="zh-TW" dirty="0">
              <a:solidFill>
                <a:srgbClr val="0070C0"/>
              </a:solidFill>
            </a:endParaRPr>
          </a:p>
          <a:p>
            <a:pPr marL="45720" indent="0">
              <a:buNone/>
            </a:pPr>
            <a:endParaRPr lang="en-US" altLang="zh-TW" dirty="0" smtClean="0">
              <a:solidFill>
                <a:srgbClr val="0070C0"/>
              </a:solidFill>
            </a:endParaRPr>
          </a:p>
          <a:p>
            <a:pPr marL="45720" indent="0">
              <a:buNone/>
            </a:pPr>
            <a:endParaRPr lang="en-US" altLang="zh-TW" dirty="0">
              <a:solidFill>
                <a:srgbClr val="0070C0"/>
              </a:solidFill>
            </a:endParaRPr>
          </a:p>
          <a:p>
            <a:pPr marL="45720" indent="0">
              <a:buNone/>
            </a:pPr>
            <a:r>
              <a:rPr lang="zh-TW" altLang="en-US" dirty="0" smtClean="0">
                <a:solidFill>
                  <a:srgbClr val="0070C0"/>
                </a:solidFill>
              </a:rPr>
              <a:t>說</a:t>
            </a:r>
            <a:r>
              <a:rPr lang="zh-TW" altLang="en-US" dirty="0">
                <a:solidFill>
                  <a:srgbClr val="0070C0"/>
                </a:solidFill>
              </a:rPr>
              <a:t>明實驗室工程控制設備之</a:t>
            </a:r>
            <a:r>
              <a:rPr lang="zh-TW" altLang="en-US" dirty="0" smtClean="0">
                <a:solidFill>
                  <a:srgbClr val="0070C0"/>
                </a:solidFill>
              </a:rPr>
              <a:t>應有</a:t>
            </a:r>
            <a:r>
              <a:rPr lang="zh-TW" altLang="en-US" dirty="0">
                <a:solidFill>
                  <a:srgbClr val="0070C0"/>
                </a:solidFill>
              </a:rPr>
              <a:t>功能</a:t>
            </a:r>
          </a:p>
        </p:txBody>
      </p:sp>
      <p:sp>
        <p:nvSpPr>
          <p:cNvPr id="7" name="文字版面配置區 6"/>
          <p:cNvSpPr>
            <a:spLocks noGrp="1"/>
          </p:cNvSpPr>
          <p:nvPr>
            <p:ph type="body" sz="half" idx="2"/>
          </p:nvPr>
        </p:nvSpPr>
        <p:spPr/>
        <p:txBody>
          <a:bodyPr>
            <a:normAutofit/>
          </a:bodyPr>
          <a:lstStyle/>
          <a:p>
            <a:endParaRPr lang="en-US" altLang="zh-TW" sz="3600" dirty="0" smtClean="0"/>
          </a:p>
          <a:p>
            <a:r>
              <a:rPr lang="en-US" altLang="zh-TW" sz="3600" dirty="0" smtClean="0"/>
              <a:t>2.2</a:t>
            </a:r>
            <a:endParaRPr lang="zh-TW" altLang="en-US" sz="3600"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4</a:t>
            </a:fld>
            <a:endParaRPr lang="zh-TW" altLang="en-US"/>
          </a:p>
        </p:txBody>
      </p:sp>
      <p:sp>
        <p:nvSpPr>
          <p:cNvPr id="5" name="標題 4"/>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1654053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r>
              <a:rPr lang="zh-TW" altLang="en-US" sz="2800" dirty="0" smtClean="0"/>
              <a:t>空調與壓力系統</a:t>
            </a:r>
            <a:endParaRPr lang="en-US" altLang="zh-TW" sz="2800" dirty="0" smtClean="0"/>
          </a:p>
          <a:p>
            <a:pPr marL="45720" indent="0">
              <a:buNone/>
            </a:pPr>
            <a:r>
              <a:rPr lang="en-US" altLang="zh-TW" sz="2400" dirty="0" smtClean="0"/>
              <a:t>1.BSL-2</a:t>
            </a:r>
            <a:r>
              <a:rPr lang="zh-TW" altLang="en-US" sz="2400" dirty="0" smtClean="0"/>
              <a:t>實驗室：無特別要求。</a:t>
            </a:r>
            <a:endParaRPr lang="en-US" altLang="zh-TW" sz="2400" dirty="0" smtClean="0"/>
          </a:p>
          <a:p>
            <a:pPr marL="45720" indent="0">
              <a:buNone/>
            </a:pPr>
            <a:r>
              <a:rPr lang="en-US" altLang="zh-TW" sz="2400" dirty="0" smtClean="0"/>
              <a:t>2.BSL-3</a:t>
            </a:r>
            <a:r>
              <a:rPr lang="zh-TW" altLang="en-US" sz="2400" dirty="0" smtClean="0"/>
              <a:t>實驗室：一卡車要求</a:t>
            </a:r>
            <a:r>
              <a:rPr lang="en-US" altLang="zh-TW" sz="2400" dirty="0" smtClean="0"/>
              <a:t>…!</a:t>
            </a:r>
            <a:endParaRPr lang="zh-TW" altLang="en-US" sz="2400" dirty="0"/>
          </a:p>
        </p:txBody>
      </p:sp>
      <p:sp>
        <p:nvSpPr>
          <p:cNvPr id="4" name="標題 3"/>
          <p:cNvSpPr>
            <a:spLocks noGrp="1"/>
          </p:cNvSpPr>
          <p:nvPr>
            <p:ph type="title"/>
          </p:nvPr>
        </p:nvSpPr>
        <p:spPr/>
        <p:txBody>
          <a:bodyPr/>
          <a:lstStyle/>
          <a:p>
            <a:r>
              <a:rPr lang="en-US" altLang="zh-TW" dirty="0" smtClean="0"/>
              <a:t>3.1.1</a:t>
            </a:r>
            <a:r>
              <a:rPr lang="zh-TW" altLang="en-US" dirty="0" smtClean="0"/>
              <a:t>說明實驗室設施病原圍阻區域之設計及操作控制</a:t>
            </a:r>
            <a:endParaRPr lang="zh-TW" altLang="en-US" dirty="0"/>
          </a:p>
        </p:txBody>
      </p:sp>
      <p:grpSp>
        <p:nvGrpSpPr>
          <p:cNvPr id="6" name="群組 5"/>
          <p:cNvGrpSpPr/>
          <p:nvPr/>
        </p:nvGrpSpPr>
        <p:grpSpPr>
          <a:xfrm>
            <a:off x="395536" y="3183359"/>
            <a:ext cx="5040560" cy="3413993"/>
            <a:chOff x="2123728" y="2103239"/>
            <a:chExt cx="5040560" cy="3413993"/>
          </a:xfrm>
        </p:grpSpPr>
        <p:sp>
          <p:nvSpPr>
            <p:cNvPr id="7" name="矩形 6"/>
            <p:cNvSpPr/>
            <p:nvPr/>
          </p:nvSpPr>
          <p:spPr>
            <a:xfrm>
              <a:off x="3131840" y="2708920"/>
              <a:ext cx="273630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8" name="向右箭號 7"/>
            <p:cNvSpPr/>
            <p:nvPr/>
          </p:nvSpPr>
          <p:spPr>
            <a:xfrm>
              <a:off x="2771800" y="2952240"/>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9" name="向右箭號 8"/>
            <p:cNvSpPr/>
            <p:nvPr/>
          </p:nvSpPr>
          <p:spPr>
            <a:xfrm>
              <a:off x="2771800" y="3240272"/>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 name="向右箭號 9"/>
            <p:cNvSpPr/>
            <p:nvPr/>
          </p:nvSpPr>
          <p:spPr>
            <a:xfrm>
              <a:off x="2771800" y="3528304"/>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向右箭號 10"/>
            <p:cNvSpPr/>
            <p:nvPr/>
          </p:nvSpPr>
          <p:spPr>
            <a:xfrm>
              <a:off x="2771800" y="3816336"/>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2" name="向右箭號 11"/>
            <p:cNvSpPr/>
            <p:nvPr/>
          </p:nvSpPr>
          <p:spPr>
            <a:xfrm>
              <a:off x="5580112" y="2862817"/>
              <a:ext cx="648072"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3" name="向右箭號 12"/>
            <p:cNvSpPr/>
            <p:nvPr/>
          </p:nvSpPr>
          <p:spPr>
            <a:xfrm>
              <a:off x="5580112" y="3150848"/>
              <a:ext cx="648072"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4" name="向右箭號 13"/>
            <p:cNvSpPr/>
            <p:nvPr/>
          </p:nvSpPr>
          <p:spPr>
            <a:xfrm>
              <a:off x="5580112" y="3438880"/>
              <a:ext cx="648072"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5" name="向右箭號 14"/>
            <p:cNvSpPr/>
            <p:nvPr/>
          </p:nvSpPr>
          <p:spPr>
            <a:xfrm>
              <a:off x="5580112" y="3798920"/>
              <a:ext cx="648072"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6" name="文字方塊 15"/>
            <p:cNvSpPr txBox="1"/>
            <p:nvPr/>
          </p:nvSpPr>
          <p:spPr>
            <a:xfrm>
              <a:off x="4139952" y="2103239"/>
              <a:ext cx="720080" cy="461665"/>
            </a:xfrm>
            <a:prstGeom prst="rect">
              <a:avLst/>
            </a:prstGeom>
            <a:noFill/>
          </p:spPr>
          <p:txBody>
            <a:bodyPr wrap="square" rtlCol="0">
              <a:spAutoFit/>
            </a:bodyPr>
            <a:lstStyle/>
            <a:p>
              <a:r>
                <a:rPr lang="en-US" altLang="zh-TW" sz="2400" dirty="0" smtClean="0">
                  <a:solidFill>
                    <a:prstClr val="black"/>
                  </a:solidFill>
                </a:rPr>
                <a:t>P0</a:t>
              </a:r>
            </a:p>
          </p:txBody>
        </p:sp>
        <p:sp>
          <p:nvSpPr>
            <p:cNvPr id="17" name="文字方塊 16"/>
            <p:cNvSpPr txBox="1"/>
            <p:nvPr/>
          </p:nvSpPr>
          <p:spPr>
            <a:xfrm>
              <a:off x="4355976" y="3183359"/>
              <a:ext cx="720080" cy="461665"/>
            </a:xfrm>
            <a:prstGeom prst="rect">
              <a:avLst/>
            </a:prstGeom>
            <a:noFill/>
          </p:spPr>
          <p:txBody>
            <a:bodyPr wrap="square" rtlCol="0">
              <a:spAutoFit/>
            </a:bodyPr>
            <a:lstStyle/>
            <a:p>
              <a:r>
                <a:rPr lang="en-US" altLang="zh-TW" sz="2400" dirty="0" smtClean="0">
                  <a:solidFill>
                    <a:prstClr val="black"/>
                  </a:solidFill>
                </a:rPr>
                <a:t>P</a:t>
              </a:r>
            </a:p>
          </p:txBody>
        </p:sp>
        <p:sp>
          <p:nvSpPr>
            <p:cNvPr id="18" name="文字方塊 17"/>
            <p:cNvSpPr txBox="1"/>
            <p:nvPr/>
          </p:nvSpPr>
          <p:spPr>
            <a:xfrm>
              <a:off x="2123728" y="3068960"/>
              <a:ext cx="792088" cy="830997"/>
            </a:xfrm>
            <a:prstGeom prst="rect">
              <a:avLst/>
            </a:prstGeom>
            <a:noFill/>
          </p:spPr>
          <p:txBody>
            <a:bodyPr wrap="square" rtlCol="0">
              <a:spAutoFit/>
            </a:bodyPr>
            <a:lstStyle/>
            <a:p>
              <a:r>
                <a:rPr lang="zh-TW" altLang="en-US" sz="2400" dirty="0" smtClean="0">
                  <a:solidFill>
                    <a:prstClr val="black"/>
                  </a:solidFill>
                </a:rPr>
                <a:t>進氣</a:t>
              </a:r>
              <a:endParaRPr lang="zh-TW" altLang="en-US" sz="2400" dirty="0">
                <a:solidFill>
                  <a:prstClr val="black"/>
                </a:solidFill>
              </a:endParaRPr>
            </a:p>
          </p:txBody>
        </p:sp>
        <p:sp>
          <p:nvSpPr>
            <p:cNvPr id="19" name="文字方塊 18"/>
            <p:cNvSpPr txBox="1"/>
            <p:nvPr/>
          </p:nvSpPr>
          <p:spPr>
            <a:xfrm>
              <a:off x="6372200" y="3068960"/>
              <a:ext cx="792088" cy="830997"/>
            </a:xfrm>
            <a:prstGeom prst="rect">
              <a:avLst/>
            </a:prstGeom>
            <a:noFill/>
          </p:spPr>
          <p:txBody>
            <a:bodyPr wrap="square" rtlCol="0">
              <a:spAutoFit/>
            </a:bodyPr>
            <a:lstStyle/>
            <a:p>
              <a:r>
                <a:rPr lang="zh-TW" altLang="en-US" sz="2400" dirty="0">
                  <a:solidFill>
                    <a:prstClr val="black"/>
                  </a:solidFill>
                </a:rPr>
                <a:t>排</a:t>
              </a:r>
              <a:r>
                <a:rPr lang="zh-TW" altLang="en-US" sz="2400" dirty="0" smtClean="0">
                  <a:solidFill>
                    <a:prstClr val="black"/>
                  </a:solidFill>
                </a:rPr>
                <a:t>氣</a:t>
              </a:r>
              <a:endParaRPr lang="zh-TW" altLang="en-US" sz="2400" dirty="0">
                <a:solidFill>
                  <a:prstClr val="black"/>
                </a:solidFill>
              </a:endParaRPr>
            </a:p>
          </p:txBody>
        </p:sp>
        <p:sp>
          <p:nvSpPr>
            <p:cNvPr id="20" name="文字方塊 19"/>
            <p:cNvSpPr txBox="1"/>
            <p:nvPr/>
          </p:nvSpPr>
          <p:spPr>
            <a:xfrm>
              <a:off x="3131840" y="4686235"/>
              <a:ext cx="2808312" cy="830997"/>
            </a:xfrm>
            <a:prstGeom prst="rect">
              <a:avLst/>
            </a:prstGeom>
            <a:noFill/>
          </p:spPr>
          <p:txBody>
            <a:bodyPr wrap="square" rtlCol="0">
              <a:spAutoFit/>
            </a:bodyPr>
            <a:lstStyle/>
            <a:p>
              <a:pPr algn="ctr"/>
              <a:r>
                <a:rPr lang="zh-TW" altLang="en-US" sz="2400" dirty="0" smtClean="0">
                  <a:solidFill>
                    <a:prstClr val="black"/>
                  </a:solidFill>
                </a:rPr>
                <a:t>進氣量 </a:t>
              </a:r>
              <a:r>
                <a:rPr lang="en-US" altLang="zh-TW" sz="2400" dirty="0" smtClean="0">
                  <a:solidFill>
                    <a:prstClr val="black"/>
                  </a:solidFill>
                </a:rPr>
                <a:t>&lt; </a:t>
              </a:r>
              <a:r>
                <a:rPr lang="zh-TW" altLang="en-US" sz="2400" dirty="0" smtClean="0">
                  <a:solidFill>
                    <a:prstClr val="black"/>
                  </a:solidFill>
                </a:rPr>
                <a:t>排氣量</a:t>
              </a:r>
              <a:endParaRPr lang="en-US" altLang="zh-TW" sz="2400" dirty="0" smtClean="0">
                <a:solidFill>
                  <a:prstClr val="black"/>
                </a:solidFill>
              </a:endParaRPr>
            </a:p>
            <a:p>
              <a:pPr algn="ctr"/>
              <a:r>
                <a:rPr lang="en-US" altLang="zh-TW" sz="2400" dirty="0" smtClean="0">
                  <a:solidFill>
                    <a:prstClr val="black"/>
                  </a:solidFill>
                </a:rPr>
                <a:t>P &lt; P0</a:t>
              </a:r>
              <a:endParaRPr lang="zh-TW" altLang="en-US" sz="2400" dirty="0">
                <a:solidFill>
                  <a:prstClr val="black"/>
                </a:solidFill>
              </a:endParaRPr>
            </a:p>
          </p:txBody>
        </p:sp>
      </p:grpSp>
      <p:sp>
        <p:nvSpPr>
          <p:cNvPr id="2" name="文字方塊 1"/>
          <p:cNvSpPr txBox="1"/>
          <p:nvPr/>
        </p:nvSpPr>
        <p:spPr>
          <a:xfrm>
            <a:off x="2555776" y="4751758"/>
            <a:ext cx="864096" cy="369332"/>
          </a:xfrm>
          <a:prstGeom prst="rect">
            <a:avLst/>
          </a:prstGeom>
          <a:noFill/>
        </p:spPr>
        <p:txBody>
          <a:bodyPr wrap="square" rtlCol="0">
            <a:spAutoFit/>
          </a:bodyPr>
          <a:lstStyle/>
          <a:p>
            <a:r>
              <a:rPr lang="zh-TW" altLang="en-US" dirty="0" smtClean="0">
                <a:solidFill>
                  <a:srgbClr val="FFFF00"/>
                </a:solidFill>
              </a:rPr>
              <a:t>負壓</a:t>
            </a:r>
            <a:endParaRPr lang="zh-TW" altLang="en-US" dirty="0">
              <a:solidFill>
                <a:srgbClr val="FFFF00"/>
              </a:solidFill>
            </a:endParaRPr>
          </a:p>
        </p:txBody>
      </p:sp>
      <p:sp>
        <p:nvSpPr>
          <p:cNvPr id="3" name="文字方塊 2"/>
          <p:cNvSpPr txBox="1"/>
          <p:nvPr/>
        </p:nvSpPr>
        <p:spPr>
          <a:xfrm>
            <a:off x="5292080" y="3717032"/>
            <a:ext cx="3456384" cy="2215991"/>
          </a:xfrm>
          <a:prstGeom prst="rect">
            <a:avLst/>
          </a:prstGeom>
          <a:noFill/>
        </p:spPr>
        <p:txBody>
          <a:bodyPr wrap="square" rtlCol="0">
            <a:spAutoFit/>
          </a:bodyPr>
          <a:lstStyle/>
          <a:p>
            <a:r>
              <a:rPr lang="en-US" altLang="zh-TW" sz="2000" dirty="0"/>
              <a:t>1.</a:t>
            </a:r>
            <a:r>
              <a:rPr lang="zh-TW" altLang="en-US" sz="2000" dirty="0"/>
              <a:t>應</a:t>
            </a:r>
            <a:r>
              <a:rPr lang="en-US" altLang="zh-TW" sz="2000" dirty="0"/>
              <a:t>24</a:t>
            </a:r>
            <a:r>
              <a:rPr lang="zh-TW" altLang="en-US" sz="2000" dirty="0"/>
              <a:t>小時維持負壓運轉</a:t>
            </a:r>
            <a:r>
              <a:rPr lang="zh-TW" altLang="en-US" sz="2000" dirty="0" smtClean="0"/>
              <a:t>，</a:t>
            </a:r>
            <a:endParaRPr lang="en-US" altLang="zh-TW" sz="2000" dirty="0" smtClean="0"/>
          </a:p>
          <a:p>
            <a:r>
              <a:rPr lang="en-US" altLang="zh-TW" sz="2000" dirty="0"/>
              <a:t> </a:t>
            </a:r>
            <a:r>
              <a:rPr lang="en-US" altLang="zh-TW" sz="2000" dirty="0" smtClean="0"/>
              <a:t>   </a:t>
            </a:r>
            <a:r>
              <a:rPr lang="zh-TW" altLang="en-US" sz="2000" dirty="0" smtClean="0"/>
              <a:t>並</a:t>
            </a:r>
            <a:r>
              <a:rPr lang="zh-TW" altLang="en-US" sz="2000" dirty="0"/>
              <a:t>保持定向氣流。</a:t>
            </a:r>
            <a:endParaRPr lang="en-US" altLang="zh-TW" sz="2000" dirty="0"/>
          </a:p>
          <a:p>
            <a:r>
              <a:rPr lang="en-US" altLang="zh-TW" sz="2000" dirty="0"/>
              <a:t>2.</a:t>
            </a:r>
            <a:r>
              <a:rPr lang="zh-TW" altLang="en-US" sz="2000" dirty="0"/>
              <a:t>實驗室操作區域相對於</a:t>
            </a:r>
            <a:r>
              <a:rPr lang="zh-TW" altLang="en-US" sz="2000" dirty="0" smtClean="0"/>
              <a:t>公共 </a:t>
            </a:r>
            <a:endParaRPr lang="en-US" altLang="zh-TW" sz="2000" dirty="0" smtClean="0"/>
          </a:p>
          <a:p>
            <a:r>
              <a:rPr lang="en-US" altLang="zh-TW" sz="2000" dirty="0"/>
              <a:t> </a:t>
            </a:r>
            <a:r>
              <a:rPr lang="en-US" altLang="zh-TW" sz="2000" dirty="0" smtClean="0"/>
              <a:t>   </a:t>
            </a:r>
            <a:r>
              <a:rPr lang="zh-TW" altLang="en-US" sz="2000" dirty="0" smtClean="0"/>
              <a:t>走道</a:t>
            </a:r>
            <a:r>
              <a:rPr lang="zh-TW" altLang="en-US" sz="2000" dirty="0"/>
              <a:t>之負壓至少在</a:t>
            </a:r>
            <a:r>
              <a:rPr lang="en-US" altLang="zh-TW" sz="2000" dirty="0"/>
              <a:t>25 Pa</a:t>
            </a:r>
            <a:r>
              <a:rPr lang="zh-TW" altLang="en-US" sz="2000" dirty="0" smtClean="0"/>
              <a:t>以</a:t>
            </a:r>
            <a:endParaRPr lang="en-US" altLang="zh-TW" sz="2000" dirty="0" smtClean="0"/>
          </a:p>
          <a:p>
            <a:r>
              <a:rPr lang="en-US" altLang="zh-TW" sz="2000" dirty="0"/>
              <a:t> </a:t>
            </a:r>
            <a:r>
              <a:rPr lang="en-US" altLang="zh-TW" sz="2000" dirty="0" smtClean="0"/>
              <a:t>   </a:t>
            </a:r>
            <a:r>
              <a:rPr lang="zh-TW" altLang="en-US" sz="2000" dirty="0" smtClean="0"/>
              <a:t>上</a:t>
            </a:r>
            <a:r>
              <a:rPr lang="zh-TW" altLang="en-US" sz="2000" dirty="0"/>
              <a:t>，其相鄰區域至少</a:t>
            </a:r>
            <a:r>
              <a:rPr lang="zh-TW" altLang="en-US" sz="2000" dirty="0" smtClean="0"/>
              <a:t>相差 </a:t>
            </a:r>
            <a:endParaRPr lang="en-US" altLang="zh-TW" sz="2000" dirty="0" smtClean="0"/>
          </a:p>
          <a:p>
            <a:r>
              <a:rPr lang="en-US" altLang="zh-TW" sz="2000" dirty="0"/>
              <a:t> </a:t>
            </a:r>
            <a:r>
              <a:rPr lang="en-US" altLang="zh-TW" sz="2000" dirty="0" smtClean="0"/>
              <a:t>    </a:t>
            </a:r>
            <a:r>
              <a:rPr lang="en-US" altLang="zh-TW" sz="2000" dirty="0" smtClean="0">
                <a:solidFill>
                  <a:srgbClr val="FF0000"/>
                </a:solidFill>
              </a:rPr>
              <a:t>12.5 </a:t>
            </a:r>
            <a:r>
              <a:rPr lang="en-US" altLang="zh-TW" sz="2000" dirty="0">
                <a:solidFill>
                  <a:srgbClr val="FF0000"/>
                </a:solidFill>
              </a:rPr>
              <a:t>Pa</a:t>
            </a:r>
            <a:r>
              <a:rPr lang="zh-TW" altLang="en-US" sz="2000" dirty="0"/>
              <a:t>。</a:t>
            </a:r>
            <a:endParaRPr lang="en-US" altLang="zh-TW" sz="2000" dirty="0"/>
          </a:p>
          <a:p>
            <a:endParaRPr lang="zh-TW" altLang="en-US" dirty="0"/>
          </a:p>
        </p:txBody>
      </p:sp>
      <p:sp>
        <p:nvSpPr>
          <p:cNvPr id="21" name="投影片編號版面配置區 20"/>
          <p:cNvSpPr>
            <a:spLocks noGrp="1"/>
          </p:cNvSpPr>
          <p:nvPr>
            <p:ph type="sldNum" sz="quarter" idx="12"/>
          </p:nvPr>
        </p:nvSpPr>
        <p:spPr/>
        <p:txBody>
          <a:bodyPr/>
          <a:lstStyle/>
          <a:p>
            <a:fld id="{9F543845-701F-419D-9873-2C20FFA66FF0}" type="slidenum">
              <a:rPr lang="zh-TW" altLang="en-US" smtClean="0"/>
              <a:t>40</a:t>
            </a:fld>
            <a:endParaRPr lang="zh-TW" altLang="en-US"/>
          </a:p>
        </p:txBody>
      </p:sp>
    </p:spTree>
    <p:extLst>
      <p:ext uri="{BB962C8B-B14F-4D97-AF65-F5344CB8AC3E}">
        <p14:creationId xmlns:p14="http://schemas.microsoft.com/office/powerpoint/2010/main" val="1221693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45720" indent="0">
              <a:buNone/>
            </a:pPr>
            <a:r>
              <a:rPr lang="en-US" altLang="zh-TW" sz="2400" dirty="0" smtClean="0"/>
              <a:t>2.1</a:t>
            </a:r>
            <a:r>
              <a:rPr lang="zh-TW" altLang="en-US" sz="2400" dirty="0" smtClean="0"/>
              <a:t>進氣</a:t>
            </a:r>
            <a:endParaRPr lang="en-US" altLang="zh-TW" sz="2400" dirty="0" smtClean="0"/>
          </a:p>
          <a:p>
            <a:pPr marL="45720" indent="0">
              <a:buNone/>
            </a:pPr>
            <a:r>
              <a:rPr lang="en-US" altLang="zh-TW" dirty="0" smtClean="0"/>
              <a:t> (1)</a:t>
            </a:r>
            <a:r>
              <a:rPr lang="zh-TW" altLang="en-US" dirty="0" smtClean="0"/>
              <a:t>進氣採全外氣系統。</a:t>
            </a:r>
            <a:endParaRPr lang="en-US" altLang="zh-TW" dirty="0" smtClean="0"/>
          </a:p>
          <a:p>
            <a:pPr marL="45720" indent="0">
              <a:buNone/>
            </a:pPr>
            <a:r>
              <a:rPr lang="en-US" altLang="zh-TW" dirty="0" smtClean="0"/>
              <a:t> (2)</a:t>
            </a:r>
            <a:r>
              <a:rPr lang="zh-TW" altLang="en-US" dirty="0" smtClean="0"/>
              <a:t>進</a:t>
            </a:r>
            <a:r>
              <a:rPr lang="zh-TW" altLang="en-US" dirty="0"/>
              <a:t>氣</a:t>
            </a:r>
            <a:r>
              <a:rPr lang="en-US" altLang="zh-TW" dirty="0"/>
              <a:t>HEPA</a:t>
            </a:r>
            <a:r>
              <a:rPr lang="zh-TW" altLang="en-US" dirty="0"/>
              <a:t>過濾器應位於天花板上</a:t>
            </a:r>
            <a:r>
              <a:rPr lang="en-US" altLang="zh-TW" dirty="0"/>
              <a:t>(99.97%</a:t>
            </a:r>
            <a:r>
              <a:rPr lang="zh-TW" altLang="en-US" dirty="0"/>
              <a:t>捕集效率</a:t>
            </a:r>
            <a:r>
              <a:rPr lang="en-US" altLang="zh-TW" dirty="0"/>
              <a:t>)</a:t>
            </a:r>
            <a:r>
              <a:rPr lang="zh-TW" altLang="en-US" dirty="0"/>
              <a:t>，而初級</a:t>
            </a:r>
            <a:r>
              <a:rPr lang="zh-TW" altLang="en-US" dirty="0" smtClean="0"/>
              <a:t>及 </a:t>
            </a:r>
            <a:endParaRPr lang="en-US" altLang="zh-TW" dirty="0" smtClean="0"/>
          </a:p>
          <a:p>
            <a:pPr marL="45720" indent="0">
              <a:buNone/>
            </a:pPr>
            <a:r>
              <a:rPr lang="en-US" altLang="zh-TW" dirty="0"/>
              <a:t> </a:t>
            </a:r>
            <a:r>
              <a:rPr lang="en-US" altLang="zh-TW" dirty="0" smtClean="0"/>
              <a:t>    </a:t>
            </a:r>
            <a:r>
              <a:rPr lang="zh-TW" altLang="en-US" dirty="0" smtClean="0"/>
              <a:t>中級</a:t>
            </a:r>
            <a:r>
              <a:rPr lang="zh-TW" altLang="en-US" dirty="0"/>
              <a:t>過濾器應盡可能靠近進氣口</a:t>
            </a:r>
            <a:r>
              <a:rPr lang="zh-TW" altLang="en-US" dirty="0" smtClean="0"/>
              <a:t>。</a:t>
            </a:r>
            <a:endParaRPr lang="en-US" altLang="zh-TW" dirty="0" smtClean="0"/>
          </a:p>
          <a:p>
            <a:pPr marL="45720" indent="0">
              <a:buNone/>
            </a:pPr>
            <a:r>
              <a:rPr lang="en-US" altLang="zh-TW" sz="2400" dirty="0" smtClean="0"/>
              <a:t>2.2</a:t>
            </a:r>
            <a:r>
              <a:rPr lang="zh-TW" altLang="en-US" sz="2400" dirty="0" smtClean="0"/>
              <a:t>排氣</a:t>
            </a:r>
            <a:endParaRPr lang="en-US" altLang="zh-TW" sz="2400" dirty="0" smtClean="0"/>
          </a:p>
          <a:p>
            <a:pPr marL="45720" indent="0">
              <a:buNone/>
            </a:pPr>
            <a:r>
              <a:rPr lang="en-US" altLang="zh-TW" dirty="0" smtClean="0"/>
              <a:t> (1)</a:t>
            </a:r>
            <a:r>
              <a:rPr lang="en-US" altLang="zh-TW" dirty="0"/>
              <a:t> </a:t>
            </a:r>
            <a:r>
              <a:rPr lang="en-US" altLang="zh-TW" dirty="0">
                <a:solidFill>
                  <a:srgbClr val="FF0000"/>
                </a:solidFill>
              </a:rPr>
              <a:t>BSC</a:t>
            </a:r>
            <a:r>
              <a:rPr lang="zh-TW" altLang="en-US" dirty="0"/>
              <a:t>與</a:t>
            </a:r>
            <a:r>
              <a:rPr lang="zh-TW" altLang="en-US" dirty="0">
                <a:solidFill>
                  <a:srgbClr val="FF0000"/>
                </a:solidFill>
              </a:rPr>
              <a:t>實驗室</a:t>
            </a:r>
            <a:r>
              <a:rPr lang="zh-TW" altLang="en-US" dirty="0"/>
              <a:t>排氣以不可共管為原則。</a:t>
            </a:r>
            <a:endParaRPr lang="en-US" altLang="zh-TW" dirty="0"/>
          </a:p>
          <a:p>
            <a:pPr marL="45720" indent="0">
              <a:buNone/>
            </a:pPr>
            <a:r>
              <a:rPr lang="en-US" altLang="zh-TW" dirty="0" smtClean="0"/>
              <a:t> (2)</a:t>
            </a:r>
            <a:r>
              <a:rPr lang="zh-TW" altLang="en-US" dirty="0" smtClean="0"/>
              <a:t>排氣</a:t>
            </a:r>
            <a:r>
              <a:rPr lang="zh-TW" altLang="en-US" dirty="0"/>
              <a:t>需</a:t>
            </a:r>
            <a:r>
              <a:rPr lang="en-US" altLang="zh-TW" dirty="0"/>
              <a:t>HEPA</a:t>
            </a:r>
            <a:r>
              <a:rPr lang="zh-TW" altLang="en-US" dirty="0"/>
              <a:t>過濾器</a:t>
            </a:r>
            <a:r>
              <a:rPr lang="zh-TW" altLang="en-US" dirty="0" smtClean="0"/>
              <a:t>過濾，且安裝以</a:t>
            </a:r>
            <a:r>
              <a:rPr lang="zh-TW" altLang="en-US" dirty="0"/>
              <a:t>靠近污染源為原則</a:t>
            </a:r>
            <a:r>
              <a:rPr lang="zh-TW" altLang="en-US" dirty="0" smtClean="0"/>
              <a:t>。</a:t>
            </a:r>
            <a:endParaRPr lang="en-US" altLang="zh-TW" dirty="0" smtClean="0"/>
          </a:p>
          <a:p>
            <a:pPr marL="45720" indent="0">
              <a:buNone/>
            </a:pPr>
            <a:r>
              <a:rPr lang="en-US" altLang="zh-TW" dirty="0" smtClean="0"/>
              <a:t> (3)</a:t>
            </a:r>
            <a:r>
              <a:rPr lang="zh-TW" altLang="en-US" dirty="0"/>
              <a:t>排氣口之排氣不得再被吸入</a:t>
            </a:r>
            <a:r>
              <a:rPr lang="en-US" altLang="zh-TW" dirty="0"/>
              <a:t>(</a:t>
            </a:r>
            <a:r>
              <a:rPr lang="zh-TW" altLang="en-US" dirty="0"/>
              <a:t>與進氣口應有</a:t>
            </a:r>
            <a:r>
              <a:rPr lang="en-US" altLang="zh-TW" dirty="0"/>
              <a:t>15</a:t>
            </a:r>
            <a:r>
              <a:rPr lang="zh-TW" altLang="en-US" dirty="0"/>
              <a:t>公尺以上的水平</a:t>
            </a:r>
            <a:r>
              <a:rPr lang="zh-TW" altLang="en-US" dirty="0" smtClean="0"/>
              <a:t>距 </a:t>
            </a:r>
            <a:endParaRPr lang="en-US" altLang="zh-TW" dirty="0" smtClean="0"/>
          </a:p>
          <a:p>
            <a:pPr marL="45720" indent="0">
              <a:buNone/>
            </a:pPr>
            <a:r>
              <a:rPr lang="en-US" altLang="zh-TW" dirty="0"/>
              <a:t> </a:t>
            </a:r>
            <a:r>
              <a:rPr lang="en-US" altLang="zh-TW" dirty="0" smtClean="0"/>
              <a:t>    </a:t>
            </a:r>
            <a:r>
              <a:rPr lang="zh-TW" altLang="en-US" dirty="0" smtClean="0"/>
              <a:t>離</a:t>
            </a:r>
            <a:r>
              <a:rPr lang="en-US" altLang="zh-TW" dirty="0"/>
              <a:t>)</a:t>
            </a:r>
            <a:r>
              <a:rPr lang="zh-TW" altLang="en-US" dirty="0"/>
              <a:t>，排氣口之排氣平均速度以至少</a:t>
            </a:r>
            <a:r>
              <a:rPr lang="en-US" altLang="zh-TW" dirty="0"/>
              <a:t>15m/s</a:t>
            </a:r>
            <a:r>
              <a:rPr lang="zh-TW" altLang="en-US" dirty="0"/>
              <a:t>垂直排出室外為原則</a:t>
            </a:r>
            <a:r>
              <a:rPr lang="zh-TW" altLang="en-US" dirty="0" smtClean="0"/>
              <a:t>。</a:t>
            </a:r>
            <a:endParaRPr lang="en-US" altLang="zh-TW" dirty="0" smtClean="0"/>
          </a:p>
          <a:p>
            <a:pPr marL="45720" indent="0">
              <a:buNone/>
            </a:pPr>
            <a:r>
              <a:rPr lang="en-US" altLang="zh-TW" dirty="0" smtClean="0"/>
              <a:t> (4)</a:t>
            </a:r>
            <a:r>
              <a:rPr lang="zh-TW" altLang="en-US" dirty="0"/>
              <a:t>設置可立即自動</a:t>
            </a:r>
            <a:r>
              <a:rPr lang="zh-TW" altLang="en-US" dirty="0" smtClean="0"/>
              <a:t>切換之</a:t>
            </a:r>
            <a:r>
              <a:rPr lang="zh-TW" altLang="en-US" dirty="0"/>
              <a:t>備援排氣風機及</a:t>
            </a:r>
            <a:r>
              <a:rPr lang="en-US" altLang="zh-TW" dirty="0"/>
              <a:t>HEPA</a:t>
            </a:r>
            <a:r>
              <a:rPr lang="zh-TW" altLang="en-US" dirty="0"/>
              <a:t>過濾器，且風機</a:t>
            </a:r>
            <a:r>
              <a:rPr lang="zh-TW" altLang="en-US" dirty="0" smtClean="0"/>
              <a:t>定  </a:t>
            </a:r>
            <a:endParaRPr lang="en-US" altLang="zh-TW" dirty="0" smtClean="0"/>
          </a:p>
          <a:p>
            <a:pPr marL="45720" indent="0">
              <a:buNone/>
            </a:pPr>
            <a:r>
              <a:rPr lang="en-US" altLang="zh-TW" dirty="0"/>
              <a:t> </a:t>
            </a:r>
            <a:r>
              <a:rPr lang="en-US" altLang="zh-TW" dirty="0" smtClean="0"/>
              <a:t>    </a:t>
            </a:r>
            <a:r>
              <a:rPr lang="zh-TW" altLang="en-US" dirty="0" smtClean="0"/>
              <a:t>期交替</a:t>
            </a:r>
            <a:r>
              <a:rPr lang="zh-TW" altLang="en-US" dirty="0"/>
              <a:t>使用。</a:t>
            </a:r>
            <a:endParaRPr lang="en-US" altLang="zh-TW" dirty="0"/>
          </a:p>
          <a:p>
            <a:pPr marL="45720" indent="0">
              <a:buNone/>
            </a:pPr>
            <a:endParaRPr lang="en-US" altLang="zh-TW" dirty="0"/>
          </a:p>
          <a:p>
            <a:pPr marL="45720" indent="0">
              <a:buNone/>
            </a:pPr>
            <a:endParaRPr lang="en-US" altLang="zh-TW" dirty="0" smtClean="0"/>
          </a:p>
          <a:p>
            <a:pPr marL="502920" indent="-457200">
              <a:buAutoNum type="arabicParenBoth"/>
            </a:pPr>
            <a:endParaRPr lang="en-US" altLang="zh-TW" dirty="0"/>
          </a:p>
          <a:p>
            <a:pPr marL="45720" indent="0">
              <a:buNone/>
            </a:pPr>
            <a:endParaRPr lang="zh-TW" altLang="en-US" dirty="0"/>
          </a:p>
        </p:txBody>
      </p:sp>
      <p:sp>
        <p:nvSpPr>
          <p:cNvPr id="3" name="標題 2"/>
          <p:cNvSpPr>
            <a:spLocks noGrp="1"/>
          </p:cNvSpPr>
          <p:nvPr>
            <p:ph type="title"/>
          </p:nvPr>
        </p:nvSpPr>
        <p:spPr/>
        <p:txBody>
          <a:bodyPr/>
          <a:lstStyle/>
          <a:p>
            <a:r>
              <a:rPr lang="en-US" altLang="zh-TW" dirty="0"/>
              <a:t>3.1.1</a:t>
            </a:r>
            <a:r>
              <a:rPr lang="zh-TW" altLang="en-US" dirty="0"/>
              <a:t>說明實驗室設施病原圍阻區域之設計及操作控制</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41</a:t>
            </a:fld>
            <a:endParaRPr lang="zh-TW" altLang="en-US"/>
          </a:p>
        </p:txBody>
      </p:sp>
    </p:spTree>
    <p:extLst>
      <p:ext uri="{BB962C8B-B14F-4D97-AF65-F5344CB8AC3E}">
        <p14:creationId xmlns:p14="http://schemas.microsoft.com/office/powerpoint/2010/main" val="2672271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 indent="0">
              <a:buNone/>
            </a:pPr>
            <a:r>
              <a:rPr lang="en-US" altLang="zh-TW" sz="2400" dirty="0" smtClean="0">
                <a:solidFill>
                  <a:schemeClr val="tx1"/>
                </a:solidFill>
              </a:rPr>
              <a:t>2.3</a:t>
            </a:r>
            <a:r>
              <a:rPr lang="zh-TW" altLang="en-US" sz="2400" dirty="0" smtClean="0">
                <a:solidFill>
                  <a:schemeClr val="tx1"/>
                </a:solidFill>
              </a:rPr>
              <a:t>一般原則</a:t>
            </a:r>
            <a:endParaRPr lang="en-US" altLang="zh-TW" sz="2400" dirty="0" smtClean="0">
              <a:solidFill>
                <a:schemeClr val="tx1"/>
              </a:solidFill>
            </a:endParaRPr>
          </a:p>
          <a:p>
            <a:pPr marL="45720" indent="0">
              <a:buNone/>
            </a:pPr>
            <a:r>
              <a:rPr lang="zh-TW" altLang="en-US" dirty="0" smtClean="0">
                <a:solidFill>
                  <a:schemeClr val="tx1"/>
                </a:solidFill>
              </a:rPr>
              <a:t> </a:t>
            </a:r>
            <a:r>
              <a:rPr lang="en-US" altLang="zh-TW" dirty="0" smtClean="0">
                <a:solidFill>
                  <a:schemeClr val="tx1"/>
                </a:solidFill>
              </a:rPr>
              <a:t>(1)</a:t>
            </a:r>
            <a:r>
              <a:rPr lang="zh-TW" altLang="en-US" dirty="0" smtClean="0">
                <a:solidFill>
                  <a:srgbClr val="FF0000"/>
                </a:solidFill>
              </a:rPr>
              <a:t>實驗室</a:t>
            </a:r>
            <a:r>
              <a:rPr lang="zh-TW" altLang="en-US" dirty="0">
                <a:solidFill>
                  <a:srgbClr val="FF0000"/>
                </a:solidFill>
              </a:rPr>
              <a:t>阻隔區與辦公室區不得共用進排氣系統。</a:t>
            </a:r>
            <a:endParaRPr lang="en-US" altLang="zh-TW" dirty="0">
              <a:solidFill>
                <a:srgbClr val="FF0000"/>
              </a:solidFill>
            </a:endParaRPr>
          </a:p>
          <a:p>
            <a:pPr marL="45720" indent="0">
              <a:buNone/>
            </a:pPr>
            <a:r>
              <a:rPr lang="zh-TW" altLang="en-US" dirty="0" smtClean="0"/>
              <a:t> </a:t>
            </a:r>
            <a:r>
              <a:rPr lang="en-US" altLang="zh-TW" dirty="0" smtClean="0"/>
              <a:t>(2)</a:t>
            </a:r>
            <a:r>
              <a:rPr lang="zh-TW" altLang="en-US" dirty="0" smtClean="0"/>
              <a:t>實驗室</a:t>
            </a:r>
            <a:r>
              <a:rPr lang="zh-TW" altLang="en-US" dirty="0"/>
              <a:t>換氣率至少</a:t>
            </a:r>
            <a:r>
              <a:rPr lang="en-US" altLang="zh-TW" dirty="0">
                <a:solidFill>
                  <a:srgbClr val="FF0000"/>
                </a:solidFill>
              </a:rPr>
              <a:t>12</a:t>
            </a:r>
            <a:r>
              <a:rPr lang="zh-TW" altLang="en-US" dirty="0">
                <a:solidFill>
                  <a:srgbClr val="FF0000"/>
                </a:solidFill>
              </a:rPr>
              <a:t>次</a:t>
            </a:r>
            <a:r>
              <a:rPr lang="en-US" altLang="zh-TW" dirty="0">
                <a:solidFill>
                  <a:srgbClr val="FF0000"/>
                </a:solidFill>
              </a:rPr>
              <a:t>/</a:t>
            </a:r>
            <a:r>
              <a:rPr lang="zh-TW" altLang="en-US" dirty="0">
                <a:solidFill>
                  <a:srgbClr val="FF0000"/>
                </a:solidFill>
              </a:rPr>
              <a:t>小時</a:t>
            </a:r>
            <a:r>
              <a:rPr lang="zh-TW" altLang="en-US" dirty="0"/>
              <a:t>。</a:t>
            </a:r>
            <a:endParaRPr lang="en-US" altLang="zh-TW" dirty="0"/>
          </a:p>
          <a:p>
            <a:pPr marL="45720" indent="0">
              <a:buNone/>
            </a:pPr>
            <a:r>
              <a:rPr lang="zh-TW" altLang="en-US" dirty="0" smtClean="0"/>
              <a:t> </a:t>
            </a:r>
            <a:r>
              <a:rPr lang="en-US" altLang="zh-TW" dirty="0" smtClean="0"/>
              <a:t>(3)</a:t>
            </a:r>
            <a:r>
              <a:rPr lang="zh-TW" altLang="en-US" dirty="0" smtClean="0"/>
              <a:t>進</a:t>
            </a:r>
            <a:r>
              <a:rPr lang="zh-TW" altLang="en-US" dirty="0"/>
              <a:t>排氣管路應使用硬管，並不得洩漏</a:t>
            </a:r>
            <a:r>
              <a:rPr lang="zh-TW" altLang="en-US" dirty="0" smtClean="0"/>
              <a:t>。</a:t>
            </a:r>
            <a:endParaRPr lang="en-US" altLang="zh-TW" dirty="0" smtClean="0"/>
          </a:p>
          <a:p>
            <a:pPr marL="45720" indent="0">
              <a:buNone/>
            </a:pPr>
            <a:r>
              <a:rPr lang="en-US" altLang="zh-TW" dirty="0" smtClean="0"/>
              <a:t> (4)HEPA</a:t>
            </a:r>
            <a:r>
              <a:rPr lang="zh-TW" altLang="en-US" dirty="0"/>
              <a:t>需預留燻蒸消毒孔及洩漏測試孔</a:t>
            </a:r>
            <a:r>
              <a:rPr lang="zh-TW" altLang="en-US" dirty="0" smtClean="0"/>
              <a:t>。</a:t>
            </a:r>
            <a:endParaRPr lang="en-US" altLang="zh-TW" dirty="0" smtClean="0"/>
          </a:p>
          <a:p>
            <a:pPr marL="45720" indent="0">
              <a:buNone/>
            </a:pPr>
            <a:r>
              <a:rPr lang="en-US" altLang="zh-TW" dirty="0"/>
              <a:t> </a:t>
            </a:r>
            <a:r>
              <a:rPr lang="en-US" altLang="zh-TW" dirty="0" smtClean="0"/>
              <a:t>(5)</a:t>
            </a:r>
            <a:r>
              <a:rPr lang="zh-TW" altLang="en-US" dirty="0" smtClean="0"/>
              <a:t>進</a:t>
            </a:r>
            <a:r>
              <a:rPr lang="zh-TW" altLang="en-US" dirty="0"/>
              <a:t>排氣系統應安裝可完全密閉之風量調節門，以便於維持燻蒸</a:t>
            </a:r>
            <a:r>
              <a:rPr lang="zh-TW" altLang="en-US" dirty="0" smtClean="0"/>
              <a:t>消 </a:t>
            </a:r>
            <a:endParaRPr lang="en-US" altLang="zh-TW" dirty="0" smtClean="0"/>
          </a:p>
          <a:p>
            <a:pPr marL="45720" indent="0">
              <a:buNone/>
            </a:pPr>
            <a:r>
              <a:rPr lang="en-US" altLang="zh-TW" dirty="0"/>
              <a:t> </a:t>
            </a:r>
            <a:r>
              <a:rPr lang="en-US" altLang="zh-TW" dirty="0" smtClean="0"/>
              <a:t>    </a:t>
            </a:r>
            <a:r>
              <a:rPr lang="zh-TW" altLang="en-US" dirty="0" smtClean="0"/>
              <a:t>毒</a:t>
            </a:r>
            <a:r>
              <a:rPr lang="zh-TW" altLang="en-US" dirty="0"/>
              <a:t>過程中實驗室或</a:t>
            </a:r>
            <a:r>
              <a:rPr lang="en-US" altLang="zh-TW" dirty="0"/>
              <a:t>HEPA</a:t>
            </a:r>
            <a:r>
              <a:rPr lang="zh-TW" altLang="en-US" dirty="0"/>
              <a:t>過濾器空間密閉。</a:t>
            </a:r>
            <a:endParaRPr lang="en-US" altLang="zh-TW" dirty="0"/>
          </a:p>
          <a:p>
            <a:pPr marL="45720" indent="0">
              <a:buNone/>
            </a:pPr>
            <a:r>
              <a:rPr lang="zh-TW" altLang="en-US" dirty="0" smtClean="0"/>
              <a:t> </a:t>
            </a:r>
            <a:r>
              <a:rPr lang="en-US" altLang="zh-TW" dirty="0" smtClean="0"/>
              <a:t>(6)</a:t>
            </a:r>
            <a:r>
              <a:rPr lang="zh-TW" altLang="en-US" dirty="0" smtClean="0"/>
              <a:t>進</a:t>
            </a:r>
            <a:r>
              <a:rPr lang="zh-TW" altLang="en-US" dirty="0"/>
              <a:t>排氣系統異常的警報，且立即關閉系統，並有相關工程控制</a:t>
            </a:r>
            <a:r>
              <a:rPr lang="zh-TW" altLang="en-US" dirty="0" smtClean="0"/>
              <a:t>或 </a:t>
            </a:r>
            <a:endParaRPr lang="en-US" altLang="zh-TW" dirty="0" smtClean="0"/>
          </a:p>
          <a:p>
            <a:pPr marL="45720" indent="0">
              <a:buNone/>
            </a:pPr>
            <a:r>
              <a:rPr lang="en-US" altLang="zh-TW" dirty="0"/>
              <a:t> </a:t>
            </a:r>
            <a:r>
              <a:rPr lang="en-US" altLang="zh-TW" dirty="0" smtClean="0"/>
              <a:t>    </a:t>
            </a:r>
            <a:r>
              <a:rPr lang="zh-TW" altLang="en-US" dirty="0" smtClean="0"/>
              <a:t>設計</a:t>
            </a:r>
            <a:r>
              <a:rPr lang="zh-TW" altLang="en-US" dirty="0"/>
              <a:t>以因應負壓不足或正壓等異常發生。</a:t>
            </a:r>
            <a:endParaRPr lang="en-US" altLang="zh-TW" dirty="0"/>
          </a:p>
          <a:p>
            <a:pPr marL="45720" indent="0">
              <a:buNone/>
            </a:pPr>
            <a:endParaRPr lang="en-US" altLang="zh-TW" dirty="0"/>
          </a:p>
          <a:p>
            <a:pPr marL="45720" indent="0">
              <a:buNone/>
            </a:pPr>
            <a:endParaRPr lang="zh-TW" altLang="en-US" dirty="0"/>
          </a:p>
        </p:txBody>
      </p:sp>
      <p:sp>
        <p:nvSpPr>
          <p:cNvPr id="3" name="標題 2"/>
          <p:cNvSpPr>
            <a:spLocks noGrp="1"/>
          </p:cNvSpPr>
          <p:nvPr>
            <p:ph type="title"/>
          </p:nvPr>
        </p:nvSpPr>
        <p:spPr/>
        <p:txBody>
          <a:bodyPr/>
          <a:lstStyle/>
          <a:p>
            <a:r>
              <a:rPr lang="en-US" altLang="zh-TW" dirty="0"/>
              <a:t>3.1.1</a:t>
            </a:r>
            <a:r>
              <a:rPr lang="zh-TW" altLang="en-US" dirty="0"/>
              <a:t>說明實驗室設施病原圍阻區域之設計及操作控制</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42</a:t>
            </a:fld>
            <a:endParaRPr lang="zh-TW" altLang="en-US"/>
          </a:p>
        </p:txBody>
      </p:sp>
    </p:spTree>
    <p:extLst>
      <p:ext uri="{BB962C8B-B14F-4D97-AF65-F5344CB8AC3E}">
        <p14:creationId xmlns:p14="http://schemas.microsoft.com/office/powerpoint/2010/main" val="1162554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smtClean="0"/>
              <a:t>廢棄物排放設施設備</a:t>
            </a:r>
            <a:endParaRPr lang="en-US" altLang="zh-TW" sz="2800" dirty="0" smtClean="0"/>
          </a:p>
          <a:p>
            <a:pPr marL="45720" indent="0">
              <a:buNone/>
            </a:pPr>
            <a:endParaRPr lang="en-US" altLang="zh-TW" sz="2400" dirty="0" smtClean="0"/>
          </a:p>
        </p:txBody>
      </p:sp>
      <p:sp>
        <p:nvSpPr>
          <p:cNvPr id="3" name="標題 2"/>
          <p:cNvSpPr>
            <a:spLocks noGrp="1"/>
          </p:cNvSpPr>
          <p:nvPr>
            <p:ph type="title"/>
          </p:nvPr>
        </p:nvSpPr>
        <p:spPr/>
        <p:txBody>
          <a:bodyPr/>
          <a:lstStyle/>
          <a:p>
            <a:r>
              <a:rPr lang="en-US" altLang="zh-TW" dirty="0"/>
              <a:t>3.1.1</a:t>
            </a:r>
            <a:r>
              <a:rPr lang="zh-TW" altLang="en-US" dirty="0"/>
              <a:t>說明實驗室設施病原圍阻區域之設計及操作控制</a:t>
            </a:r>
          </a:p>
        </p:txBody>
      </p:sp>
      <p:graphicFrame>
        <p:nvGraphicFramePr>
          <p:cNvPr id="4" name="表格 3"/>
          <p:cNvGraphicFramePr>
            <a:graphicFrameLocks noGrp="1"/>
          </p:cNvGraphicFramePr>
          <p:nvPr>
            <p:extLst>
              <p:ext uri="{D42A27DB-BD31-4B8C-83A1-F6EECF244321}">
                <p14:modId xmlns:p14="http://schemas.microsoft.com/office/powerpoint/2010/main" val="2389838843"/>
              </p:ext>
            </p:extLst>
          </p:nvPr>
        </p:nvGraphicFramePr>
        <p:xfrm>
          <a:off x="395535" y="2276872"/>
          <a:ext cx="8352929" cy="3901440"/>
        </p:xfrm>
        <a:graphic>
          <a:graphicData uri="http://schemas.openxmlformats.org/drawingml/2006/table">
            <a:tbl>
              <a:tblPr firstRow="1" bandRow="1">
                <a:tableStyleId>{5C22544A-7EE6-4342-B048-85BDC9FD1C3A}</a:tableStyleId>
              </a:tblPr>
              <a:tblGrid>
                <a:gridCol w="4167756"/>
                <a:gridCol w="4185173"/>
              </a:tblGrid>
              <a:tr h="370840">
                <a:tc>
                  <a:txBody>
                    <a:bodyPr/>
                    <a:lstStyle/>
                    <a:p>
                      <a:pPr algn="ctr"/>
                      <a:r>
                        <a:rPr lang="en-US" altLang="zh-TW" sz="2000" dirty="0" smtClean="0"/>
                        <a:t>BSL-2</a:t>
                      </a:r>
                      <a:endParaRPr lang="zh-TW" altLang="en-US" sz="2000" dirty="0"/>
                    </a:p>
                  </a:txBody>
                  <a:tcPr/>
                </a:tc>
                <a:tc>
                  <a:txBody>
                    <a:bodyPr/>
                    <a:lstStyle/>
                    <a:p>
                      <a:pPr algn="ctr"/>
                      <a:r>
                        <a:rPr lang="en-US" altLang="zh-TW" sz="2000" dirty="0" smtClean="0"/>
                        <a:t>BSL-3</a:t>
                      </a:r>
                      <a:endParaRPr lang="zh-TW" altLang="en-US" sz="2000" dirty="0"/>
                    </a:p>
                  </a:txBody>
                  <a:tcPr/>
                </a:tc>
              </a:tr>
              <a:tr h="370840">
                <a:tc>
                  <a:txBody>
                    <a:bodyPr/>
                    <a:lstStyle/>
                    <a:p>
                      <a:r>
                        <a:rPr lang="zh-TW" altLang="en-US" sz="2000" dirty="0" smtClean="0"/>
                        <a:t>於</a:t>
                      </a:r>
                      <a:r>
                        <a:rPr lang="zh-TW" altLang="en-US" sz="2000" dirty="0" smtClean="0">
                          <a:solidFill>
                            <a:srgbClr val="FF0000"/>
                          </a:solidFill>
                        </a:rPr>
                        <a:t>實驗室鄰近處</a:t>
                      </a:r>
                      <a:r>
                        <a:rPr lang="zh-TW" altLang="en-US" sz="2000" dirty="0" smtClean="0"/>
                        <a:t>提供高溫高壓蒸氣滅菌器或感染性廢棄物消毒滅菌及清運之標準作業流程</a:t>
                      </a:r>
                      <a:endParaRPr lang="zh-TW" altLang="en-US" sz="2000" dirty="0"/>
                    </a:p>
                  </a:txBody>
                  <a:tcPr/>
                </a:tc>
                <a:tc>
                  <a:txBody>
                    <a:bodyPr/>
                    <a:lstStyle/>
                    <a:p>
                      <a:r>
                        <a:rPr lang="zh-TW" altLang="en-US" sz="2000" dirty="0" smtClean="0">
                          <a:solidFill>
                            <a:srgbClr val="FF0000"/>
                          </a:solidFill>
                        </a:rPr>
                        <a:t>實驗室內</a:t>
                      </a:r>
                      <a:r>
                        <a:rPr lang="zh-TW" altLang="en-US" sz="2000" dirty="0" smtClean="0"/>
                        <a:t>需備有高溫高壓蒸氣滅菌器</a:t>
                      </a:r>
                      <a:endParaRPr lang="zh-TW" altLang="en-US" sz="2000" dirty="0"/>
                    </a:p>
                  </a:txBody>
                  <a:tcPr/>
                </a:tc>
              </a:tr>
              <a:tr h="370840">
                <a:tc>
                  <a:txBody>
                    <a:bodyPr/>
                    <a:lstStyle/>
                    <a:p>
                      <a:r>
                        <a:rPr lang="zh-TW" altLang="en-US" sz="2000" dirty="0" smtClean="0"/>
                        <a:t>曝露在外的蒸氣管路需包覆保溫</a:t>
                      </a:r>
                      <a:endParaRPr lang="zh-TW" altLang="en-US" sz="2000" dirty="0"/>
                    </a:p>
                  </a:txBody>
                  <a:tcPr/>
                </a:tc>
                <a:tc>
                  <a:txBody>
                    <a:bodyPr/>
                    <a:lstStyle/>
                    <a:p>
                      <a:r>
                        <a:rPr lang="zh-TW" altLang="en-US" sz="2000" dirty="0" smtClean="0"/>
                        <a:t>曝露在外的蒸氣管路需包覆保溫</a:t>
                      </a:r>
                      <a:endParaRPr lang="zh-TW" altLang="en-US" sz="2000" dirty="0"/>
                    </a:p>
                  </a:txBody>
                  <a:tcPr/>
                </a:tc>
              </a:tr>
              <a:tr h="370840">
                <a:tc>
                  <a:txBody>
                    <a:bodyPr/>
                    <a:lstStyle/>
                    <a:p>
                      <a:r>
                        <a:rPr lang="zh-TW" altLang="en-US" sz="2000" dirty="0" smtClean="0"/>
                        <a:t>所有真空管路須具有</a:t>
                      </a:r>
                      <a:r>
                        <a:rPr lang="en-US" altLang="zh-TW" sz="2000" dirty="0" smtClean="0"/>
                        <a:t>HEPA</a:t>
                      </a:r>
                      <a:r>
                        <a:rPr lang="zh-TW" altLang="en-US" sz="2000" dirty="0" smtClean="0"/>
                        <a:t>過濾器或同等級的設備</a:t>
                      </a:r>
                      <a:endParaRPr lang="zh-TW" altLang="en-US" sz="2000" dirty="0"/>
                    </a:p>
                  </a:txBody>
                  <a:tcPr/>
                </a:tc>
                <a:tc>
                  <a:txBody>
                    <a:bodyPr/>
                    <a:lstStyle/>
                    <a:p>
                      <a:r>
                        <a:rPr lang="zh-TW" altLang="en-US" sz="2000" dirty="0" smtClean="0"/>
                        <a:t>所有真空管路須具有</a:t>
                      </a:r>
                      <a:r>
                        <a:rPr lang="en-US" altLang="zh-TW" sz="2000" dirty="0" smtClean="0"/>
                        <a:t>HEPA</a:t>
                      </a:r>
                      <a:r>
                        <a:rPr lang="zh-TW" altLang="en-US" sz="2000" dirty="0" smtClean="0"/>
                        <a:t>過濾器或同等級的設備</a:t>
                      </a:r>
                      <a:endParaRPr lang="zh-TW" altLang="en-US" sz="2000" dirty="0"/>
                    </a:p>
                  </a:txBody>
                  <a:tcPr/>
                </a:tc>
              </a:tr>
              <a:tr h="370840">
                <a:tc>
                  <a:txBody>
                    <a:bodyPr/>
                    <a:lstStyle/>
                    <a:p>
                      <a:endParaRPr lang="zh-TW" altLang="en-US" sz="2000" dirty="0"/>
                    </a:p>
                  </a:txBody>
                  <a:tcPr/>
                </a:tc>
                <a:tc>
                  <a:txBody>
                    <a:bodyPr/>
                    <a:lstStyle/>
                    <a:p>
                      <a:r>
                        <a:rPr lang="zh-TW" altLang="en-US" sz="2000" dirty="0" smtClean="0"/>
                        <a:t>滅菌器如有排氣或排水的裝置應有適當的過濾</a:t>
                      </a:r>
                      <a:r>
                        <a:rPr lang="en-US" altLang="zh-TW" sz="2000" dirty="0" smtClean="0"/>
                        <a:t>(</a:t>
                      </a:r>
                      <a:r>
                        <a:rPr lang="zh-TW" altLang="en-US" sz="2000" dirty="0" smtClean="0"/>
                        <a:t>過濾孔徑依操作病原體種類而定</a:t>
                      </a:r>
                      <a:r>
                        <a:rPr lang="en-US" altLang="zh-TW" sz="2000" dirty="0" smtClean="0"/>
                        <a:t>)</a:t>
                      </a:r>
                      <a:endParaRPr lang="zh-TW" altLang="en-US" sz="2000" dirty="0"/>
                    </a:p>
                  </a:txBody>
                  <a:tcPr/>
                </a:tc>
              </a:tr>
              <a:tr h="370840">
                <a:tc gridSpan="2">
                  <a:txBody>
                    <a:bodyPr/>
                    <a:lstStyle/>
                    <a:p>
                      <a:pPr algn="ctr"/>
                      <a:r>
                        <a:rPr lang="zh-TW" altLang="en-US" sz="2000" dirty="0" smtClean="0"/>
                        <a:t>高溫高壓滅菌器應定期執行生物性確效檢測</a:t>
                      </a:r>
                      <a:r>
                        <a:rPr lang="en-US" altLang="zh-TW" sz="2000" dirty="0" smtClean="0"/>
                        <a:t>(</a:t>
                      </a:r>
                      <a:r>
                        <a:rPr lang="zh-TW" altLang="en-US" sz="2000" dirty="0" smtClean="0"/>
                        <a:t>每週</a:t>
                      </a:r>
                      <a:r>
                        <a:rPr lang="en-US" altLang="zh-TW" sz="2000" dirty="0" smtClean="0"/>
                        <a:t>)</a:t>
                      </a:r>
                      <a:r>
                        <a:rPr lang="zh-TW" altLang="en-US" sz="2000" dirty="0" smtClean="0"/>
                        <a:t>。</a:t>
                      </a:r>
                      <a:endParaRPr lang="zh-TW" altLang="en-US" sz="2000" dirty="0"/>
                    </a:p>
                  </a:txBody>
                  <a:tcPr/>
                </a:tc>
                <a:tc hMerge="1">
                  <a:txBody>
                    <a:bodyPr/>
                    <a:lstStyle/>
                    <a:p>
                      <a:endParaRPr lang="zh-TW" altLang="en-US" sz="2000" dirty="0"/>
                    </a:p>
                  </a:txBody>
                  <a:tcPr/>
                </a:tc>
              </a:tr>
            </a:tbl>
          </a:graphicData>
        </a:graphic>
      </p:graphicFrame>
      <p:sp>
        <p:nvSpPr>
          <p:cNvPr id="5" name="投影片編號版面配置區 4"/>
          <p:cNvSpPr>
            <a:spLocks noGrp="1"/>
          </p:cNvSpPr>
          <p:nvPr>
            <p:ph type="sldNum" sz="quarter" idx="12"/>
          </p:nvPr>
        </p:nvSpPr>
        <p:spPr/>
        <p:txBody>
          <a:bodyPr/>
          <a:lstStyle/>
          <a:p>
            <a:fld id="{9F543845-701F-419D-9873-2C20FFA66FF0}" type="slidenum">
              <a:rPr lang="zh-TW" altLang="en-US" smtClean="0"/>
              <a:t>43</a:t>
            </a:fld>
            <a:endParaRPr lang="zh-TW" altLang="en-US"/>
          </a:p>
        </p:txBody>
      </p:sp>
      <p:sp>
        <p:nvSpPr>
          <p:cNvPr id="6" name="文字方塊 5"/>
          <p:cNvSpPr txBox="1"/>
          <p:nvPr/>
        </p:nvSpPr>
        <p:spPr>
          <a:xfrm>
            <a:off x="539552" y="6237312"/>
            <a:ext cx="8064896" cy="523220"/>
          </a:xfrm>
          <a:prstGeom prst="rect">
            <a:avLst/>
          </a:prstGeom>
          <a:noFill/>
        </p:spPr>
        <p:txBody>
          <a:bodyPr wrap="square" rtlCol="0">
            <a:spAutoFit/>
          </a:bodyPr>
          <a:lstStyle/>
          <a:p>
            <a:pPr algn="ctr"/>
            <a:r>
              <a:rPr lang="en-US" altLang="zh-TW" sz="1400" dirty="0">
                <a:solidFill>
                  <a:srgbClr val="002060"/>
                </a:solidFill>
              </a:rPr>
              <a:t>TB</a:t>
            </a:r>
            <a:r>
              <a:rPr lang="zh-TW" altLang="zh-TW" sz="1400" dirty="0">
                <a:solidFill>
                  <a:srgbClr val="002060"/>
                </a:solidFill>
              </a:rPr>
              <a:t>負壓室滅菌鍋安裝的過濾器</a:t>
            </a:r>
            <a:r>
              <a:rPr lang="en-US" altLang="zh-TW" sz="1400" dirty="0">
                <a:solidFill>
                  <a:srgbClr val="002060"/>
                </a:solidFill>
              </a:rPr>
              <a:t>(</a:t>
            </a:r>
            <a:r>
              <a:rPr lang="en-US" altLang="zh-TW" sz="1400" dirty="0" err="1">
                <a:solidFill>
                  <a:srgbClr val="002060"/>
                </a:solidFill>
              </a:rPr>
              <a:t>hepa</a:t>
            </a:r>
            <a:r>
              <a:rPr lang="en-US" altLang="zh-TW" sz="1400" dirty="0">
                <a:solidFill>
                  <a:srgbClr val="002060"/>
                </a:solidFill>
              </a:rPr>
              <a:t>)</a:t>
            </a:r>
            <a:r>
              <a:rPr lang="zh-TW" altLang="zh-TW" sz="1400" dirty="0">
                <a:solidFill>
                  <a:srgbClr val="002060"/>
                </a:solidFill>
              </a:rPr>
              <a:t>液體可過濾</a:t>
            </a:r>
            <a:r>
              <a:rPr lang="en-US" altLang="zh-TW" sz="1400" dirty="0">
                <a:solidFill>
                  <a:srgbClr val="002060"/>
                </a:solidFill>
              </a:rPr>
              <a:t>0.2 micron</a:t>
            </a:r>
            <a:r>
              <a:rPr lang="zh-TW" altLang="zh-TW" sz="1400" dirty="0">
                <a:solidFill>
                  <a:srgbClr val="002060"/>
                </a:solidFill>
              </a:rPr>
              <a:t>、氣體可過濾</a:t>
            </a:r>
            <a:r>
              <a:rPr lang="en-US" altLang="zh-TW" sz="1400" dirty="0">
                <a:solidFill>
                  <a:srgbClr val="002060"/>
                </a:solidFill>
              </a:rPr>
              <a:t>0.01 micron</a:t>
            </a:r>
            <a:r>
              <a:rPr lang="zh-TW" altLang="zh-TW" sz="1400" dirty="0">
                <a:solidFill>
                  <a:srgbClr val="002060"/>
                </a:solidFill>
              </a:rPr>
              <a:t>粒子，依原廠說明書</a:t>
            </a:r>
            <a:r>
              <a:rPr lang="en-US" altLang="zh-TW" sz="1400" dirty="0">
                <a:solidFill>
                  <a:srgbClr val="002060"/>
                </a:solidFill>
              </a:rPr>
              <a:t>142</a:t>
            </a:r>
            <a:r>
              <a:rPr lang="zh-TW" altLang="zh-TW" sz="1400" dirty="0">
                <a:solidFill>
                  <a:srgbClr val="002060"/>
                </a:solidFill>
              </a:rPr>
              <a:t>℃滅菌可使用</a:t>
            </a:r>
            <a:r>
              <a:rPr lang="en-US" altLang="zh-TW" sz="1400" dirty="0">
                <a:solidFill>
                  <a:srgbClr val="002060"/>
                </a:solidFill>
              </a:rPr>
              <a:t>225cycle</a:t>
            </a:r>
            <a:r>
              <a:rPr lang="zh-TW" altLang="zh-TW" sz="1400" dirty="0">
                <a:solidFill>
                  <a:srgbClr val="002060"/>
                </a:solidFill>
              </a:rPr>
              <a:t>，故規劃一年更換一次。</a:t>
            </a:r>
            <a:endParaRPr lang="zh-TW" altLang="en-US" sz="1400" dirty="0">
              <a:solidFill>
                <a:srgbClr val="002060"/>
              </a:solidFill>
            </a:endParaRPr>
          </a:p>
        </p:txBody>
      </p:sp>
    </p:spTree>
    <p:extLst>
      <p:ext uri="{BB962C8B-B14F-4D97-AF65-F5344CB8AC3E}">
        <p14:creationId xmlns:p14="http://schemas.microsoft.com/office/powerpoint/2010/main" val="592246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400" dirty="0" smtClean="0"/>
              <a:t>BSL2</a:t>
            </a:r>
            <a:r>
              <a:rPr lang="zh-TW" altLang="en-US" sz="2400" dirty="0" smtClean="0"/>
              <a:t>實驗室廢水</a:t>
            </a:r>
            <a:endParaRPr lang="en-US" altLang="zh-TW" sz="2400" dirty="0" smtClean="0"/>
          </a:p>
          <a:p>
            <a:r>
              <a:rPr lang="zh-TW" altLang="en-US" sz="2400" dirty="0" smtClean="0"/>
              <a:t>負壓實驗室廢水</a:t>
            </a:r>
            <a:r>
              <a:rPr lang="en-US" altLang="zh-TW" sz="2400" dirty="0" smtClean="0"/>
              <a:t>-</a:t>
            </a:r>
            <a:r>
              <a:rPr lang="zh-TW" altLang="en-US" sz="2400" dirty="0" smtClean="0"/>
              <a:t>廢水槽</a:t>
            </a:r>
            <a:endParaRPr lang="zh-TW" altLang="en-US" sz="2400" dirty="0"/>
          </a:p>
        </p:txBody>
      </p:sp>
      <p:sp>
        <p:nvSpPr>
          <p:cNvPr id="3" name="標題 2"/>
          <p:cNvSpPr>
            <a:spLocks noGrp="1"/>
          </p:cNvSpPr>
          <p:nvPr>
            <p:ph type="title"/>
          </p:nvPr>
        </p:nvSpPr>
        <p:spPr/>
        <p:txBody>
          <a:bodyPr/>
          <a:lstStyle/>
          <a:p>
            <a:r>
              <a:rPr lang="en-US" altLang="zh-TW" dirty="0"/>
              <a:t>3.1.1</a:t>
            </a:r>
            <a:r>
              <a:rPr lang="zh-TW" altLang="en-US" dirty="0"/>
              <a:t>說明實驗室設施病原圍阻區域之設計及操作控制</a:t>
            </a:r>
          </a:p>
        </p:txBody>
      </p:sp>
      <p:pic>
        <p:nvPicPr>
          <p:cNvPr id="1027" name="Picture 3" descr="P1010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227" y="2636912"/>
            <a:ext cx="5313061"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fld id="{9F543845-701F-419D-9873-2C20FFA66FF0}" type="slidenum">
              <a:rPr lang="zh-TW" altLang="en-US" smtClean="0"/>
              <a:t>44</a:t>
            </a:fld>
            <a:endParaRPr lang="zh-TW" altLang="en-US"/>
          </a:p>
        </p:txBody>
      </p:sp>
    </p:spTree>
    <p:extLst>
      <p:ext uri="{BB962C8B-B14F-4D97-AF65-F5344CB8AC3E}">
        <p14:creationId xmlns:p14="http://schemas.microsoft.com/office/powerpoint/2010/main" val="603052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p:txBody>
          <a:bodyPr/>
          <a:lstStyle/>
          <a:p>
            <a:pPr marL="45720" indent="0">
              <a:buNone/>
            </a:pPr>
            <a:endParaRPr lang="en-US" altLang="zh-TW" dirty="0">
              <a:solidFill>
                <a:srgbClr val="FFFF00"/>
              </a:solidFill>
            </a:endParaRPr>
          </a:p>
          <a:p>
            <a:pPr marL="45720" indent="0">
              <a:buNone/>
            </a:pPr>
            <a:endParaRPr lang="en-US" altLang="zh-TW" dirty="0" smtClean="0">
              <a:solidFill>
                <a:srgbClr val="FFFF00"/>
              </a:solidFill>
            </a:endParaRPr>
          </a:p>
          <a:p>
            <a:pPr marL="45720" indent="0">
              <a:buNone/>
            </a:pPr>
            <a:endParaRPr lang="en-US" altLang="zh-TW" dirty="0">
              <a:solidFill>
                <a:srgbClr val="FFFF00"/>
              </a:solidFill>
            </a:endParaRPr>
          </a:p>
          <a:p>
            <a:pPr marL="45720" indent="0">
              <a:buNone/>
            </a:pPr>
            <a:endParaRPr lang="en-US" altLang="zh-TW" dirty="0" smtClean="0">
              <a:solidFill>
                <a:srgbClr val="FFFF00"/>
              </a:solidFill>
            </a:endParaRPr>
          </a:p>
          <a:p>
            <a:pPr marL="45720" indent="0">
              <a:buNone/>
            </a:pPr>
            <a:r>
              <a:rPr lang="zh-TW" altLang="en-US" dirty="0" smtClean="0">
                <a:solidFill>
                  <a:srgbClr val="0070C0"/>
                </a:solidFill>
              </a:rPr>
              <a:t>瞭解設施工程控制之受損或異常</a:t>
            </a:r>
            <a:endParaRPr lang="zh-TW" altLang="en-US" dirty="0">
              <a:solidFill>
                <a:srgbClr val="0070C0"/>
              </a:solidFill>
            </a:endParaRPr>
          </a:p>
          <a:p>
            <a:endParaRPr lang="zh-TW" altLang="en-US" dirty="0"/>
          </a:p>
        </p:txBody>
      </p:sp>
      <p:sp>
        <p:nvSpPr>
          <p:cNvPr id="11" name="文字版面配置區 10"/>
          <p:cNvSpPr>
            <a:spLocks noGrp="1"/>
          </p:cNvSpPr>
          <p:nvPr>
            <p:ph type="body" sz="half" idx="2"/>
          </p:nvPr>
        </p:nvSpPr>
        <p:spPr/>
        <p:txBody>
          <a:bodyPr>
            <a:normAutofit/>
          </a:bodyPr>
          <a:lstStyle/>
          <a:p>
            <a:endParaRPr lang="en-US" altLang="zh-TW" sz="3600" dirty="0" smtClean="0"/>
          </a:p>
          <a:p>
            <a:r>
              <a:rPr lang="en-US" altLang="zh-TW" sz="3600" dirty="0" smtClean="0"/>
              <a:t>3.2</a:t>
            </a:r>
            <a:endParaRPr lang="zh-TW" altLang="en-US" sz="3600" dirty="0"/>
          </a:p>
        </p:txBody>
      </p:sp>
      <p:sp>
        <p:nvSpPr>
          <p:cNvPr id="9" name="標題 8"/>
          <p:cNvSpPr>
            <a:spLocks noGrp="1"/>
          </p:cNvSpPr>
          <p:nvPr>
            <p:ph type="title"/>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fld id="{9F543845-701F-419D-9873-2C20FFA66FF0}" type="slidenum">
              <a:rPr lang="zh-TW" altLang="en-US" smtClean="0"/>
              <a:t>45</a:t>
            </a:fld>
            <a:endParaRPr lang="zh-TW" altLang="en-US"/>
          </a:p>
        </p:txBody>
      </p:sp>
    </p:spTree>
    <p:extLst>
      <p:ext uri="{BB962C8B-B14F-4D97-AF65-F5344CB8AC3E}">
        <p14:creationId xmlns:p14="http://schemas.microsoft.com/office/powerpoint/2010/main" val="2462553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r>
              <a:rPr lang="en-US" altLang="zh-TW" sz="2800" dirty="0" smtClean="0"/>
              <a:t>TB</a:t>
            </a:r>
            <a:r>
              <a:rPr lang="zh-TW" altLang="en-US" sz="2800" dirty="0" smtClean="0"/>
              <a:t>負壓實驗室</a:t>
            </a:r>
            <a:endParaRPr lang="en-US" altLang="zh-TW" sz="2800" dirty="0" smtClean="0"/>
          </a:p>
          <a:p>
            <a:pPr marL="45720" indent="0">
              <a:buNone/>
            </a:pPr>
            <a:r>
              <a:rPr lang="en-US" altLang="zh-TW" sz="2400" dirty="0" smtClean="0"/>
              <a:t>(1)</a:t>
            </a:r>
            <a:r>
              <a:rPr lang="zh-TW" altLang="en-US" sz="2400" dirty="0" smtClean="0"/>
              <a:t>負壓值警報超過</a:t>
            </a:r>
            <a:r>
              <a:rPr lang="en-US" altLang="zh-TW" sz="2400" dirty="0" smtClean="0"/>
              <a:t>1</a:t>
            </a:r>
            <a:r>
              <a:rPr lang="zh-TW" altLang="en-US" sz="2400" dirty="0" smtClean="0"/>
              <a:t>分鐘仍未恢復正常時</a:t>
            </a:r>
            <a:endParaRPr lang="en-US" altLang="zh-TW" sz="2400" dirty="0" smtClean="0"/>
          </a:p>
          <a:p>
            <a:pPr marL="45720" indent="0">
              <a:buNone/>
            </a:pPr>
            <a:r>
              <a:rPr lang="en-US" altLang="zh-TW" sz="2400" dirty="0" smtClean="0"/>
              <a:t>(2)</a:t>
            </a:r>
            <a:r>
              <a:rPr lang="zh-TW" altLang="en-US" sz="2400" dirty="0" smtClean="0"/>
              <a:t>實驗室內溫度異常導致可能影響操作安全時</a:t>
            </a:r>
            <a:endParaRPr lang="en-US" altLang="zh-TW" sz="2400" dirty="0" smtClean="0"/>
          </a:p>
          <a:p>
            <a:pPr marL="45720" indent="0">
              <a:buNone/>
            </a:pPr>
            <a:endParaRPr lang="en-US" altLang="zh-TW" sz="2400" dirty="0"/>
          </a:p>
          <a:p>
            <a:pPr marL="45720" indent="0">
              <a:buNone/>
            </a:pPr>
            <a:endParaRPr lang="en-US" altLang="zh-TW" sz="2400" dirty="0" smtClean="0"/>
          </a:p>
          <a:p>
            <a:pPr marL="45720" indent="0">
              <a:buNone/>
            </a:pPr>
            <a:r>
              <a:rPr lang="zh-TW" altLang="en-US" sz="2400" dirty="0" smtClean="0"/>
              <a:t>                    </a:t>
            </a:r>
            <a:endParaRPr lang="en-US" altLang="zh-TW" sz="2400" dirty="0" smtClean="0"/>
          </a:p>
          <a:p>
            <a:pPr marL="45720" indent="0">
              <a:buNone/>
            </a:pPr>
            <a:r>
              <a:rPr lang="en-US" altLang="zh-TW" sz="2400" dirty="0"/>
              <a:t> </a:t>
            </a:r>
            <a:r>
              <a:rPr lang="en-US" altLang="zh-TW" sz="2400" dirty="0" smtClean="0"/>
              <a:t>                     </a:t>
            </a:r>
            <a:r>
              <a:rPr lang="zh-TW" altLang="en-US" sz="2800" dirty="0" smtClean="0"/>
              <a:t>停止操作，離開實驗室</a:t>
            </a:r>
            <a:endParaRPr lang="zh-TW" altLang="en-US" sz="2800" dirty="0"/>
          </a:p>
        </p:txBody>
      </p:sp>
      <p:sp>
        <p:nvSpPr>
          <p:cNvPr id="5" name="標題 4"/>
          <p:cNvSpPr>
            <a:spLocks noGrp="1"/>
          </p:cNvSpPr>
          <p:nvPr>
            <p:ph type="title"/>
          </p:nvPr>
        </p:nvSpPr>
        <p:spPr/>
        <p:txBody>
          <a:bodyPr/>
          <a:lstStyle/>
          <a:p>
            <a:r>
              <a:rPr lang="en-US" altLang="zh-TW" dirty="0" smtClean="0"/>
              <a:t>3.2.1</a:t>
            </a:r>
            <a:r>
              <a:rPr lang="zh-TW" altLang="en-US" dirty="0" smtClean="0"/>
              <a:t>指出設施工程控制異常時必須停止或啟動之特定程序</a:t>
            </a:r>
            <a:endParaRPr lang="zh-TW" altLang="en-US" dirty="0"/>
          </a:p>
        </p:txBody>
      </p:sp>
      <p:sp>
        <p:nvSpPr>
          <p:cNvPr id="3" name="向下箭號 2"/>
          <p:cNvSpPr/>
          <p:nvPr/>
        </p:nvSpPr>
        <p:spPr>
          <a:xfrm>
            <a:off x="3943352" y="3386696"/>
            <a:ext cx="484632" cy="762384"/>
          </a:xfrm>
          <a:prstGeom prst="down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9F543845-701F-419D-9873-2C20FFA66FF0}" type="slidenum">
              <a:rPr lang="zh-TW" altLang="en-US" smtClean="0"/>
              <a:t>46</a:t>
            </a:fld>
            <a:endParaRPr lang="zh-TW" altLang="en-US"/>
          </a:p>
        </p:txBody>
      </p:sp>
    </p:spTree>
    <p:extLst>
      <p:ext uri="{BB962C8B-B14F-4D97-AF65-F5344CB8AC3E}">
        <p14:creationId xmlns:p14="http://schemas.microsoft.com/office/powerpoint/2010/main" val="1993716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smtClean="0"/>
              <a:t>聯絡相關單位進行維修</a:t>
            </a:r>
            <a:endParaRPr lang="en-US" altLang="zh-TW" sz="2400" dirty="0" smtClean="0"/>
          </a:p>
          <a:p>
            <a:r>
              <a:rPr lang="zh-TW" altLang="en-US" sz="2400" dirty="0" smtClean="0"/>
              <a:t>若於</a:t>
            </a:r>
            <a:r>
              <a:rPr lang="en-US" altLang="zh-TW" sz="2400" dirty="0" smtClean="0"/>
              <a:t>48</a:t>
            </a:r>
            <a:r>
              <a:rPr lang="zh-TW" altLang="en-US" sz="2400" dirty="0" smtClean="0"/>
              <a:t>小時內無法修復，則將檢體委由外部單位進行代檢作業。</a:t>
            </a:r>
            <a:endParaRPr lang="zh-TW" altLang="en-US" sz="2400" dirty="0"/>
          </a:p>
        </p:txBody>
      </p:sp>
      <p:sp>
        <p:nvSpPr>
          <p:cNvPr id="3" name="標題 2"/>
          <p:cNvSpPr>
            <a:spLocks noGrp="1"/>
          </p:cNvSpPr>
          <p:nvPr>
            <p:ph type="title"/>
          </p:nvPr>
        </p:nvSpPr>
        <p:spPr/>
        <p:txBody>
          <a:bodyPr/>
          <a:lstStyle/>
          <a:p>
            <a:r>
              <a:rPr lang="en-US" altLang="zh-TW" dirty="0" smtClean="0"/>
              <a:t>3.2.2</a:t>
            </a:r>
            <a:r>
              <a:rPr lang="zh-TW" altLang="en-US" dirty="0" smtClean="0"/>
              <a:t>遵守設施工程控制受損時所需之應變程序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47</a:t>
            </a:fld>
            <a:endParaRPr lang="zh-TW" altLang="en-US"/>
          </a:p>
        </p:txBody>
      </p:sp>
    </p:spTree>
    <p:extLst>
      <p:ext uri="{BB962C8B-B14F-4D97-AF65-F5344CB8AC3E}">
        <p14:creationId xmlns:p14="http://schemas.microsoft.com/office/powerpoint/2010/main" val="2503742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通報主管</a:t>
            </a:r>
            <a:endParaRPr lang="en-US" altLang="zh-TW" sz="2400" dirty="0" smtClean="0"/>
          </a:p>
          <a:p>
            <a:r>
              <a:rPr lang="zh-TW" altLang="en-US" sz="2400" dirty="0" smtClean="0"/>
              <a:t>依受損情況評估是否有人員受感染或環境污染之虞，必要時則依</a:t>
            </a:r>
            <a:r>
              <a:rPr lang="zh-TW" altLang="zh-TW" sz="2400" dirty="0" smtClean="0"/>
              <a:t>生物</a:t>
            </a:r>
            <a:r>
              <a:rPr lang="zh-TW" altLang="zh-TW" sz="2400" dirty="0"/>
              <a:t>安全意外事件等級及</a:t>
            </a:r>
            <a:r>
              <a:rPr lang="zh-TW" altLang="zh-TW" sz="2400" dirty="0" smtClean="0"/>
              <a:t>其通報規定</a:t>
            </a:r>
            <a:r>
              <a:rPr lang="zh-TW" altLang="en-US" sz="2400" dirty="0" smtClean="0"/>
              <a:t>進行通報。</a:t>
            </a:r>
            <a:endParaRPr lang="zh-TW" altLang="en-US" sz="2400" dirty="0"/>
          </a:p>
          <a:p>
            <a:endParaRPr lang="zh-TW" altLang="en-US" dirty="0"/>
          </a:p>
          <a:p>
            <a:endParaRPr lang="zh-TW" altLang="en-US" dirty="0"/>
          </a:p>
        </p:txBody>
      </p:sp>
      <p:sp>
        <p:nvSpPr>
          <p:cNvPr id="3" name="標題 2"/>
          <p:cNvSpPr>
            <a:spLocks noGrp="1"/>
          </p:cNvSpPr>
          <p:nvPr>
            <p:ph type="title"/>
          </p:nvPr>
        </p:nvSpPr>
        <p:spPr/>
        <p:txBody>
          <a:bodyPr/>
          <a:lstStyle/>
          <a:p>
            <a:r>
              <a:rPr lang="en-US" altLang="zh-TW" dirty="0" smtClean="0"/>
              <a:t>3.3</a:t>
            </a:r>
            <a:r>
              <a:rPr lang="zh-TW" altLang="en-US" dirty="0" smtClean="0"/>
              <a:t>遵守設施工程控制受損時正確通報程序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48</a:t>
            </a:fld>
            <a:endParaRPr lang="zh-TW" altLang="en-US"/>
          </a:p>
        </p:txBody>
      </p:sp>
    </p:spTree>
    <p:extLst>
      <p:ext uri="{BB962C8B-B14F-4D97-AF65-F5344CB8AC3E}">
        <p14:creationId xmlns:p14="http://schemas.microsoft.com/office/powerpoint/2010/main" val="3749679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zh-TW" sz="2400" dirty="0">
                <a:solidFill>
                  <a:srgbClr val="FF0000"/>
                </a:solidFill>
              </a:rPr>
              <a:t>每日</a:t>
            </a:r>
            <a:r>
              <a:rPr lang="zh-TW" altLang="zh-TW" sz="2400" dirty="0"/>
              <a:t>開始使用負壓室前須查看面板顯示之壓力、溫度、</a:t>
            </a:r>
            <a:r>
              <a:rPr lang="en-US" altLang="zh-TW" sz="2400" dirty="0" err="1"/>
              <a:t>hepa</a:t>
            </a:r>
            <a:r>
              <a:rPr lang="zh-TW" altLang="zh-TW" sz="2400" dirty="0"/>
              <a:t>壓差、歷史警報皆正常才可進入</a:t>
            </a:r>
            <a:r>
              <a:rPr lang="zh-TW" altLang="zh-TW" sz="2400" dirty="0" smtClean="0"/>
              <a:t>操作</a:t>
            </a:r>
            <a:r>
              <a:rPr lang="zh-TW" altLang="en-US" sz="2400" dirty="0" smtClean="0"/>
              <a:t>。</a:t>
            </a:r>
            <a:endParaRPr lang="en-US" altLang="zh-TW" sz="2400" dirty="0" smtClean="0"/>
          </a:p>
          <a:p>
            <a:r>
              <a:rPr lang="zh-TW" altLang="zh-TW" sz="2400" dirty="0" smtClean="0">
                <a:solidFill>
                  <a:srgbClr val="FF0000"/>
                </a:solidFill>
              </a:rPr>
              <a:t>每月</a:t>
            </a:r>
            <a:r>
              <a:rPr lang="zh-TW" altLang="zh-TW" sz="2400" dirty="0"/>
              <a:t>由空調組進行排氣風車及風管相關</a:t>
            </a:r>
            <a:r>
              <a:rPr lang="zh-TW" altLang="zh-TW" sz="2400" dirty="0" smtClean="0"/>
              <a:t>檢查</a:t>
            </a:r>
            <a:r>
              <a:rPr lang="zh-TW" altLang="en-US" sz="2400" dirty="0" smtClean="0"/>
              <a:t>。</a:t>
            </a:r>
            <a:endParaRPr lang="en-US" altLang="zh-TW" sz="2400" dirty="0" smtClean="0"/>
          </a:p>
          <a:p>
            <a:r>
              <a:rPr lang="zh-TW" altLang="zh-TW" sz="2400" dirty="0" smtClean="0"/>
              <a:t>檢驗</a:t>
            </a:r>
            <a:r>
              <a:rPr lang="zh-TW" altLang="zh-TW" sz="2400" dirty="0"/>
              <a:t>醫學科</a:t>
            </a:r>
            <a:r>
              <a:rPr lang="zh-TW" altLang="zh-TW" sz="2400" dirty="0">
                <a:solidFill>
                  <a:srgbClr val="FF0000"/>
                </a:solidFill>
              </a:rPr>
              <a:t>年度稽核</a:t>
            </a:r>
            <a:r>
              <a:rPr lang="zh-TW" altLang="zh-TW" sz="2400" dirty="0" smtClean="0"/>
              <a:t>，</a:t>
            </a:r>
            <a:r>
              <a:rPr lang="zh-TW" altLang="en-US" sz="2400" dirty="0" smtClean="0"/>
              <a:t>稽核項目</a:t>
            </a:r>
            <a:r>
              <a:rPr lang="zh-TW" altLang="zh-TW" sz="2400" dirty="0" smtClean="0"/>
              <a:t>參考</a:t>
            </a:r>
            <a:r>
              <a:rPr lang="zh-TW" altLang="zh-TW" sz="2400" dirty="0"/>
              <a:t>「檢驗</a:t>
            </a:r>
            <a:r>
              <a:rPr lang="en-US" altLang="zh-TW" sz="2400" dirty="0"/>
              <a:t>-</a:t>
            </a:r>
            <a:r>
              <a:rPr lang="zh-TW" altLang="zh-TW" sz="2400" dirty="0"/>
              <a:t>儀器</a:t>
            </a:r>
            <a:r>
              <a:rPr lang="en-US" altLang="zh-TW" sz="2400" dirty="0"/>
              <a:t>-3-F007-(08) TB</a:t>
            </a:r>
            <a:r>
              <a:rPr lang="zh-TW" altLang="zh-TW" sz="2400" dirty="0"/>
              <a:t>負壓實驗室自我評核表</a:t>
            </a:r>
            <a:r>
              <a:rPr lang="zh-TW" altLang="zh-TW" sz="2400" dirty="0" smtClean="0"/>
              <a:t>」</a:t>
            </a:r>
            <a:r>
              <a:rPr lang="zh-TW" altLang="en-US" sz="2400" dirty="0" smtClean="0"/>
              <a:t>。</a:t>
            </a:r>
            <a:endParaRPr lang="zh-TW" altLang="zh-TW" sz="2400" dirty="0"/>
          </a:p>
          <a:p>
            <a:endParaRPr lang="zh-TW" altLang="en-US" dirty="0"/>
          </a:p>
        </p:txBody>
      </p:sp>
      <p:sp>
        <p:nvSpPr>
          <p:cNvPr id="3" name="標題 2"/>
          <p:cNvSpPr>
            <a:spLocks noGrp="1"/>
          </p:cNvSpPr>
          <p:nvPr>
            <p:ph type="title"/>
          </p:nvPr>
        </p:nvSpPr>
        <p:spPr/>
        <p:txBody>
          <a:bodyPr/>
          <a:lstStyle/>
          <a:p>
            <a:r>
              <a:rPr lang="en-US" altLang="zh-TW" dirty="0" smtClean="0"/>
              <a:t>3.4</a:t>
            </a:r>
            <a:r>
              <a:rPr lang="zh-TW" altLang="en-US" dirty="0" smtClean="0"/>
              <a:t>說明設施及設施工程控制系統例行監視程序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49</a:t>
            </a:fld>
            <a:endParaRPr lang="zh-TW" altLang="en-US"/>
          </a:p>
        </p:txBody>
      </p:sp>
    </p:spTree>
    <p:extLst>
      <p:ext uri="{BB962C8B-B14F-4D97-AF65-F5344CB8AC3E}">
        <p14:creationId xmlns:p14="http://schemas.microsoft.com/office/powerpoint/2010/main" val="277349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1"/>
            <a:ext cx="8407893" cy="4374226"/>
          </a:xfrm>
        </p:spPr>
        <p:txBody>
          <a:bodyPr>
            <a:normAutofit/>
          </a:bodyPr>
          <a:lstStyle/>
          <a:p>
            <a:r>
              <a:rPr lang="zh-TW" altLang="en-US" sz="2800" dirty="0" smtClean="0"/>
              <a:t>生物安全櫃</a:t>
            </a:r>
            <a:r>
              <a:rPr lang="en-US" altLang="zh-TW" sz="2800" dirty="0" smtClean="0"/>
              <a:t>(BSC)</a:t>
            </a:r>
            <a:r>
              <a:rPr lang="zh-TW" altLang="en-US" sz="2800" dirty="0" smtClean="0"/>
              <a:t>正常運作條件</a:t>
            </a:r>
            <a:endParaRPr lang="en-US" altLang="zh-TW" sz="2800" dirty="0" smtClean="0"/>
          </a:p>
          <a:p>
            <a:pPr marL="45720" indent="0">
              <a:buNone/>
            </a:pPr>
            <a:r>
              <a:rPr lang="en-US" altLang="zh-TW" sz="2400" dirty="0" smtClean="0"/>
              <a:t>1.</a:t>
            </a:r>
            <a:r>
              <a:rPr lang="zh-TW" altLang="en-US" sz="2400" dirty="0" smtClean="0"/>
              <a:t>面速度</a:t>
            </a:r>
            <a:endParaRPr lang="en-US" altLang="zh-TW" sz="2400" dirty="0" smtClean="0"/>
          </a:p>
          <a:p>
            <a:pPr marL="45720" indent="0">
              <a:buNone/>
            </a:pPr>
            <a:endParaRPr lang="en-US" altLang="zh-TW" sz="2400" dirty="0"/>
          </a:p>
          <a:p>
            <a:pPr marL="45720" indent="0">
              <a:buNone/>
            </a:pPr>
            <a:endParaRPr lang="en-US" altLang="zh-TW" sz="2400" dirty="0" smtClean="0"/>
          </a:p>
          <a:p>
            <a:pPr marL="45720" indent="0">
              <a:buNone/>
            </a:pPr>
            <a:endParaRPr lang="en-US" altLang="zh-TW" sz="2400" dirty="0"/>
          </a:p>
          <a:p>
            <a:pPr marL="45720" indent="0">
              <a:buNone/>
            </a:pPr>
            <a:endParaRPr lang="en-US" altLang="zh-TW" sz="2400" dirty="0" smtClean="0"/>
          </a:p>
          <a:p>
            <a:pPr marL="45720" indent="0">
              <a:buNone/>
            </a:pPr>
            <a:endParaRPr lang="en-US" altLang="zh-TW" sz="2400" dirty="0"/>
          </a:p>
          <a:p>
            <a:pPr marL="45720" indent="0">
              <a:buNone/>
            </a:pPr>
            <a:endParaRPr lang="en-US" altLang="zh-TW" sz="2400" dirty="0" smtClean="0"/>
          </a:p>
          <a:p>
            <a:pPr marL="45720" indent="0">
              <a:buNone/>
            </a:pPr>
            <a:endParaRPr lang="en-US" altLang="zh-TW" sz="2400" dirty="0"/>
          </a:p>
          <a:p>
            <a:pPr marL="45720" indent="0">
              <a:buNone/>
            </a:pPr>
            <a:endParaRPr lang="en-US" altLang="zh-TW" sz="2400" dirty="0" smtClean="0"/>
          </a:p>
          <a:p>
            <a:pPr marL="45720" indent="0">
              <a:buNone/>
            </a:pPr>
            <a:endParaRPr lang="en-US" altLang="zh-TW" sz="2400" dirty="0" smtClean="0"/>
          </a:p>
        </p:txBody>
      </p:sp>
      <p:sp>
        <p:nvSpPr>
          <p:cNvPr id="3" name="標題 2"/>
          <p:cNvSpPr>
            <a:spLocks noGrp="1"/>
          </p:cNvSpPr>
          <p:nvPr>
            <p:ph type="title"/>
          </p:nvPr>
        </p:nvSpPr>
        <p:spPr/>
        <p:txBody>
          <a:bodyPr/>
          <a:lstStyle/>
          <a:p>
            <a:r>
              <a:rPr lang="en-US" altLang="zh-TW" dirty="0" smtClean="0"/>
              <a:t>2.2.1</a:t>
            </a:r>
            <a:r>
              <a:rPr lang="zh-TW" altLang="en-US" dirty="0" smtClean="0"/>
              <a:t>說</a:t>
            </a:r>
            <a:r>
              <a:rPr lang="zh-TW" altLang="en-US" dirty="0"/>
              <a:t>明實驗室工程控制設備之</a:t>
            </a:r>
            <a:r>
              <a:rPr lang="zh-TW" altLang="en-US" dirty="0" smtClean="0"/>
              <a:t>正確</a:t>
            </a:r>
            <a:r>
              <a:rPr lang="zh-TW" altLang="en-US" dirty="0"/>
              <a:t>功能</a:t>
            </a:r>
          </a:p>
        </p:txBody>
      </p:sp>
      <p:graphicFrame>
        <p:nvGraphicFramePr>
          <p:cNvPr id="4" name="表格 3"/>
          <p:cNvGraphicFramePr>
            <a:graphicFrameLocks noGrp="1"/>
          </p:cNvGraphicFramePr>
          <p:nvPr>
            <p:extLst>
              <p:ext uri="{D42A27DB-BD31-4B8C-83A1-F6EECF244321}">
                <p14:modId xmlns:p14="http://schemas.microsoft.com/office/powerpoint/2010/main" val="3603336031"/>
              </p:ext>
            </p:extLst>
          </p:nvPr>
        </p:nvGraphicFramePr>
        <p:xfrm>
          <a:off x="683568" y="2678113"/>
          <a:ext cx="7776864" cy="3092731"/>
        </p:xfrm>
        <a:graphic>
          <a:graphicData uri="http://schemas.openxmlformats.org/drawingml/2006/table">
            <a:tbl>
              <a:tblPr>
                <a:tableStyleId>{3B4B98B0-60AC-42C2-AFA5-B58CD77FA1E5}</a:tableStyleId>
              </a:tblPr>
              <a:tblGrid>
                <a:gridCol w="1303754"/>
                <a:gridCol w="1366088"/>
                <a:gridCol w="1267756"/>
                <a:gridCol w="1267756"/>
                <a:gridCol w="1303754"/>
                <a:gridCol w="1267756"/>
              </a:tblGrid>
              <a:tr h="320194">
                <a:tc rowSpan="2">
                  <a:txBody>
                    <a:bodyPr/>
                    <a:lstStyle/>
                    <a:p>
                      <a:pPr algn="ctr">
                        <a:lnSpc>
                          <a:spcPts val="2000"/>
                        </a:lnSpc>
                        <a:spcAft>
                          <a:spcPts val="0"/>
                        </a:spcAft>
                      </a:pPr>
                      <a:endParaRPr lang="en-US" sz="1800" kern="100" dirty="0" smtClean="0">
                        <a:effectLst/>
                      </a:endParaRPr>
                    </a:p>
                    <a:p>
                      <a:pPr algn="ctr">
                        <a:lnSpc>
                          <a:spcPts val="2000"/>
                        </a:lnSpc>
                        <a:spcAft>
                          <a:spcPts val="0"/>
                        </a:spcAft>
                      </a:pPr>
                      <a:r>
                        <a:rPr lang="en-US" sz="1800" kern="100" dirty="0" smtClean="0">
                          <a:effectLst/>
                        </a:rPr>
                        <a:t>NSF </a:t>
                      </a:r>
                      <a:r>
                        <a:rPr lang="en-US" sz="1800" kern="100" dirty="0">
                          <a:effectLst/>
                        </a:rPr>
                        <a:t>2002</a:t>
                      </a:r>
                      <a:endParaRPr lang="zh-TW" sz="1800" kern="100" dirty="0">
                        <a:effectLst/>
                        <a:latin typeface="Times New Roman"/>
                        <a:ea typeface="標楷體"/>
                      </a:endParaRPr>
                    </a:p>
                  </a:txBody>
                  <a:tcPr marL="17780" marR="17780" marT="0" marB="0">
                    <a:solidFill>
                      <a:schemeClr val="accent1">
                        <a:lumMod val="20000"/>
                        <a:lumOff val="80000"/>
                      </a:schemeClr>
                    </a:solidFill>
                  </a:tcPr>
                </a:tc>
                <a:tc rowSpan="2">
                  <a:txBody>
                    <a:bodyPr/>
                    <a:lstStyle/>
                    <a:p>
                      <a:pPr algn="ctr">
                        <a:lnSpc>
                          <a:spcPts val="2000"/>
                        </a:lnSpc>
                        <a:spcAft>
                          <a:spcPts val="0"/>
                        </a:spcAft>
                      </a:pPr>
                      <a:endParaRPr lang="en-US" altLang="zh-TW" sz="1800" kern="100" dirty="0" smtClean="0">
                        <a:effectLst/>
                      </a:endParaRPr>
                    </a:p>
                    <a:p>
                      <a:pPr algn="ctr">
                        <a:lnSpc>
                          <a:spcPts val="2000"/>
                        </a:lnSpc>
                        <a:spcAft>
                          <a:spcPts val="0"/>
                        </a:spcAft>
                      </a:pPr>
                      <a:r>
                        <a:rPr lang="zh-TW" sz="1800" kern="100" dirty="0" smtClean="0">
                          <a:effectLst/>
                        </a:rPr>
                        <a:t>面</a:t>
                      </a:r>
                      <a:r>
                        <a:rPr lang="zh-TW" sz="1800" kern="100" dirty="0">
                          <a:effectLst/>
                        </a:rPr>
                        <a:t>速度</a:t>
                      </a:r>
                      <a:r>
                        <a:rPr lang="en-US" sz="1800" kern="100" dirty="0">
                          <a:effectLst/>
                        </a:rPr>
                        <a:t>(FPM)</a:t>
                      </a:r>
                      <a:endParaRPr lang="zh-TW" sz="1800" kern="100" dirty="0">
                        <a:effectLst/>
                        <a:latin typeface="Times New Roman"/>
                        <a:ea typeface="標楷體"/>
                      </a:endParaRPr>
                    </a:p>
                  </a:txBody>
                  <a:tcPr marL="17780" marR="17780" marT="0" marB="0">
                    <a:solidFill>
                      <a:schemeClr val="accent1">
                        <a:lumMod val="20000"/>
                        <a:lumOff val="80000"/>
                      </a:schemeClr>
                    </a:solidFill>
                  </a:tcPr>
                </a:tc>
                <a:tc rowSpan="2">
                  <a:txBody>
                    <a:bodyPr/>
                    <a:lstStyle/>
                    <a:p>
                      <a:pPr algn="ctr">
                        <a:lnSpc>
                          <a:spcPts val="2000"/>
                        </a:lnSpc>
                        <a:spcBef>
                          <a:spcPts val="1800"/>
                        </a:spcBef>
                        <a:spcAft>
                          <a:spcPts val="1800"/>
                        </a:spcAft>
                      </a:pPr>
                      <a:r>
                        <a:rPr lang="zh-TW" sz="1800" u="sng" kern="100" cap="all" dirty="0" smtClean="0">
                          <a:effectLst/>
                        </a:rPr>
                        <a:t>污染</a:t>
                      </a:r>
                      <a:r>
                        <a:rPr lang="zh-TW" sz="1800" u="sng" kern="100" cap="all" dirty="0">
                          <a:effectLst/>
                        </a:rPr>
                        <a:t>區</a:t>
                      </a:r>
                    </a:p>
                    <a:p>
                      <a:pPr algn="ctr">
                        <a:lnSpc>
                          <a:spcPts val="2000"/>
                        </a:lnSpc>
                        <a:spcBef>
                          <a:spcPts val="1800"/>
                        </a:spcBef>
                        <a:spcAft>
                          <a:spcPts val="1800"/>
                        </a:spcAft>
                      </a:pPr>
                      <a:r>
                        <a:rPr lang="zh-TW" sz="1800" u="sng" kern="100" cap="all" dirty="0">
                          <a:effectLst/>
                        </a:rPr>
                        <a:t>相對壓</a:t>
                      </a:r>
                      <a:endParaRPr lang="zh-TW" sz="1800" b="1" u="sng" kern="100" cap="all" dirty="0">
                        <a:effectLst/>
                        <a:latin typeface="Times New Roman"/>
                        <a:ea typeface="標楷體"/>
                      </a:endParaRPr>
                    </a:p>
                  </a:txBody>
                  <a:tcPr marL="17780" marR="17780" marT="0" marB="0">
                    <a:solidFill>
                      <a:schemeClr val="accent1">
                        <a:lumMod val="20000"/>
                        <a:lumOff val="80000"/>
                      </a:schemeClr>
                    </a:solidFill>
                  </a:tcPr>
                </a:tc>
                <a:tc rowSpan="2">
                  <a:txBody>
                    <a:bodyPr/>
                    <a:lstStyle/>
                    <a:p>
                      <a:pPr algn="ctr">
                        <a:lnSpc>
                          <a:spcPts val="2000"/>
                        </a:lnSpc>
                        <a:spcAft>
                          <a:spcPts val="0"/>
                        </a:spcAft>
                      </a:pPr>
                      <a:endParaRPr lang="en-US" altLang="zh-TW" sz="1800" kern="100" dirty="0" smtClean="0">
                        <a:effectLst/>
                      </a:endParaRPr>
                    </a:p>
                    <a:p>
                      <a:pPr algn="ctr">
                        <a:lnSpc>
                          <a:spcPts val="2000"/>
                        </a:lnSpc>
                        <a:spcAft>
                          <a:spcPts val="0"/>
                        </a:spcAft>
                      </a:pPr>
                      <a:r>
                        <a:rPr lang="zh-TW" sz="1800" kern="100" dirty="0" smtClean="0">
                          <a:effectLst/>
                        </a:rPr>
                        <a:t>再</a:t>
                      </a:r>
                      <a:r>
                        <a:rPr lang="zh-TW" sz="1800" kern="100" dirty="0">
                          <a:effectLst/>
                        </a:rPr>
                        <a:t>循環率</a:t>
                      </a:r>
                      <a:r>
                        <a:rPr lang="en-US" sz="1800" kern="100" dirty="0">
                          <a:effectLst/>
                        </a:rPr>
                        <a:t>%</a:t>
                      </a:r>
                      <a:endParaRPr lang="zh-TW" sz="1800" kern="100" dirty="0">
                        <a:effectLst/>
                        <a:latin typeface="Times New Roman"/>
                        <a:ea typeface="標楷體"/>
                      </a:endParaRPr>
                    </a:p>
                  </a:txBody>
                  <a:tcPr marL="17780" marR="17780" marT="0" marB="0">
                    <a:solidFill>
                      <a:schemeClr val="accent1">
                        <a:lumMod val="20000"/>
                        <a:lumOff val="80000"/>
                      </a:schemeClr>
                    </a:solidFill>
                  </a:tcPr>
                </a:tc>
                <a:tc gridSpan="2">
                  <a:txBody>
                    <a:bodyPr/>
                    <a:lstStyle/>
                    <a:p>
                      <a:pPr algn="ctr">
                        <a:lnSpc>
                          <a:spcPts val="2000"/>
                        </a:lnSpc>
                        <a:spcAft>
                          <a:spcPts val="0"/>
                        </a:spcAft>
                      </a:pPr>
                      <a:r>
                        <a:rPr lang="zh-TW" sz="1800" kern="100" dirty="0">
                          <a:effectLst/>
                        </a:rPr>
                        <a:t>排氣</a:t>
                      </a:r>
                      <a:endParaRPr lang="zh-TW" sz="1800" kern="100" dirty="0">
                        <a:effectLst/>
                        <a:latin typeface="Times New Roman"/>
                        <a:ea typeface="標楷體"/>
                      </a:endParaRPr>
                    </a:p>
                  </a:txBody>
                  <a:tcPr marL="17780" marR="17780" marT="0" marB="0">
                    <a:solidFill>
                      <a:schemeClr val="accent1">
                        <a:lumMod val="20000"/>
                        <a:lumOff val="80000"/>
                      </a:schemeClr>
                    </a:solidFill>
                  </a:tcPr>
                </a:tc>
                <a:tc hMerge="1">
                  <a:txBody>
                    <a:bodyPr/>
                    <a:lstStyle/>
                    <a:p>
                      <a:endParaRPr lang="zh-TW" altLang="en-US"/>
                    </a:p>
                  </a:txBody>
                  <a:tcPr/>
                </a:tc>
              </a:tr>
              <a:tr h="7907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000"/>
                        </a:lnSpc>
                        <a:spcAft>
                          <a:spcPts val="0"/>
                        </a:spcAft>
                      </a:pPr>
                      <a:endParaRPr lang="en-US" altLang="zh-TW" sz="1800" kern="100" dirty="0" smtClean="0">
                        <a:effectLst/>
                      </a:endParaRPr>
                    </a:p>
                    <a:p>
                      <a:pPr algn="ctr">
                        <a:lnSpc>
                          <a:spcPts val="2000"/>
                        </a:lnSpc>
                        <a:spcAft>
                          <a:spcPts val="0"/>
                        </a:spcAft>
                      </a:pPr>
                      <a:r>
                        <a:rPr lang="zh-TW" sz="1800" kern="100" dirty="0" smtClean="0">
                          <a:effectLst/>
                        </a:rPr>
                        <a:t>排氣</a:t>
                      </a:r>
                      <a:r>
                        <a:rPr lang="zh-TW" sz="1800" kern="100" dirty="0">
                          <a:effectLst/>
                        </a:rPr>
                        <a:t>率</a:t>
                      </a:r>
                      <a:r>
                        <a:rPr lang="en-US" sz="1800" kern="100" dirty="0">
                          <a:effectLst/>
                        </a:rPr>
                        <a:t>%</a:t>
                      </a:r>
                      <a:endParaRPr lang="zh-TW" sz="1800" kern="100" dirty="0">
                        <a:effectLst/>
                        <a:latin typeface="Times New Roman"/>
                        <a:ea typeface="標楷體"/>
                      </a:endParaRPr>
                    </a:p>
                  </a:txBody>
                  <a:tcPr marL="17780" marR="17780" marT="0" marB="0">
                    <a:solidFill>
                      <a:schemeClr val="accent1">
                        <a:lumMod val="20000"/>
                        <a:lumOff val="80000"/>
                      </a:schemeClr>
                    </a:solidFill>
                  </a:tcPr>
                </a:tc>
                <a:tc>
                  <a:txBody>
                    <a:bodyPr/>
                    <a:lstStyle/>
                    <a:p>
                      <a:pPr algn="ctr">
                        <a:lnSpc>
                          <a:spcPts val="2000"/>
                        </a:lnSpc>
                        <a:spcAft>
                          <a:spcPts val="0"/>
                        </a:spcAft>
                      </a:pPr>
                      <a:endParaRPr lang="en-US" altLang="zh-TW" sz="1800" kern="100" dirty="0" smtClean="0">
                        <a:effectLst/>
                      </a:endParaRPr>
                    </a:p>
                    <a:p>
                      <a:pPr algn="ctr">
                        <a:lnSpc>
                          <a:spcPts val="2000"/>
                        </a:lnSpc>
                        <a:spcAft>
                          <a:spcPts val="0"/>
                        </a:spcAft>
                      </a:pPr>
                      <a:r>
                        <a:rPr lang="zh-TW" sz="1800" kern="100" dirty="0" smtClean="0">
                          <a:effectLst/>
                        </a:rPr>
                        <a:t>地點</a:t>
                      </a:r>
                      <a:endParaRPr lang="zh-TW" sz="1800" kern="100" dirty="0">
                        <a:effectLst/>
                        <a:latin typeface="Times New Roman"/>
                        <a:ea typeface="標楷體"/>
                      </a:endParaRPr>
                    </a:p>
                  </a:txBody>
                  <a:tcPr marL="17780" marR="17780" marT="0" marB="0">
                    <a:solidFill>
                      <a:schemeClr val="accent1">
                        <a:lumMod val="20000"/>
                        <a:lumOff val="80000"/>
                      </a:schemeClr>
                    </a:solidFill>
                  </a:tcPr>
                </a:tc>
              </a:tr>
              <a:tr h="670708">
                <a:tc>
                  <a:txBody>
                    <a:bodyPr/>
                    <a:lstStyle/>
                    <a:p>
                      <a:pPr algn="ctr">
                        <a:lnSpc>
                          <a:spcPts val="2000"/>
                        </a:lnSpc>
                        <a:spcAft>
                          <a:spcPts val="0"/>
                        </a:spcAft>
                      </a:pPr>
                      <a:r>
                        <a:rPr lang="en-US" sz="1800" kern="100">
                          <a:effectLst/>
                        </a:rPr>
                        <a:t>A1</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75</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70%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30%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zh-TW" sz="1800" kern="100">
                          <a:effectLst/>
                        </a:rPr>
                        <a:t>對內、對外</a:t>
                      </a:r>
                      <a:endParaRPr lang="zh-TW" sz="1800" kern="100">
                        <a:effectLst/>
                        <a:latin typeface="Times New Roman"/>
                        <a:ea typeface="標楷體"/>
                      </a:endParaRPr>
                    </a:p>
                  </a:txBody>
                  <a:tcPr marL="17780" marR="17780" marT="0" marB="0"/>
                </a:tc>
              </a:tr>
              <a:tr h="670708">
                <a:tc>
                  <a:txBody>
                    <a:bodyPr/>
                    <a:lstStyle/>
                    <a:p>
                      <a:pPr algn="ctr">
                        <a:lnSpc>
                          <a:spcPts val="2000"/>
                        </a:lnSpc>
                        <a:spcAft>
                          <a:spcPts val="0"/>
                        </a:spcAft>
                      </a:pPr>
                      <a:r>
                        <a:rPr lang="en-US" sz="1800" kern="100">
                          <a:effectLst/>
                        </a:rPr>
                        <a:t>A2</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100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70%</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30%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zh-TW" sz="1800" kern="100">
                          <a:effectLst/>
                        </a:rPr>
                        <a:t>對內、對外</a:t>
                      </a:r>
                      <a:endParaRPr lang="zh-TW" sz="1800" kern="100">
                        <a:effectLst/>
                        <a:latin typeface="Times New Roman"/>
                        <a:ea typeface="標楷體"/>
                      </a:endParaRPr>
                    </a:p>
                  </a:txBody>
                  <a:tcPr marL="17780" marR="17780" marT="0" marB="0"/>
                </a:tc>
              </a:tr>
              <a:tr h="320194">
                <a:tc>
                  <a:txBody>
                    <a:bodyPr/>
                    <a:lstStyle/>
                    <a:p>
                      <a:pPr algn="ctr">
                        <a:lnSpc>
                          <a:spcPts val="2000"/>
                        </a:lnSpc>
                        <a:spcAft>
                          <a:spcPts val="0"/>
                        </a:spcAft>
                      </a:pPr>
                      <a:r>
                        <a:rPr lang="en-US" sz="1800" kern="100" dirty="0">
                          <a:effectLst/>
                        </a:rPr>
                        <a:t>B1</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100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30%</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70%</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zh-TW" sz="1800" kern="100">
                          <a:effectLst/>
                        </a:rPr>
                        <a:t>對外</a:t>
                      </a:r>
                      <a:endParaRPr lang="zh-TW" sz="1800" kern="100">
                        <a:effectLst/>
                        <a:latin typeface="Times New Roman"/>
                        <a:ea typeface="標楷體"/>
                      </a:endParaRPr>
                    </a:p>
                  </a:txBody>
                  <a:tcPr marL="17780" marR="17780" marT="0" marB="0"/>
                </a:tc>
              </a:tr>
              <a:tr h="320194">
                <a:tc>
                  <a:txBody>
                    <a:bodyPr/>
                    <a:lstStyle/>
                    <a:p>
                      <a:pPr algn="ctr">
                        <a:lnSpc>
                          <a:spcPts val="2000"/>
                        </a:lnSpc>
                        <a:spcAft>
                          <a:spcPts val="0"/>
                        </a:spcAft>
                      </a:pPr>
                      <a:r>
                        <a:rPr lang="en-US" sz="1800" kern="100">
                          <a:effectLst/>
                        </a:rPr>
                        <a:t>B2</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100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en-US" sz="1800" kern="100">
                          <a:effectLst/>
                        </a:rPr>
                        <a:t>0</a:t>
                      </a:r>
                      <a:endParaRPr lang="zh-TW" sz="1800" kern="100">
                        <a:effectLst/>
                        <a:latin typeface="Times New Roman"/>
                        <a:ea typeface="標楷體"/>
                      </a:endParaRPr>
                    </a:p>
                  </a:txBody>
                  <a:tcPr marL="17780" marR="17780" marT="0" marB="0"/>
                </a:tc>
                <a:tc>
                  <a:txBody>
                    <a:bodyPr/>
                    <a:lstStyle/>
                    <a:p>
                      <a:pPr algn="ctr">
                        <a:lnSpc>
                          <a:spcPts val="2000"/>
                        </a:lnSpc>
                        <a:spcAft>
                          <a:spcPts val="0"/>
                        </a:spcAft>
                      </a:pPr>
                      <a:r>
                        <a:rPr lang="en-US" sz="1800" kern="100" dirty="0">
                          <a:effectLst/>
                        </a:rPr>
                        <a:t>100%</a:t>
                      </a:r>
                      <a:endParaRPr lang="zh-TW" sz="1800" kern="100" dirty="0">
                        <a:effectLst/>
                        <a:latin typeface="Times New Roman"/>
                        <a:ea typeface="標楷體"/>
                      </a:endParaRPr>
                    </a:p>
                  </a:txBody>
                  <a:tcPr marL="17780" marR="17780" marT="0" marB="0"/>
                </a:tc>
                <a:tc>
                  <a:txBody>
                    <a:bodyPr/>
                    <a:lstStyle/>
                    <a:p>
                      <a:pPr algn="ctr">
                        <a:lnSpc>
                          <a:spcPts val="2000"/>
                        </a:lnSpc>
                        <a:spcAft>
                          <a:spcPts val="0"/>
                        </a:spcAft>
                      </a:pPr>
                      <a:r>
                        <a:rPr lang="zh-TW" sz="1800" kern="100" dirty="0">
                          <a:effectLst/>
                        </a:rPr>
                        <a:t>對外</a:t>
                      </a:r>
                      <a:endParaRPr lang="zh-TW" sz="1800" kern="100" dirty="0">
                        <a:effectLst/>
                        <a:latin typeface="Times New Roman"/>
                        <a:ea typeface="標楷體"/>
                      </a:endParaRPr>
                    </a:p>
                  </a:txBody>
                  <a:tcPr marL="17780" marR="17780" marT="0" marB="0"/>
                </a:tc>
              </a:tr>
            </a:tbl>
          </a:graphicData>
        </a:graphic>
      </p:graphicFrame>
      <p:sp>
        <p:nvSpPr>
          <p:cNvPr id="5" name="投影片編號版面配置區 4"/>
          <p:cNvSpPr>
            <a:spLocks noGrp="1"/>
          </p:cNvSpPr>
          <p:nvPr>
            <p:ph type="sldNum" sz="quarter" idx="12"/>
          </p:nvPr>
        </p:nvSpPr>
        <p:spPr/>
        <p:txBody>
          <a:bodyPr/>
          <a:lstStyle/>
          <a:p>
            <a:fld id="{9F543845-701F-419D-9873-2C20FFA66FF0}" type="slidenum">
              <a:rPr lang="zh-TW" altLang="en-US" smtClean="0"/>
              <a:t>5</a:t>
            </a:fld>
            <a:endParaRPr lang="zh-TW" altLang="en-US"/>
          </a:p>
        </p:txBody>
      </p:sp>
      <p:sp>
        <p:nvSpPr>
          <p:cNvPr id="6" name="矩形 5"/>
          <p:cNvSpPr/>
          <p:nvPr/>
        </p:nvSpPr>
        <p:spPr>
          <a:xfrm>
            <a:off x="683568" y="4337808"/>
            <a:ext cx="777686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08328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4662257"/>
          </a:xfrm>
        </p:spPr>
        <p:txBody>
          <a:bodyPr>
            <a:normAutofit/>
          </a:bodyPr>
          <a:lstStyle/>
          <a:p>
            <a:r>
              <a:rPr lang="zh-TW" altLang="zh-TW" sz="2400" dirty="0">
                <a:solidFill>
                  <a:srgbClr val="FF0000"/>
                </a:solidFill>
              </a:rPr>
              <a:t>每年</a:t>
            </a:r>
            <a:r>
              <a:rPr lang="zh-TW" altLang="zh-TW" sz="2400" dirty="0"/>
              <a:t>委</a:t>
            </a:r>
            <a:r>
              <a:rPr lang="zh-TW" altLang="en-US" sz="2400" dirty="0"/>
              <a:t>由外部</a:t>
            </a:r>
            <a:r>
              <a:rPr lang="zh-TW" altLang="zh-TW" sz="2400" dirty="0"/>
              <a:t>廠商進行實驗室</a:t>
            </a:r>
            <a:r>
              <a:rPr lang="zh-TW" altLang="en-US" sz="2400" dirty="0"/>
              <a:t>燻蒸消毒及</a:t>
            </a:r>
            <a:r>
              <a:rPr lang="zh-TW" altLang="zh-TW" sz="2400" dirty="0"/>
              <a:t>功能檢測</a:t>
            </a:r>
            <a:r>
              <a:rPr lang="zh-TW" altLang="en-US" sz="2400" dirty="0"/>
              <a:t>，功能檢測依據標準為疾管署制定之「生物安全第一等級至第三等級實驗室安全規範」。</a:t>
            </a:r>
            <a:endParaRPr lang="en-US" altLang="zh-TW" sz="2400" dirty="0"/>
          </a:p>
          <a:p>
            <a:pPr marL="45720" indent="0">
              <a:buNone/>
            </a:pPr>
            <a:r>
              <a:rPr lang="en-US" altLang="zh-TW" dirty="0" smtClean="0"/>
              <a:t>   (1)</a:t>
            </a:r>
            <a:r>
              <a:rPr lang="zh-TW" altLang="en-US" dirty="0" smtClean="0"/>
              <a:t>風量與換氣量量測</a:t>
            </a:r>
            <a:endParaRPr lang="en-US" altLang="zh-TW" dirty="0" smtClean="0"/>
          </a:p>
          <a:p>
            <a:pPr marL="45720" indent="0">
              <a:buNone/>
            </a:pPr>
            <a:r>
              <a:rPr lang="en-US" altLang="zh-TW" dirty="0"/>
              <a:t> </a:t>
            </a:r>
            <a:r>
              <a:rPr lang="en-US" altLang="zh-TW" dirty="0" smtClean="0"/>
              <a:t>  (2)</a:t>
            </a:r>
            <a:r>
              <a:rPr lang="zh-TW" altLang="en-US" dirty="0" smtClean="0"/>
              <a:t>壓力量測</a:t>
            </a:r>
            <a:endParaRPr lang="en-US" altLang="zh-TW" dirty="0" smtClean="0"/>
          </a:p>
          <a:p>
            <a:pPr marL="45720" indent="0">
              <a:buNone/>
            </a:pPr>
            <a:r>
              <a:rPr lang="en-US" altLang="zh-TW" dirty="0"/>
              <a:t> </a:t>
            </a:r>
            <a:r>
              <a:rPr lang="en-US" altLang="zh-TW" dirty="0" smtClean="0"/>
              <a:t>  (3)</a:t>
            </a:r>
            <a:r>
              <a:rPr lang="zh-TW" altLang="en-US" dirty="0" smtClean="0"/>
              <a:t>濾網洩漏測試</a:t>
            </a:r>
            <a:endParaRPr lang="en-US" altLang="zh-TW" dirty="0" smtClean="0"/>
          </a:p>
          <a:p>
            <a:pPr marL="45720" indent="0">
              <a:buNone/>
            </a:pPr>
            <a:r>
              <a:rPr lang="en-US" altLang="zh-TW" dirty="0"/>
              <a:t> </a:t>
            </a:r>
            <a:r>
              <a:rPr lang="en-US" altLang="zh-TW" dirty="0" smtClean="0"/>
              <a:t>  (4)</a:t>
            </a:r>
            <a:r>
              <a:rPr lang="zh-TW" altLang="en-US" dirty="0" smtClean="0"/>
              <a:t>實驗室氣密測試</a:t>
            </a:r>
            <a:endParaRPr lang="en-US" altLang="zh-TW" dirty="0" smtClean="0"/>
          </a:p>
          <a:p>
            <a:pPr marL="45720" indent="0">
              <a:buNone/>
            </a:pPr>
            <a:r>
              <a:rPr lang="en-US" altLang="zh-TW" dirty="0"/>
              <a:t> </a:t>
            </a:r>
            <a:r>
              <a:rPr lang="en-US" altLang="zh-TW" dirty="0" smtClean="0"/>
              <a:t>  (5)</a:t>
            </a:r>
            <a:r>
              <a:rPr lang="zh-TW" altLang="en-US" dirty="0" smtClean="0"/>
              <a:t>氣流煙霧測試</a:t>
            </a:r>
            <a:endParaRPr lang="en-US" altLang="zh-TW" dirty="0" smtClean="0"/>
          </a:p>
          <a:p>
            <a:pPr marL="45720" indent="0">
              <a:buNone/>
            </a:pPr>
            <a:r>
              <a:rPr lang="en-US" altLang="zh-TW" dirty="0"/>
              <a:t> </a:t>
            </a:r>
            <a:r>
              <a:rPr lang="en-US" altLang="zh-TW" dirty="0" smtClean="0"/>
              <a:t>  (6)</a:t>
            </a:r>
            <a:r>
              <a:rPr lang="zh-TW" altLang="en-US" dirty="0" smtClean="0"/>
              <a:t>溫濕度測試</a:t>
            </a:r>
            <a:endParaRPr lang="en-US" altLang="zh-TW" dirty="0" smtClean="0"/>
          </a:p>
          <a:p>
            <a:pPr marL="45720" indent="0">
              <a:buNone/>
            </a:pPr>
            <a:r>
              <a:rPr lang="en-US" altLang="zh-TW" dirty="0"/>
              <a:t> </a:t>
            </a:r>
            <a:r>
              <a:rPr lang="en-US" altLang="zh-TW" dirty="0" smtClean="0"/>
              <a:t>  (7)</a:t>
            </a:r>
            <a:r>
              <a:rPr lang="zh-TW" altLang="en-US" dirty="0" smtClean="0"/>
              <a:t>照度測試</a:t>
            </a:r>
            <a:endParaRPr lang="en-US" altLang="zh-TW" dirty="0" smtClean="0"/>
          </a:p>
          <a:p>
            <a:pPr marL="45720" indent="0">
              <a:buNone/>
            </a:pPr>
            <a:r>
              <a:rPr lang="en-US" altLang="zh-TW" dirty="0"/>
              <a:t> </a:t>
            </a:r>
            <a:r>
              <a:rPr lang="en-US" altLang="zh-TW" dirty="0" smtClean="0"/>
              <a:t>  (8)</a:t>
            </a:r>
            <a:r>
              <a:rPr lang="zh-TW" altLang="en-US" dirty="0" smtClean="0"/>
              <a:t>壓力警報系統測試</a:t>
            </a:r>
            <a:endParaRPr lang="en-US" altLang="zh-TW" dirty="0" smtClean="0"/>
          </a:p>
          <a:p>
            <a:pPr marL="45720" indent="0">
              <a:buNone/>
            </a:pPr>
            <a:r>
              <a:rPr lang="en-US" altLang="zh-TW" dirty="0"/>
              <a:t> </a:t>
            </a:r>
            <a:r>
              <a:rPr lang="en-US" altLang="zh-TW" dirty="0" smtClean="0"/>
              <a:t>  (9)</a:t>
            </a:r>
            <a:r>
              <a:rPr lang="zh-TW" altLang="en-US" dirty="0" smtClean="0"/>
              <a:t>室內及風管管路燻蒸消毒測試</a:t>
            </a:r>
            <a:endParaRPr lang="zh-TW" altLang="en-US" dirty="0"/>
          </a:p>
        </p:txBody>
      </p:sp>
      <p:sp>
        <p:nvSpPr>
          <p:cNvPr id="3" name="標題 2"/>
          <p:cNvSpPr>
            <a:spLocks noGrp="1"/>
          </p:cNvSpPr>
          <p:nvPr>
            <p:ph type="title"/>
          </p:nvPr>
        </p:nvSpPr>
        <p:spPr/>
        <p:txBody>
          <a:bodyPr/>
          <a:lstStyle/>
          <a:p>
            <a:r>
              <a:rPr lang="en-US" altLang="zh-TW" dirty="0"/>
              <a:t>3.4</a:t>
            </a:r>
            <a:r>
              <a:rPr lang="zh-TW" altLang="en-US" dirty="0"/>
              <a:t>說明設施及設施工程控制系統例行監視程序</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50</a:t>
            </a:fld>
            <a:endParaRPr lang="zh-TW" altLang="en-US"/>
          </a:p>
        </p:txBody>
      </p:sp>
    </p:spTree>
    <p:extLst>
      <p:ext uri="{BB962C8B-B14F-4D97-AF65-F5344CB8AC3E}">
        <p14:creationId xmlns:p14="http://schemas.microsoft.com/office/powerpoint/2010/main" val="2964126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260648"/>
            <a:ext cx="4038600" cy="303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內容版面配置區 10"/>
          <p:cNvSpPr>
            <a:spLocks noGrp="1"/>
          </p:cNvSpPr>
          <p:nvPr>
            <p:ph sz="half" idx="2"/>
          </p:nvPr>
        </p:nvSpPr>
        <p:spPr/>
        <p:txBody>
          <a:bodyPr/>
          <a:lstStyle/>
          <a:p>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51</a:t>
            </a:fld>
            <a:endParaRPr lang="zh-TW" altLang="en-US"/>
          </a:p>
        </p:txBody>
      </p:sp>
      <p:sp>
        <p:nvSpPr>
          <p:cNvPr id="10" name="標題 9"/>
          <p:cNvSpPr>
            <a:spLocks noGrp="1"/>
          </p:cNvSpPr>
          <p:nvPr>
            <p:ph type="title"/>
          </p:nvPr>
        </p:nvSpPr>
        <p:spPr/>
        <p:txBody>
          <a:bodyPr/>
          <a:lstStyle/>
          <a:p>
            <a:endParaRPr lang="zh-TW" alt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56992"/>
            <a:ext cx="4063486" cy="30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文字方塊 11"/>
          <p:cNvSpPr txBox="1"/>
          <p:nvPr/>
        </p:nvSpPr>
        <p:spPr>
          <a:xfrm>
            <a:off x="1115616" y="6390260"/>
            <a:ext cx="2720785" cy="369332"/>
          </a:xfrm>
          <a:prstGeom prst="rect">
            <a:avLst/>
          </a:prstGeom>
          <a:noFill/>
        </p:spPr>
        <p:txBody>
          <a:bodyPr wrap="square" rtlCol="0">
            <a:spAutoFit/>
          </a:bodyPr>
          <a:lstStyle/>
          <a:p>
            <a:r>
              <a:rPr lang="zh-TW" altLang="en-US" dirty="0" smtClean="0">
                <a:solidFill>
                  <a:srgbClr val="002060"/>
                </a:solidFill>
              </a:rPr>
              <a:t>進氣風量與換氣量測試</a:t>
            </a:r>
            <a:endParaRPr lang="zh-TW" altLang="en-US" dirty="0">
              <a:solidFill>
                <a:srgbClr val="002060"/>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60648"/>
            <a:ext cx="413759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字方塊 12"/>
          <p:cNvSpPr txBox="1"/>
          <p:nvPr/>
        </p:nvSpPr>
        <p:spPr>
          <a:xfrm>
            <a:off x="6300192" y="260648"/>
            <a:ext cx="2481408" cy="369332"/>
          </a:xfrm>
          <a:prstGeom prst="rect">
            <a:avLst/>
          </a:prstGeom>
          <a:noFill/>
        </p:spPr>
        <p:txBody>
          <a:bodyPr wrap="square" rtlCol="0">
            <a:spAutoFit/>
          </a:bodyPr>
          <a:lstStyle/>
          <a:p>
            <a:r>
              <a:rPr lang="zh-TW" altLang="en-US" dirty="0" smtClean="0">
                <a:solidFill>
                  <a:srgbClr val="FFFF00"/>
                </a:solidFill>
              </a:rPr>
              <a:t>空間相鄰區域壓差測試</a:t>
            </a:r>
            <a:endParaRPr lang="zh-TW" altLang="en-US" dirty="0">
              <a:solidFill>
                <a:srgbClr val="FFFF00"/>
              </a:solidFill>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9" y="3440386"/>
            <a:ext cx="4137592" cy="312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文字方塊 17"/>
          <p:cNvSpPr txBox="1"/>
          <p:nvPr/>
        </p:nvSpPr>
        <p:spPr>
          <a:xfrm>
            <a:off x="7236296" y="6237312"/>
            <a:ext cx="1728192" cy="369332"/>
          </a:xfrm>
          <a:prstGeom prst="rect">
            <a:avLst/>
          </a:prstGeom>
          <a:noFill/>
        </p:spPr>
        <p:txBody>
          <a:bodyPr wrap="square" rtlCol="0">
            <a:spAutoFit/>
          </a:bodyPr>
          <a:lstStyle/>
          <a:p>
            <a:r>
              <a:rPr lang="zh-TW" altLang="en-US" dirty="0" smtClean="0">
                <a:solidFill>
                  <a:srgbClr val="FFFF00"/>
                </a:solidFill>
              </a:rPr>
              <a:t>濾網洩漏測試</a:t>
            </a:r>
            <a:endParaRPr lang="zh-TW" altLang="en-US" dirty="0">
              <a:solidFill>
                <a:srgbClr val="FFFF00"/>
              </a:solidFill>
            </a:endParaRPr>
          </a:p>
        </p:txBody>
      </p:sp>
    </p:spTree>
    <p:extLst>
      <p:ext uri="{BB962C8B-B14F-4D97-AF65-F5344CB8AC3E}">
        <p14:creationId xmlns:p14="http://schemas.microsoft.com/office/powerpoint/2010/main" val="3778799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dirty="0"/>
          </a:p>
        </p:txBody>
      </p:sp>
      <p:sp>
        <p:nvSpPr>
          <p:cNvPr id="3" name="內容版面配置區 2"/>
          <p:cNvSpPr>
            <a:spLocks noGrp="1"/>
          </p:cNvSpPr>
          <p:nvPr>
            <p:ph sz="half" idx="2"/>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52</a:t>
            </a:fld>
            <a:endParaRPr lang="zh-TW" altLang="en-US"/>
          </a:p>
        </p:txBody>
      </p:sp>
      <p:sp>
        <p:nvSpPr>
          <p:cNvPr id="5" name="標題 4"/>
          <p:cNvSpPr>
            <a:spLocks noGrp="1"/>
          </p:cNvSpPr>
          <p:nvPr>
            <p:ph type="title"/>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88640"/>
            <a:ext cx="43053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54" y="3459435"/>
            <a:ext cx="43243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283599" y="251356"/>
            <a:ext cx="1152128" cy="369332"/>
          </a:xfrm>
          <a:prstGeom prst="rect">
            <a:avLst/>
          </a:prstGeom>
          <a:noFill/>
        </p:spPr>
        <p:txBody>
          <a:bodyPr wrap="square" rtlCol="0">
            <a:spAutoFit/>
          </a:bodyPr>
          <a:lstStyle/>
          <a:p>
            <a:r>
              <a:rPr lang="zh-TW" altLang="en-US" dirty="0" smtClean="0">
                <a:solidFill>
                  <a:srgbClr val="FFFF00"/>
                </a:solidFill>
              </a:rPr>
              <a:t>氣密測試</a:t>
            </a:r>
            <a:endParaRPr lang="zh-TW" altLang="en-US" dirty="0">
              <a:solidFill>
                <a:srgbClr val="FFFF00"/>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705" y="188640"/>
            <a:ext cx="42957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663" y="3424480"/>
            <a:ext cx="43148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7164288" y="251356"/>
            <a:ext cx="1728192" cy="369332"/>
          </a:xfrm>
          <a:prstGeom prst="rect">
            <a:avLst/>
          </a:prstGeom>
          <a:noFill/>
        </p:spPr>
        <p:txBody>
          <a:bodyPr wrap="square" rtlCol="0">
            <a:spAutoFit/>
          </a:bodyPr>
          <a:lstStyle/>
          <a:p>
            <a:r>
              <a:rPr lang="zh-TW" altLang="en-US" dirty="0" smtClean="0">
                <a:solidFill>
                  <a:srgbClr val="FFFF00"/>
                </a:solidFill>
              </a:rPr>
              <a:t>氣流煙霧測試</a:t>
            </a:r>
            <a:endParaRPr lang="zh-TW" altLang="en-US" dirty="0">
              <a:solidFill>
                <a:srgbClr val="FFFF00"/>
              </a:solidFill>
            </a:endParaRPr>
          </a:p>
        </p:txBody>
      </p:sp>
    </p:spTree>
    <p:extLst>
      <p:ext uri="{BB962C8B-B14F-4D97-AF65-F5344CB8AC3E}">
        <p14:creationId xmlns:p14="http://schemas.microsoft.com/office/powerpoint/2010/main" val="2426201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dirty="0"/>
          </a:p>
        </p:txBody>
      </p:sp>
      <p:sp>
        <p:nvSpPr>
          <p:cNvPr id="3" name="內容版面配置區 2"/>
          <p:cNvSpPr>
            <a:spLocks noGrp="1"/>
          </p:cNvSpPr>
          <p:nvPr>
            <p:ph sz="half" idx="2"/>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53</a:t>
            </a:fld>
            <a:endParaRPr lang="zh-TW" altLang="en-US"/>
          </a:p>
        </p:txBody>
      </p:sp>
      <p:sp>
        <p:nvSpPr>
          <p:cNvPr id="5" name="標題 4"/>
          <p:cNvSpPr>
            <a:spLocks noGrp="1"/>
          </p:cNvSpPr>
          <p:nvPr>
            <p:ph type="title"/>
          </p:nvPr>
        </p:nvSpPr>
        <p:spPr/>
        <p:txBody>
          <a:bodyPr/>
          <a:lstStyle/>
          <a:p>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16632"/>
            <a:ext cx="8820472" cy="4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1" b="14954"/>
          <a:stretch/>
        </p:blipFill>
        <p:spPr bwMode="auto">
          <a:xfrm>
            <a:off x="2699792" y="4149080"/>
            <a:ext cx="4081464" cy="26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038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lstStyle/>
          <a:p>
            <a:endParaRPr lang="zh-TW" altLang="en-US" dirty="0"/>
          </a:p>
        </p:txBody>
      </p:sp>
      <p:sp>
        <p:nvSpPr>
          <p:cNvPr id="3" name="內容版面配置區 2"/>
          <p:cNvSpPr>
            <a:spLocks noGrp="1"/>
          </p:cNvSpPr>
          <p:nvPr>
            <p:ph sz="half" idx="2"/>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54</a:t>
            </a:fld>
            <a:endParaRPr lang="zh-TW" altLang="en-US"/>
          </a:p>
        </p:txBody>
      </p:sp>
      <p:sp>
        <p:nvSpPr>
          <p:cNvPr id="5" name="標題 4"/>
          <p:cNvSpPr>
            <a:spLocks noGrp="1"/>
          </p:cNvSpPr>
          <p:nvPr>
            <p:ph type="title"/>
          </p:nvPr>
        </p:nvSpPr>
        <p:spPr/>
        <p:txBody>
          <a:bodyPr/>
          <a:lstStyle/>
          <a:p>
            <a:r>
              <a:rPr lang="zh-TW" altLang="en-US" dirty="0" smtClean="0"/>
              <a:t>排氣出口風速測試</a:t>
            </a:r>
            <a:endParaRPr lang="zh-TW"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8732"/>
            <a:ext cx="43434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78732"/>
            <a:ext cx="4226577" cy="319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33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僅有被授權者可以進入</a:t>
            </a:r>
            <a:r>
              <a:rPr lang="en-US" altLang="zh-TW" sz="2400" dirty="0" smtClean="0"/>
              <a:t>TB</a:t>
            </a:r>
            <a:r>
              <a:rPr lang="zh-TW" altLang="en-US" sz="2400" dirty="0" smtClean="0"/>
              <a:t>負壓實驗室。</a:t>
            </a:r>
            <a:endParaRPr lang="en-US" altLang="zh-TW" sz="2400" dirty="0"/>
          </a:p>
          <a:p>
            <a:r>
              <a:rPr lang="zh-TW" altLang="zh-TW" sz="2400" dirty="0" smtClean="0"/>
              <a:t>維修</a:t>
            </a:r>
            <a:r>
              <a:rPr lang="zh-TW" altLang="en-US" sz="2400" dirty="0"/>
              <a:t>人員</a:t>
            </a:r>
            <a:r>
              <a:rPr lang="zh-TW" altLang="zh-TW" sz="2400" dirty="0"/>
              <a:t>進入</a:t>
            </a:r>
            <a:r>
              <a:rPr lang="zh-TW" altLang="en-US" sz="2400" dirty="0"/>
              <a:t>負壓實驗室</a:t>
            </a:r>
            <a:r>
              <a:rPr lang="zh-TW" altLang="zh-TW" sz="2400" dirty="0"/>
              <a:t>需有細菌室操作人員允可，及確認人員有適當裝備：隔離衣、口罩、手套。</a:t>
            </a:r>
            <a:r>
              <a:rPr lang="zh-TW" altLang="zh-TW" sz="2400" dirty="0" smtClean="0"/>
              <a:t>並</a:t>
            </a:r>
            <a:r>
              <a:rPr lang="zh-TW" altLang="en-US" sz="2400" dirty="0" smtClean="0"/>
              <a:t>填</a:t>
            </a:r>
            <a:r>
              <a:rPr lang="zh-TW" altLang="zh-TW" sz="2400" dirty="0" smtClean="0"/>
              <a:t>寫「</a:t>
            </a:r>
            <a:r>
              <a:rPr lang="zh-TW" altLang="en-US" sz="2400" dirty="0" smtClean="0"/>
              <a:t>檢</a:t>
            </a:r>
            <a:r>
              <a:rPr lang="zh-TW" altLang="zh-TW" sz="2400" dirty="0" smtClean="0"/>
              <a:t>驗</a:t>
            </a:r>
            <a:r>
              <a:rPr lang="en-US" altLang="zh-TW" sz="2400" dirty="0"/>
              <a:t>-</a:t>
            </a:r>
            <a:r>
              <a:rPr lang="zh-TW" altLang="zh-TW" sz="2400" dirty="0"/>
              <a:t>儀器</a:t>
            </a:r>
            <a:r>
              <a:rPr lang="en-US" altLang="zh-TW" sz="2400" dirty="0"/>
              <a:t>-3-F007-(04) </a:t>
            </a:r>
            <a:r>
              <a:rPr lang="zh-TW" altLang="zh-TW" sz="2400" dirty="0"/>
              <a:t>負壓室人員進出記錄表</a:t>
            </a:r>
            <a:r>
              <a:rPr lang="en-US" altLang="zh-TW" sz="2400" dirty="0"/>
              <a:t>(</a:t>
            </a:r>
            <a:r>
              <a:rPr lang="zh-TW" altLang="zh-TW" sz="2400" dirty="0"/>
              <a:t>非操作人員</a:t>
            </a:r>
            <a:r>
              <a:rPr lang="en-US" altLang="zh-TW" sz="2400" dirty="0"/>
              <a:t>)</a:t>
            </a:r>
            <a:r>
              <a:rPr lang="zh-TW" altLang="zh-TW" sz="2400" dirty="0"/>
              <a:t>」詳讀「驗</a:t>
            </a:r>
            <a:r>
              <a:rPr lang="en-US" altLang="zh-TW" sz="2400" dirty="0"/>
              <a:t>-</a:t>
            </a:r>
            <a:r>
              <a:rPr lang="zh-TW" altLang="zh-TW" sz="2400" dirty="0"/>
              <a:t>卡片</a:t>
            </a:r>
            <a:r>
              <a:rPr lang="en-US" altLang="zh-TW" sz="2400" dirty="0"/>
              <a:t>-3-F301-(07) </a:t>
            </a:r>
            <a:r>
              <a:rPr lang="zh-TW" altLang="zh-TW" sz="2400" dirty="0"/>
              <a:t>負壓室人員進出須知</a:t>
            </a:r>
            <a:r>
              <a:rPr lang="zh-TW" altLang="zh-TW" sz="2400" dirty="0" smtClean="0"/>
              <a:t>」</a:t>
            </a:r>
            <a:r>
              <a:rPr lang="zh-TW" altLang="en-US" sz="2400" dirty="0" smtClean="0"/>
              <a:t>。</a:t>
            </a:r>
            <a:endParaRPr lang="zh-TW" altLang="zh-TW" sz="2400" dirty="0"/>
          </a:p>
          <a:p>
            <a:pPr marL="45720" indent="0">
              <a:buNone/>
            </a:pPr>
            <a:endParaRPr lang="en-US" altLang="zh-TW" dirty="0" smtClean="0"/>
          </a:p>
        </p:txBody>
      </p:sp>
      <p:sp>
        <p:nvSpPr>
          <p:cNvPr id="3" name="標題 2"/>
          <p:cNvSpPr>
            <a:spLocks noGrp="1"/>
          </p:cNvSpPr>
          <p:nvPr>
            <p:ph type="title"/>
          </p:nvPr>
        </p:nvSpPr>
        <p:spPr/>
        <p:txBody>
          <a:bodyPr/>
          <a:lstStyle/>
          <a:p>
            <a:r>
              <a:rPr lang="en-US" altLang="zh-TW" dirty="0" smtClean="0"/>
              <a:t>3.5</a:t>
            </a:r>
            <a:r>
              <a:rPr lang="zh-TW" altLang="en-US" dirty="0" smtClean="0"/>
              <a:t>說明實驗室設施的門禁管制系統</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55</a:t>
            </a:fld>
            <a:endParaRPr lang="zh-TW" altLang="en-US"/>
          </a:p>
        </p:txBody>
      </p:sp>
    </p:spTree>
    <p:extLst>
      <p:ext uri="{BB962C8B-B14F-4D97-AF65-F5344CB8AC3E}">
        <p14:creationId xmlns:p14="http://schemas.microsoft.com/office/powerpoint/2010/main" val="3197122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0999" y="1719070"/>
            <a:ext cx="8407893" cy="5138930"/>
          </a:xfrm>
        </p:spPr>
        <p:txBody>
          <a:bodyPr>
            <a:normAutofit fontScale="92500" lnSpcReduction="10000"/>
          </a:bodyPr>
          <a:lstStyle/>
          <a:p>
            <a:r>
              <a:rPr lang="zh-TW" altLang="en-US" sz="2600" dirty="0" smtClean="0"/>
              <a:t>生物材料清單建立</a:t>
            </a:r>
            <a:endParaRPr lang="en-US" altLang="zh-TW" sz="2600" dirty="0" smtClean="0"/>
          </a:p>
          <a:p>
            <a:r>
              <a:rPr lang="zh-TW" altLang="en-US" sz="2600" dirty="0" smtClean="0"/>
              <a:t>生物</a:t>
            </a:r>
            <a:r>
              <a:rPr lang="zh-TW" altLang="en-US" sz="2600" dirty="0"/>
              <a:t>材料儲存</a:t>
            </a:r>
            <a:r>
              <a:rPr lang="en-US" altLang="zh-TW" sz="2600" dirty="0"/>
              <a:t>-</a:t>
            </a:r>
            <a:r>
              <a:rPr lang="zh-TW" altLang="en-US" sz="2600" dirty="0"/>
              <a:t>分區</a:t>
            </a:r>
            <a:r>
              <a:rPr lang="zh-TW" altLang="en-US" sz="2600" dirty="0" smtClean="0"/>
              <a:t>儲存</a:t>
            </a:r>
            <a:endParaRPr lang="en-US" altLang="zh-TW" sz="2600" dirty="0" smtClean="0"/>
          </a:p>
          <a:p>
            <a:pPr marL="45720" indent="0">
              <a:buNone/>
            </a:pPr>
            <a:r>
              <a:rPr lang="zh-TW" altLang="en-US" dirty="0" smtClean="0"/>
              <a:t> </a:t>
            </a:r>
            <a:r>
              <a:rPr lang="en-US" altLang="zh-TW" dirty="0" smtClean="0"/>
              <a:t>(1)</a:t>
            </a:r>
            <a:r>
              <a:rPr lang="zh-TW" altLang="zh-TW" dirty="0" smtClean="0">
                <a:solidFill>
                  <a:srgbClr val="002060"/>
                </a:solidFill>
              </a:rPr>
              <a:t>儲存</a:t>
            </a:r>
            <a:r>
              <a:rPr lang="zh-TW" altLang="zh-TW" dirty="0">
                <a:solidFill>
                  <a:srgbClr val="002060"/>
                </a:solidFill>
              </a:rPr>
              <a:t>第</a:t>
            </a:r>
            <a:r>
              <a:rPr lang="en-US" altLang="zh-TW" dirty="0">
                <a:solidFill>
                  <a:srgbClr val="002060"/>
                </a:solidFill>
              </a:rPr>
              <a:t>2</a:t>
            </a:r>
            <a:r>
              <a:rPr lang="zh-TW" altLang="zh-TW" dirty="0">
                <a:solidFill>
                  <a:srgbClr val="002060"/>
                </a:solidFill>
              </a:rPr>
              <a:t>級材料之</a:t>
            </a:r>
            <a:r>
              <a:rPr lang="zh-TW" altLang="zh-TW" dirty="0" smtClean="0">
                <a:solidFill>
                  <a:srgbClr val="002060"/>
                </a:solidFill>
              </a:rPr>
              <a:t>區域</a:t>
            </a:r>
            <a:r>
              <a:rPr lang="zh-TW" altLang="en-US" dirty="0" smtClean="0"/>
              <a:t>：</a:t>
            </a:r>
            <a:r>
              <a:rPr lang="zh-TW" altLang="zh-TW" dirty="0" smtClean="0"/>
              <a:t>稱為</a:t>
            </a:r>
            <a:r>
              <a:rPr lang="zh-TW" altLang="zh-TW" dirty="0">
                <a:solidFill>
                  <a:srgbClr val="FF0000"/>
                </a:solidFill>
              </a:rPr>
              <a:t>一般保全區域</a:t>
            </a:r>
            <a:r>
              <a:rPr lang="zh-TW" altLang="zh-TW" dirty="0"/>
              <a:t>，有門禁管制，需</a:t>
            </a:r>
            <a:r>
              <a:rPr lang="zh-TW" altLang="zh-TW" dirty="0" smtClean="0"/>
              <a:t>被</a:t>
            </a:r>
            <a:endParaRPr lang="en-US" altLang="zh-TW" dirty="0" smtClean="0"/>
          </a:p>
          <a:p>
            <a:pPr marL="45720" indent="0">
              <a:buNone/>
            </a:pPr>
            <a:r>
              <a:rPr lang="zh-TW" altLang="en-US" dirty="0"/>
              <a:t> </a:t>
            </a:r>
            <a:r>
              <a:rPr lang="zh-TW" altLang="en-US" dirty="0" smtClean="0"/>
              <a:t>    </a:t>
            </a:r>
            <a:r>
              <a:rPr lang="zh-TW" altLang="zh-TW" dirty="0" smtClean="0"/>
              <a:t>授權</a:t>
            </a:r>
            <a:r>
              <a:rPr lang="zh-TW" altLang="zh-TW" dirty="0"/>
              <a:t>工作人員才能刷卡進入。材料儲存冰箱應上鎖。</a:t>
            </a:r>
          </a:p>
          <a:p>
            <a:pPr marL="45720" indent="0">
              <a:buNone/>
            </a:pPr>
            <a:r>
              <a:rPr lang="zh-TW" altLang="en-US" dirty="0"/>
              <a:t> </a:t>
            </a:r>
            <a:r>
              <a:rPr lang="en-US" altLang="zh-TW" dirty="0" smtClean="0"/>
              <a:t>(2)</a:t>
            </a:r>
            <a:r>
              <a:rPr lang="zh-TW" altLang="zh-TW" dirty="0" smtClean="0">
                <a:solidFill>
                  <a:srgbClr val="002060"/>
                </a:solidFill>
              </a:rPr>
              <a:t>儲存</a:t>
            </a:r>
            <a:r>
              <a:rPr lang="zh-TW" altLang="zh-TW" dirty="0">
                <a:solidFill>
                  <a:srgbClr val="002060"/>
                </a:solidFill>
              </a:rPr>
              <a:t>第</a:t>
            </a:r>
            <a:r>
              <a:rPr lang="en-US" altLang="zh-TW" dirty="0">
                <a:solidFill>
                  <a:srgbClr val="002060"/>
                </a:solidFill>
              </a:rPr>
              <a:t>3</a:t>
            </a:r>
            <a:r>
              <a:rPr lang="zh-TW" altLang="zh-TW" dirty="0">
                <a:solidFill>
                  <a:srgbClr val="002060"/>
                </a:solidFill>
              </a:rPr>
              <a:t>級材料之區域</a:t>
            </a:r>
            <a:r>
              <a:rPr lang="zh-TW" altLang="zh-TW" dirty="0"/>
              <a:t>：稱之為</a:t>
            </a:r>
            <a:r>
              <a:rPr lang="zh-TW" altLang="zh-TW" dirty="0">
                <a:solidFill>
                  <a:srgbClr val="FF0000"/>
                </a:solidFill>
              </a:rPr>
              <a:t>限制區域</a:t>
            </a:r>
            <a:r>
              <a:rPr lang="en-US" altLang="zh-TW" dirty="0"/>
              <a:t>: </a:t>
            </a:r>
            <a:r>
              <a:rPr lang="zh-TW" altLang="zh-TW" dirty="0"/>
              <a:t>負壓實驗室區域，</a:t>
            </a:r>
            <a:r>
              <a:rPr lang="zh-TW" altLang="zh-TW" dirty="0" smtClean="0"/>
              <a:t>只有</a:t>
            </a:r>
            <a:r>
              <a:rPr lang="zh-TW" altLang="en-US" dirty="0" smtClean="0"/>
              <a:t> </a:t>
            </a:r>
            <a:endParaRPr lang="en-US" altLang="zh-TW" dirty="0" smtClean="0"/>
          </a:p>
          <a:p>
            <a:pPr marL="45720" indent="0">
              <a:buNone/>
            </a:pPr>
            <a:r>
              <a:rPr lang="zh-TW" altLang="en-US" dirty="0"/>
              <a:t> </a:t>
            </a:r>
            <a:r>
              <a:rPr lang="zh-TW" altLang="en-US" dirty="0" smtClean="0"/>
              <a:t>    </a:t>
            </a:r>
            <a:r>
              <a:rPr lang="zh-TW" altLang="zh-TW" dirty="0" smtClean="0"/>
              <a:t>微生物</a:t>
            </a:r>
            <a:r>
              <a:rPr lang="zh-TW" altLang="zh-TW" dirty="0"/>
              <a:t>組醫檢師及主任授權主管才能刷卡進入此區域。材料</a:t>
            </a:r>
            <a:r>
              <a:rPr lang="zh-TW" altLang="zh-TW" dirty="0" smtClean="0"/>
              <a:t>儲存</a:t>
            </a:r>
            <a:endParaRPr lang="en-US" altLang="zh-TW" dirty="0" smtClean="0"/>
          </a:p>
          <a:p>
            <a:pPr marL="45720" indent="0">
              <a:buNone/>
            </a:pPr>
            <a:r>
              <a:rPr lang="zh-TW" altLang="en-US" dirty="0"/>
              <a:t> </a:t>
            </a:r>
            <a:r>
              <a:rPr lang="zh-TW" altLang="en-US" dirty="0" smtClean="0"/>
              <a:t>    </a:t>
            </a:r>
            <a:r>
              <a:rPr lang="zh-TW" altLang="zh-TW" dirty="0" smtClean="0"/>
              <a:t>冰箱</a:t>
            </a:r>
            <a:r>
              <a:rPr lang="zh-TW" altLang="zh-TW" dirty="0"/>
              <a:t>應上鎖</a:t>
            </a:r>
            <a:r>
              <a:rPr lang="zh-TW" altLang="zh-TW" dirty="0" smtClean="0"/>
              <a:t>。</a:t>
            </a:r>
            <a:endParaRPr lang="en-US" altLang="zh-TW" dirty="0" smtClean="0"/>
          </a:p>
          <a:p>
            <a:pPr marL="45720" indent="0">
              <a:buNone/>
            </a:pPr>
            <a:r>
              <a:rPr lang="zh-TW" altLang="en-US" dirty="0"/>
              <a:t> </a:t>
            </a:r>
            <a:r>
              <a:rPr lang="en-US" altLang="zh-TW" dirty="0" smtClean="0"/>
              <a:t>(3)</a:t>
            </a:r>
            <a:r>
              <a:rPr lang="zh-TW" altLang="en-US" dirty="0" smtClean="0">
                <a:solidFill>
                  <a:srgbClr val="002060"/>
                </a:solidFill>
              </a:rPr>
              <a:t>生物材料存取權限</a:t>
            </a:r>
            <a:endParaRPr lang="en-US" altLang="zh-TW" dirty="0" smtClean="0">
              <a:solidFill>
                <a:srgbClr val="002060"/>
              </a:solidFill>
            </a:endParaRPr>
          </a:p>
          <a:p>
            <a:pPr marL="45720" indent="0">
              <a:buNone/>
            </a:pPr>
            <a:r>
              <a:rPr lang="zh-TW" altLang="en-US" dirty="0"/>
              <a:t> </a:t>
            </a:r>
            <a:r>
              <a:rPr lang="zh-TW" altLang="en-US" dirty="0" smtClean="0"/>
              <a:t>  </a:t>
            </a:r>
            <a:r>
              <a:rPr lang="en-US" altLang="zh-TW" dirty="0" smtClean="0"/>
              <a:t>a.</a:t>
            </a:r>
            <a:r>
              <a:rPr lang="zh-TW" altLang="en-US" dirty="0" smtClean="0"/>
              <a:t>存取權限    </a:t>
            </a:r>
            <a:r>
              <a:rPr lang="en-US" altLang="zh-TW" dirty="0" smtClean="0"/>
              <a:t>b.</a:t>
            </a:r>
            <a:r>
              <a:rPr lang="zh-TW" altLang="en-US" dirty="0" smtClean="0"/>
              <a:t>存取紀錄</a:t>
            </a:r>
            <a:endParaRPr lang="en-US" altLang="zh-TW" dirty="0" smtClean="0"/>
          </a:p>
          <a:p>
            <a:pPr marL="45720" indent="0">
              <a:buNone/>
            </a:pPr>
            <a:r>
              <a:rPr lang="zh-TW" altLang="en-US" dirty="0" smtClean="0"/>
              <a:t> </a:t>
            </a:r>
            <a:r>
              <a:rPr lang="en-US" altLang="zh-TW" dirty="0" smtClean="0"/>
              <a:t>(4)</a:t>
            </a:r>
            <a:r>
              <a:rPr lang="zh-TW" altLang="zh-TW" dirty="0">
                <a:solidFill>
                  <a:srgbClr val="002060"/>
                </a:solidFill>
              </a:rPr>
              <a:t>人員及訪客進出之識別</a:t>
            </a:r>
            <a:r>
              <a:rPr lang="zh-TW" altLang="zh-TW" dirty="0" smtClean="0">
                <a:solidFill>
                  <a:srgbClr val="002060"/>
                </a:solidFill>
              </a:rPr>
              <a:t>管制</a:t>
            </a:r>
            <a:endParaRPr lang="en-US" altLang="zh-TW" dirty="0" smtClean="0">
              <a:solidFill>
                <a:srgbClr val="002060"/>
              </a:solidFill>
            </a:endParaRPr>
          </a:p>
          <a:p>
            <a:pPr marL="45720" indent="0">
              <a:buNone/>
            </a:pPr>
            <a:r>
              <a:rPr lang="zh-TW" altLang="en-US" dirty="0" smtClean="0"/>
              <a:t>   </a:t>
            </a:r>
            <a:r>
              <a:rPr lang="en-US" altLang="zh-TW" dirty="0" smtClean="0"/>
              <a:t>a</a:t>
            </a:r>
            <a:r>
              <a:rPr lang="en-US" altLang="zh-TW" dirty="0"/>
              <a:t>.</a:t>
            </a:r>
            <a:r>
              <a:rPr lang="zh-TW" altLang="zh-TW" dirty="0"/>
              <a:t>不准許訪客進入生物材料保全區域。</a:t>
            </a:r>
          </a:p>
          <a:p>
            <a:pPr marL="45720" indent="0">
              <a:buNone/>
            </a:pPr>
            <a:r>
              <a:rPr lang="zh-TW" altLang="en-US" dirty="0" smtClean="0"/>
              <a:t>   </a:t>
            </a:r>
            <a:r>
              <a:rPr lang="en-US" altLang="zh-TW" dirty="0" smtClean="0"/>
              <a:t>b</a:t>
            </a:r>
            <a:r>
              <a:rPr lang="en-US" altLang="zh-TW" dirty="0"/>
              <a:t>.</a:t>
            </a:r>
            <a:r>
              <a:rPr lang="zh-TW" altLang="zh-TW" dirty="0"/>
              <a:t>設備檢修人員必須經單位主管同意或由細菌室同仁陪同始能</a:t>
            </a:r>
            <a:r>
              <a:rPr lang="zh-TW" altLang="zh-TW" dirty="0" smtClean="0"/>
              <a:t>進入</a:t>
            </a:r>
            <a:endParaRPr lang="en-US" altLang="zh-TW" dirty="0" smtClean="0"/>
          </a:p>
          <a:p>
            <a:pPr marL="45720" indent="0">
              <a:buNone/>
            </a:pPr>
            <a:r>
              <a:rPr lang="zh-TW" altLang="en-US" dirty="0"/>
              <a:t> </a:t>
            </a:r>
            <a:r>
              <a:rPr lang="zh-TW" altLang="en-US" dirty="0" smtClean="0"/>
              <a:t>    </a:t>
            </a:r>
            <a:r>
              <a:rPr lang="zh-TW" altLang="zh-TW" dirty="0" smtClean="0"/>
              <a:t>生物</a:t>
            </a:r>
            <a:r>
              <a:rPr lang="zh-TW" altLang="zh-TW" dirty="0"/>
              <a:t>材料保全區域。</a:t>
            </a:r>
          </a:p>
          <a:p>
            <a:pPr marL="45720" indent="0">
              <a:buNone/>
            </a:pPr>
            <a:r>
              <a:rPr lang="zh-TW" altLang="en-US" dirty="0" smtClean="0"/>
              <a:t>   </a:t>
            </a:r>
            <a:r>
              <a:rPr lang="en-US" altLang="zh-TW" dirty="0" smtClean="0"/>
              <a:t>c</a:t>
            </a:r>
            <a:r>
              <a:rPr lang="en-US" altLang="zh-TW" dirty="0"/>
              <a:t>.</a:t>
            </a:r>
            <a:r>
              <a:rPr lang="zh-TW" altLang="zh-TW" dirty="0"/>
              <a:t>進入應登記資料於</a:t>
            </a:r>
            <a:r>
              <a:rPr lang="zh-TW" altLang="zh-TW" dirty="0" smtClean="0"/>
              <a:t>「</a:t>
            </a:r>
            <a:r>
              <a:rPr lang="zh-TW" altLang="en-US" dirty="0"/>
              <a:t>檢</a:t>
            </a:r>
            <a:r>
              <a:rPr lang="zh-TW" altLang="zh-TW" dirty="0"/>
              <a:t>驗</a:t>
            </a:r>
            <a:r>
              <a:rPr lang="en-US" altLang="zh-TW" dirty="0"/>
              <a:t>-</a:t>
            </a:r>
            <a:r>
              <a:rPr lang="zh-TW" altLang="zh-TW" dirty="0"/>
              <a:t>儀器</a:t>
            </a:r>
            <a:r>
              <a:rPr lang="en-US" altLang="zh-TW" dirty="0"/>
              <a:t>-3-F007-(04) </a:t>
            </a:r>
            <a:r>
              <a:rPr lang="zh-TW" altLang="zh-TW" dirty="0"/>
              <a:t>負壓室人員進出記錄</a:t>
            </a:r>
            <a:r>
              <a:rPr lang="zh-TW" altLang="zh-TW" dirty="0" smtClean="0"/>
              <a:t>表</a:t>
            </a:r>
            <a:endParaRPr lang="en-US" altLang="zh-TW" dirty="0" smtClean="0"/>
          </a:p>
          <a:p>
            <a:pPr marL="45720" indent="0">
              <a:buNone/>
            </a:pPr>
            <a:r>
              <a:rPr lang="en-US" altLang="zh-TW" dirty="0"/>
              <a:t> </a:t>
            </a:r>
            <a:r>
              <a:rPr lang="en-US" altLang="zh-TW" dirty="0" smtClean="0"/>
              <a:t>    (</a:t>
            </a:r>
            <a:r>
              <a:rPr lang="zh-TW" altLang="zh-TW" dirty="0"/>
              <a:t>非操作人員</a:t>
            </a:r>
            <a:r>
              <a:rPr lang="en-US" altLang="zh-TW" dirty="0"/>
              <a:t>) </a:t>
            </a:r>
            <a:r>
              <a:rPr lang="zh-TW" altLang="zh-TW" dirty="0" smtClean="0"/>
              <a:t>」。</a:t>
            </a:r>
            <a:r>
              <a:rPr lang="zh-TW" altLang="en-US" dirty="0" smtClean="0"/>
              <a:t>    </a:t>
            </a:r>
            <a:endParaRPr lang="en-US" altLang="zh-TW" dirty="0" smtClean="0"/>
          </a:p>
        </p:txBody>
      </p:sp>
      <p:sp>
        <p:nvSpPr>
          <p:cNvPr id="3" name="標題 2"/>
          <p:cNvSpPr>
            <a:spLocks noGrp="1"/>
          </p:cNvSpPr>
          <p:nvPr>
            <p:ph type="title"/>
          </p:nvPr>
        </p:nvSpPr>
        <p:spPr/>
        <p:txBody>
          <a:bodyPr/>
          <a:lstStyle/>
          <a:p>
            <a:r>
              <a:rPr lang="en-US" altLang="zh-TW" dirty="0"/>
              <a:t>3.6</a:t>
            </a:r>
            <a:r>
              <a:rPr lang="zh-TW" altLang="en-US" dirty="0"/>
              <a:t>遵守設施保全規則</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56</a:t>
            </a:fld>
            <a:endParaRPr lang="zh-TW" altLang="en-US"/>
          </a:p>
        </p:txBody>
      </p:sp>
    </p:spTree>
    <p:extLst>
      <p:ext uri="{BB962C8B-B14F-4D97-AF65-F5344CB8AC3E}">
        <p14:creationId xmlns:p14="http://schemas.microsoft.com/office/powerpoint/2010/main" val="2991185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034297853"/>
              </p:ext>
            </p:extLst>
          </p:nvPr>
        </p:nvGraphicFramePr>
        <p:xfrm>
          <a:off x="381000" y="1719263"/>
          <a:ext cx="8407401" cy="4851400"/>
        </p:xfrm>
        <a:graphic>
          <a:graphicData uri="http://schemas.openxmlformats.org/drawingml/2006/table">
            <a:tbl>
              <a:tblPr firstRow="1" bandRow="1">
                <a:tableStyleId>{5C22544A-7EE6-4342-B048-85BDC9FD1C3A}</a:tableStyleId>
              </a:tblPr>
              <a:tblGrid>
                <a:gridCol w="1238672"/>
                <a:gridCol w="3528392"/>
                <a:gridCol w="3640337"/>
              </a:tblGrid>
              <a:tr h="370840">
                <a:tc>
                  <a:txBody>
                    <a:bodyPr/>
                    <a:lstStyle/>
                    <a:p>
                      <a:endParaRPr lang="zh-TW" altLang="en-US" dirty="0"/>
                    </a:p>
                  </a:txBody>
                  <a:tcPr/>
                </a:tc>
                <a:tc>
                  <a:txBody>
                    <a:bodyPr/>
                    <a:lstStyle/>
                    <a:p>
                      <a:r>
                        <a:rPr lang="en-US" altLang="zh-TW" dirty="0" smtClean="0"/>
                        <a:t>BSL2</a:t>
                      </a:r>
                      <a:endParaRPr lang="zh-TW" altLang="en-US" dirty="0"/>
                    </a:p>
                  </a:txBody>
                  <a:tcPr/>
                </a:tc>
                <a:tc>
                  <a:txBody>
                    <a:bodyPr/>
                    <a:lstStyle/>
                    <a:p>
                      <a:r>
                        <a:rPr lang="en-US" altLang="zh-TW" dirty="0" smtClean="0"/>
                        <a:t>BSL3</a:t>
                      </a:r>
                      <a:endParaRPr lang="zh-TW" altLang="en-US" dirty="0"/>
                    </a:p>
                  </a:txBody>
                  <a:tcPr/>
                </a:tc>
              </a:tr>
              <a:tr h="370840">
                <a:tc>
                  <a:txBody>
                    <a:bodyPr/>
                    <a:lstStyle/>
                    <a:p>
                      <a:r>
                        <a:rPr lang="zh-TW" altLang="en-US" dirty="0" smtClean="0"/>
                        <a:t>物理結構</a:t>
                      </a:r>
                      <a:endParaRPr lang="zh-TW" altLang="en-US" dirty="0"/>
                    </a:p>
                  </a:txBody>
                  <a:tcPr/>
                </a:tc>
                <a:tc>
                  <a:txBody>
                    <a:bodyPr/>
                    <a:lstStyle/>
                    <a:p>
                      <a:r>
                        <a:rPr lang="en-US" altLang="zh-TW" dirty="0" smtClean="0"/>
                        <a:t>1.</a:t>
                      </a:r>
                      <a:r>
                        <a:rPr lang="zh-TW" altLang="en-US" dirty="0" smtClean="0"/>
                        <a:t>實驗室應採取便於清理的設計</a:t>
                      </a:r>
                      <a:endParaRPr lang="en-US" altLang="zh-TW" dirty="0" smtClean="0"/>
                    </a:p>
                    <a:p>
                      <a:r>
                        <a:rPr lang="en-US" altLang="zh-TW" dirty="0" smtClean="0"/>
                        <a:t>2.</a:t>
                      </a:r>
                      <a:r>
                        <a:rPr lang="zh-TW" altLang="en-US" dirty="0" smtClean="0"/>
                        <a:t>工作台表面需為防水、抗熱、抗有機溶劑、抗酸鹼及其他化學物質。</a:t>
                      </a:r>
                      <a:endParaRPr lang="en-US" altLang="zh-TW" dirty="0" smtClean="0"/>
                    </a:p>
                    <a:p>
                      <a:r>
                        <a:rPr lang="en-US" altLang="zh-TW" dirty="0" smtClean="0"/>
                        <a:t>3.</a:t>
                      </a:r>
                      <a:r>
                        <a:rPr lang="zh-TW" altLang="en-US" dirty="0" smtClean="0"/>
                        <a:t>椅子應用無孔防滲且易 於消毒及除污的材質。</a:t>
                      </a:r>
                      <a:endParaRPr lang="en-US" altLang="zh-TW" dirty="0" smtClean="0"/>
                    </a:p>
                    <a:p>
                      <a:r>
                        <a:rPr lang="en-US" altLang="zh-TW" dirty="0" smtClean="0"/>
                        <a:t>4.</a:t>
                      </a:r>
                      <a:r>
                        <a:rPr lang="zh-TW" altLang="en-US" dirty="0" smtClean="0"/>
                        <a:t>對外開啟的窗戶應加裝紗窗。</a:t>
                      </a:r>
                      <a:endParaRPr lang="zh-TW" altLang="en-US" dirty="0"/>
                    </a:p>
                  </a:txBody>
                  <a:tcPr/>
                </a:tc>
                <a:tc>
                  <a:txBody>
                    <a:bodyPr/>
                    <a:lstStyle/>
                    <a:p>
                      <a:r>
                        <a:rPr lang="en-US" altLang="zh-TW" dirty="0" smtClean="0"/>
                        <a:t>1.</a:t>
                      </a:r>
                      <a:r>
                        <a:rPr lang="zh-TW" altLang="en-US" dirty="0" smtClean="0"/>
                        <a:t>實驗室隔間牆應易於清潔與殺菌處理。</a:t>
                      </a:r>
                      <a:endParaRPr lang="en-US" altLang="zh-TW" dirty="0" smtClean="0"/>
                    </a:p>
                    <a:p>
                      <a:r>
                        <a:rPr lang="en-US" altLang="zh-TW" dirty="0" smtClean="0"/>
                        <a:t>2</a:t>
                      </a:r>
                      <a:r>
                        <a:rPr lang="zh-TW" altLang="en-US" dirty="0" smtClean="0"/>
                        <a:t>牆板材質需防火，且牆皮材質與填縫劑須考慮抗化學性、耐久性、不透水氣，及與其他建材的相容性。</a:t>
                      </a:r>
                      <a:endParaRPr lang="en-US" altLang="zh-TW" dirty="0" smtClean="0"/>
                    </a:p>
                    <a:p>
                      <a:r>
                        <a:rPr lang="en-US" altLang="zh-TW" dirty="0" smtClean="0"/>
                        <a:t>3.</a:t>
                      </a:r>
                      <a:r>
                        <a:rPr lang="zh-TW" altLang="en-US" dirty="0" smtClean="0"/>
                        <a:t>地板需耐酸鹼、耐磨、耐壓及止滑。</a:t>
                      </a:r>
                      <a:endParaRPr lang="en-US" altLang="zh-TW" dirty="0" smtClean="0"/>
                    </a:p>
                    <a:p>
                      <a:r>
                        <a:rPr lang="en-US" altLang="zh-TW" dirty="0" smtClean="0"/>
                        <a:t>4.</a:t>
                      </a:r>
                      <a:r>
                        <a:rPr lang="zh-TW" altLang="en-US" dirty="0" smtClean="0"/>
                        <a:t>實驗室須能抵禦不可避免的氣壓衝擊。</a:t>
                      </a:r>
                      <a:endParaRPr lang="en-US" altLang="zh-TW" dirty="0" smtClean="0"/>
                    </a:p>
                    <a:p>
                      <a:r>
                        <a:rPr lang="en-US" altLang="zh-TW" dirty="0" smtClean="0"/>
                        <a:t>5.</a:t>
                      </a:r>
                      <a:r>
                        <a:rPr lang="zh-TW" altLang="en-US" dirty="0" smtClean="0"/>
                        <a:t>維持實驗室密閉結構的施工方式：無縫工法、填縫劑的使用。</a:t>
                      </a:r>
                      <a:endParaRPr lang="en-US" altLang="zh-TW" dirty="0" smtClean="0"/>
                    </a:p>
                    <a:p>
                      <a:r>
                        <a:rPr lang="en-US" altLang="zh-TW" dirty="0" smtClean="0"/>
                        <a:t>6.</a:t>
                      </a:r>
                      <a:r>
                        <a:rPr lang="zh-TW" altLang="en-US" dirty="0" smtClean="0"/>
                        <a:t>地板與牆壁間塗層應採曲度導角型施工。</a:t>
                      </a:r>
                      <a:endParaRPr lang="en-US" altLang="zh-TW" dirty="0" smtClean="0"/>
                    </a:p>
                    <a:p>
                      <a:r>
                        <a:rPr lang="en-US" altLang="zh-TW" dirty="0" smtClean="0"/>
                        <a:t>7.</a:t>
                      </a:r>
                      <a:r>
                        <a:rPr lang="zh-TW" altLang="en-US" dirty="0" smtClean="0"/>
                        <a:t>外露之冷、熱水管應包覆絕緣材料，並作防止移動和防震措施。</a:t>
                      </a:r>
                      <a:endParaRPr lang="en-US" altLang="zh-TW" dirty="0" smtClean="0"/>
                    </a:p>
                    <a:p>
                      <a:endParaRPr lang="en-US" altLang="zh-TW" dirty="0" smtClean="0"/>
                    </a:p>
                  </a:txBody>
                  <a:tcPr/>
                </a:tc>
              </a:tr>
            </a:tbl>
          </a:graphicData>
        </a:graphic>
      </p:graphicFrame>
      <p:sp>
        <p:nvSpPr>
          <p:cNvPr id="3" name="標題 2"/>
          <p:cNvSpPr>
            <a:spLocks noGrp="1"/>
          </p:cNvSpPr>
          <p:nvPr>
            <p:ph type="title"/>
          </p:nvPr>
        </p:nvSpPr>
        <p:spPr/>
        <p:txBody>
          <a:bodyPr/>
          <a:lstStyle/>
          <a:p>
            <a:r>
              <a:rPr lang="en-US" altLang="zh-TW" dirty="0" smtClean="0"/>
              <a:t>3.7</a:t>
            </a:r>
            <a:r>
              <a:rPr lang="zh-TW" altLang="en-US" dirty="0" smtClean="0"/>
              <a:t>說明</a:t>
            </a:r>
            <a:r>
              <a:rPr lang="en-US" altLang="zh-TW" dirty="0" smtClean="0"/>
              <a:t>BSL-2</a:t>
            </a:r>
            <a:r>
              <a:rPr lang="zh-TW" altLang="en-US" dirty="0" smtClean="0"/>
              <a:t>及</a:t>
            </a:r>
            <a:r>
              <a:rPr lang="en-US" altLang="zh-TW" dirty="0" smtClean="0"/>
              <a:t>BSL-3</a:t>
            </a:r>
            <a:r>
              <a:rPr lang="zh-TW" altLang="en-US" dirty="0" smtClean="0"/>
              <a:t>實驗設施的設計差異</a:t>
            </a:r>
            <a:endParaRPr lang="zh-TW" altLang="en-US" dirty="0"/>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368" y="4252152"/>
            <a:ext cx="3072342" cy="2304256"/>
          </a:xfrm>
          <a:prstGeom prst="rect">
            <a:avLst/>
          </a:prstGeom>
        </p:spPr>
      </p:pic>
      <p:sp>
        <p:nvSpPr>
          <p:cNvPr id="5" name="投影片編號版面配置區 4"/>
          <p:cNvSpPr>
            <a:spLocks noGrp="1"/>
          </p:cNvSpPr>
          <p:nvPr>
            <p:ph type="sldNum" sz="quarter" idx="12"/>
          </p:nvPr>
        </p:nvSpPr>
        <p:spPr/>
        <p:txBody>
          <a:bodyPr/>
          <a:lstStyle/>
          <a:p>
            <a:fld id="{9F543845-701F-419D-9873-2C20FFA66FF0}" type="slidenum">
              <a:rPr lang="zh-TW" altLang="en-US" smtClean="0"/>
              <a:t>57</a:t>
            </a:fld>
            <a:endParaRPr lang="zh-TW" altLang="en-US"/>
          </a:p>
        </p:txBody>
      </p:sp>
    </p:spTree>
    <p:extLst>
      <p:ext uri="{BB962C8B-B14F-4D97-AF65-F5344CB8AC3E}">
        <p14:creationId xmlns:p14="http://schemas.microsoft.com/office/powerpoint/2010/main" val="167064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3.7</a:t>
            </a:r>
            <a:r>
              <a:rPr lang="zh-TW" altLang="en-US" dirty="0"/>
              <a:t>說明</a:t>
            </a:r>
            <a:r>
              <a:rPr lang="en-US" altLang="zh-TW" dirty="0"/>
              <a:t>BSL-2</a:t>
            </a:r>
            <a:r>
              <a:rPr lang="zh-TW" altLang="en-US" dirty="0"/>
              <a:t>及</a:t>
            </a:r>
            <a:r>
              <a:rPr lang="en-US" altLang="zh-TW" dirty="0"/>
              <a:t>BSL-3</a:t>
            </a:r>
            <a:r>
              <a:rPr lang="zh-TW" altLang="en-US" dirty="0"/>
              <a:t>實驗設施的設計差異</a:t>
            </a:r>
          </a:p>
        </p:txBody>
      </p:sp>
      <p:graphicFrame>
        <p:nvGraphicFramePr>
          <p:cNvPr id="4" name="內容版面配置區 3"/>
          <p:cNvGraphicFramePr>
            <a:graphicFrameLocks/>
          </p:cNvGraphicFramePr>
          <p:nvPr>
            <p:extLst>
              <p:ext uri="{D42A27DB-BD31-4B8C-83A1-F6EECF244321}">
                <p14:modId xmlns:p14="http://schemas.microsoft.com/office/powerpoint/2010/main" val="632070655"/>
              </p:ext>
            </p:extLst>
          </p:nvPr>
        </p:nvGraphicFramePr>
        <p:xfrm>
          <a:off x="381000" y="1719263"/>
          <a:ext cx="8407401" cy="3479800"/>
        </p:xfrm>
        <a:graphic>
          <a:graphicData uri="http://schemas.openxmlformats.org/drawingml/2006/table">
            <a:tbl>
              <a:tblPr firstRow="1" bandRow="1">
                <a:tableStyleId>{5C22544A-7EE6-4342-B048-85BDC9FD1C3A}</a:tableStyleId>
              </a:tblPr>
              <a:tblGrid>
                <a:gridCol w="1238672"/>
                <a:gridCol w="3528392"/>
                <a:gridCol w="3640337"/>
              </a:tblGrid>
              <a:tr h="370840">
                <a:tc>
                  <a:txBody>
                    <a:bodyPr/>
                    <a:lstStyle/>
                    <a:p>
                      <a:endParaRPr lang="zh-TW" altLang="en-US" dirty="0"/>
                    </a:p>
                  </a:txBody>
                  <a:tcPr/>
                </a:tc>
                <a:tc>
                  <a:txBody>
                    <a:bodyPr/>
                    <a:lstStyle/>
                    <a:p>
                      <a:r>
                        <a:rPr lang="en-US" altLang="zh-TW" dirty="0" smtClean="0"/>
                        <a:t>BSL2</a:t>
                      </a:r>
                      <a:endParaRPr lang="zh-TW" altLang="en-US" dirty="0"/>
                    </a:p>
                  </a:txBody>
                  <a:tcPr/>
                </a:tc>
                <a:tc>
                  <a:txBody>
                    <a:bodyPr/>
                    <a:lstStyle/>
                    <a:p>
                      <a:r>
                        <a:rPr lang="en-US" altLang="zh-TW" dirty="0" smtClean="0"/>
                        <a:t>BSL3</a:t>
                      </a:r>
                      <a:endParaRPr lang="zh-TW" altLang="en-US" dirty="0"/>
                    </a:p>
                  </a:txBody>
                  <a:tcPr/>
                </a:tc>
              </a:tr>
              <a:tr h="370840">
                <a:tc>
                  <a:txBody>
                    <a:bodyPr/>
                    <a:lstStyle/>
                    <a:p>
                      <a:r>
                        <a:rPr lang="zh-TW" altLang="en-US" dirty="0" smtClean="0"/>
                        <a:t>生物安全櫃</a:t>
                      </a:r>
                      <a:r>
                        <a:rPr lang="en-US" altLang="zh-TW" dirty="0" smtClean="0"/>
                        <a:t>(BSC)</a:t>
                      </a:r>
                      <a:endParaRPr lang="zh-TW" altLang="en-US" dirty="0"/>
                    </a:p>
                  </a:txBody>
                  <a:tcPr/>
                </a:tc>
                <a:tc>
                  <a:txBody>
                    <a:bodyPr/>
                    <a:lstStyle/>
                    <a:p>
                      <a:r>
                        <a:rPr lang="en-US" altLang="zh-TW" dirty="0" smtClean="0"/>
                        <a:t>1.</a:t>
                      </a:r>
                      <a:r>
                        <a:rPr lang="zh-TW" altLang="en-US" dirty="0" smtClean="0"/>
                        <a:t>應設有生物安全櫃</a:t>
                      </a:r>
                      <a:endParaRPr lang="en-US" altLang="zh-TW" dirty="0" smtClean="0"/>
                    </a:p>
                    <a:p>
                      <a:r>
                        <a:rPr lang="en-US" altLang="zh-TW" dirty="0" smtClean="0"/>
                        <a:t>2.BSC</a:t>
                      </a:r>
                      <a:r>
                        <a:rPr lang="zh-TW" altLang="en-US" dirty="0" smtClean="0"/>
                        <a:t>安裝位置應遠離門口，且位於不受進、排氣和人員走動頻繁影響的實驗區域</a:t>
                      </a:r>
                      <a:endParaRPr lang="en-US" altLang="zh-TW" dirty="0" smtClean="0"/>
                    </a:p>
                    <a:p>
                      <a:r>
                        <a:rPr lang="en-US" altLang="zh-TW" dirty="0" smtClean="0"/>
                        <a:t>3.BSC</a:t>
                      </a:r>
                      <a:r>
                        <a:rPr lang="zh-TW" altLang="en-US" dirty="0" smtClean="0"/>
                        <a:t>須通過其原廠所依循之國家檢測標準、產品認證及現場安裝檢測。</a:t>
                      </a:r>
                      <a:endParaRPr lang="en-US" altLang="zh-TW" dirty="0" smtClean="0"/>
                    </a:p>
                    <a:p>
                      <a:r>
                        <a:rPr lang="en-US" altLang="zh-TW" dirty="0" smtClean="0"/>
                        <a:t>4.BSC</a:t>
                      </a:r>
                      <a:r>
                        <a:rPr lang="zh-TW" altLang="en-US" dirty="0" smtClean="0"/>
                        <a:t>以每年至少進行一次功能檢測為原則。</a:t>
                      </a:r>
                      <a:endParaRPr lang="zh-TW" altLang="en-US" dirty="0"/>
                    </a:p>
                  </a:txBody>
                  <a:tcPr/>
                </a:tc>
                <a:tc>
                  <a:txBody>
                    <a:bodyPr/>
                    <a:lstStyle/>
                    <a:p>
                      <a:r>
                        <a:rPr lang="en-US" altLang="zh-TW" dirty="0" smtClean="0"/>
                        <a:t>1.</a:t>
                      </a:r>
                      <a:r>
                        <a:rPr lang="zh-TW" altLang="en-US" dirty="0" smtClean="0"/>
                        <a:t>同</a:t>
                      </a:r>
                      <a:r>
                        <a:rPr lang="en-US" altLang="zh-TW" dirty="0" smtClean="0"/>
                        <a:t>BSL-2</a:t>
                      </a:r>
                    </a:p>
                    <a:p>
                      <a:r>
                        <a:rPr lang="en-US" altLang="zh-TW" dirty="0" smtClean="0"/>
                        <a:t>2.</a:t>
                      </a:r>
                      <a:r>
                        <a:rPr lang="zh-TW" altLang="en-US" dirty="0" smtClean="0"/>
                        <a:t>應採用</a:t>
                      </a:r>
                      <a:r>
                        <a:rPr lang="en-US" altLang="zh-TW" dirty="0" err="1" smtClean="0"/>
                        <a:t>calss</a:t>
                      </a:r>
                      <a:r>
                        <a:rPr lang="en-US" altLang="zh-TW" baseline="0" dirty="0" smtClean="0"/>
                        <a:t> II A2,B1,</a:t>
                      </a:r>
                      <a:r>
                        <a:rPr lang="zh-TW" altLang="en-US" baseline="0" dirty="0" smtClean="0"/>
                        <a:t>及</a:t>
                      </a:r>
                      <a:r>
                        <a:rPr lang="en-US" altLang="zh-TW" baseline="0" dirty="0" smtClean="0"/>
                        <a:t>B2</a:t>
                      </a:r>
                      <a:r>
                        <a:rPr lang="zh-TW" altLang="en-US" baseline="0" dirty="0" smtClean="0"/>
                        <a:t>型式或以上等級的</a:t>
                      </a:r>
                      <a:r>
                        <a:rPr lang="en-US" altLang="zh-TW" baseline="0" dirty="0" smtClean="0"/>
                        <a:t>BSC</a:t>
                      </a:r>
                      <a:r>
                        <a:rPr lang="zh-TW" altLang="en-US" baseline="0" dirty="0" smtClean="0"/>
                        <a:t>。</a:t>
                      </a:r>
                      <a:endParaRPr lang="en-US" altLang="zh-TW" baseline="0" dirty="0" smtClean="0"/>
                    </a:p>
                    <a:p>
                      <a:r>
                        <a:rPr lang="en-US" altLang="zh-TW" baseline="0" dirty="0" smtClean="0"/>
                        <a:t>3.A2</a:t>
                      </a:r>
                      <a:r>
                        <a:rPr lang="zh-TW" altLang="en-US" baseline="0" dirty="0" smtClean="0"/>
                        <a:t>型式</a:t>
                      </a:r>
                      <a:r>
                        <a:rPr lang="en-US" altLang="zh-TW" baseline="0" dirty="0" smtClean="0"/>
                        <a:t>BSC</a:t>
                      </a:r>
                      <a:r>
                        <a:rPr lang="zh-TW" altLang="en-US" baseline="0" dirty="0" smtClean="0"/>
                        <a:t>應採用可拆卸式集氣罩排氣，且後方須加裝</a:t>
                      </a:r>
                      <a:r>
                        <a:rPr lang="en-US" altLang="zh-TW" baseline="0" dirty="0" smtClean="0"/>
                        <a:t>HEPA</a:t>
                      </a:r>
                      <a:r>
                        <a:rPr lang="zh-TW" altLang="en-US" baseline="0" dirty="0" smtClean="0"/>
                        <a:t>過濾器，並於集氣罩口間隙處須保持負壓狀態</a:t>
                      </a:r>
                      <a:r>
                        <a:rPr lang="en-US" altLang="zh-TW" baseline="0" dirty="0" smtClean="0"/>
                        <a:t>(</a:t>
                      </a:r>
                      <a:r>
                        <a:rPr lang="zh-TW" altLang="en-US" baseline="0" dirty="0" smtClean="0"/>
                        <a:t>煙流測試</a:t>
                      </a:r>
                      <a:r>
                        <a:rPr lang="en-US" altLang="zh-TW" baseline="0" dirty="0" smtClean="0"/>
                        <a:t>)</a:t>
                      </a:r>
                      <a:r>
                        <a:rPr lang="zh-TW" altLang="en-US" baseline="0" dirty="0" smtClean="0"/>
                        <a:t>。</a:t>
                      </a:r>
                      <a:endParaRPr lang="en-US" altLang="zh-TW" baseline="0" dirty="0" smtClean="0"/>
                    </a:p>
                    <a:p>
                      <a:r>
                        <a:rPr lang="en-US" altLang="zh-TW" baseline="0" dirty="0" smtClean="0"/>
                        <a:t>4.</a:t>
                      </a:r>
                      <a:r>
                        <a:rPr lang="zh-TW" altLang="en-US" baseline="0" dirty="0" smtClean="0"/>
                        <a:t>不可將</a:t>
                      </a:r>
                      <a:r>
                        <a:rPr lang="en-US" altLang="zh-TW" baseline="0" dirty="0" smtClean="0"/>
                        <a:t>BSC</a:t>
                      </a:r>
                      <a:r>
                        <a:rPr lang="zh-TW" altLang="en-US" baseline="0" dirty="0" smtClean="0"/>
                        <a:t>做為實驗室唯一排氣通道，且</a:t>
                      </a:r>
                      <a:r>
                        <a:rPr lang="en-US" altLang="zh-TW" baseline="0" dirty="0" smtClean="0"/>
                        <a:t>BSC</a:t>
                      </a:r>
                      <a:r>
                        <a:rPr lang="zh-TW" altLang="en-US" baseline="0" dirty="0" smtClean="0"/>
                        <a:t>排氣管路不得與實驗室的排氣共管。</a:t>
                      </a:r>
                      <a:endParaRPr lang="en-US" altLang="zh-TW" baseline="0" dirty="0" smtClean="0"/>
                    </a:p>
                    <a:p>
                      <a:endParaRPr lang="en-US" altLang="zh-TW" dirty="0" smtClean="0"/>
                    </a:p>
                  </a:txBody>
                  <a:tcPr/>
                </a:tc>
              </a:tr>
            </a:tbl>
          </a:graphicData>
        </a:graphic>
      </p:graphicFrame>
      <p:pic>
        <p:nvPicPr>
          <p:cNvPr id="7" name="內容版面配置區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4708413"/>
            <a:ext cx="3024336" cy="2104963"/>
          </a:xfrm>
          <a:prstGeom prst="rect">
            <a:avLst/>
          </a:prstGeom>
        </p:spPr>
      </p:pic>
      <p:sp>
        <p:nvSpPr>
          <p:cNvPr id="8" name="文字方塊 7"/>
          <p:cNvSpPr txBox="1"/>
          <p:nvPr/>
        </p:nvSpPr>
        <p:spPr>
          <a:xfrm>
            <a:off x="5796136" y="5445224"/>
            <a:ext cx="1224136" cy="461665"/>
          </a:xfrm>
          <a:prstGeom prst="rect">
            <a:avLst/>
          </a:prstGeom>
          <a:noFill/>
        </p:spPr>
        <p:txBody>
          <a:bodyPr wrap="square" rtlCol="0">
            <a:spAutoFit/>
          </a:bodyPr>
          <a:lstStyle/>
          <a:p>
            <a:r>
              <a:rPr lang="zh-TW" altLang="en-US" sz="2400" dirty="0" smtClean="0"/>
              <a:t>集氣罩</a:t>
            </a:r>
            <a:endParaRPr lang="zh-TW" altLang="en-US" sz="2400" dirty="0"/>
          </a:p>
        </p:txBody>
      </p:sp>
      <p:cxnSp>
        <p:nvCxnSpPr>
          <p:cNvPr id="10" name="直線單箭頭接點 9"/>
          <p:cNvCxnSpPr/>
          <p:nvPr/>
        </p:nvCxnSpPr>
        <p:spPr>
          <a:xfrm flipH="1" flipV="1">
            <a:off x="5004048" y="5401815"/>
            <a:ext cx="864096" cy="2308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投影片編號版面配置區 10"/>
          <p:cNvSpPr>
            <a:spLocks noGrp="1"/>
          </p:cNvSpPr>
          <p:nvPr>
            <p:ph type="sldNum" sz="quarter" idx="12"/>
          </p:nvPr>
        </p:nvSpPr>
        <p:spPr/>
        <p:txBody>
          <a:bodyPr/>
          <a:lstStyle/>
          <a:p>
            <a:fld id="{9F543845-701F-419D-9873-2C20FFA66FF0}" type="slidenum">
              <a:rPr lang="zh-TW" altLang="en-US" smtClean="0"/>
              <a:t>58</a:t>
            </a:fld>
            <a:endParaRPr lang="zh-TW" altLang="en-US"/>
          </a:p>
        </p:txBody>
      </p:sp>
    </p:spTree>
    <p:extLst>
      <p:ext uri="{BB962C8B-B14F-4D97-AF65-F5344CB8AC3E}">
        <p14:creationId xmlns:p14="http://schemas.microsoft.com/office/powerpoint/2010/main" val="4235365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3.7</a:t>
            </a:r>
            <a:r>
              <a:rPr lang="zh-TW" altLang="en-US" dirty="0"/>
              <a:t>說明</a:t>
            </a:r>
            <a:r>
              <a:rPr lang="en-US" altLang="zh-TW" dirty="0"/>
              <a:t>BSL-2</a:t>
            </a:r>
            <a:r>
              <a:rPr lang="zh-TW" altLang="en-US" dirty="0"/>
              <a:t>及</a:t>
            </a:r>
            <a:r>
              <a:rPr lang="en-US" altLang="zh-TW" dirty="0"/>
              <a:t>BSL-3</a:t>
            </a:r>
            <a:r>
              <a:rPr lang="zh-TW" altLang="en-US" dirty="0"/>
              <a:t>實驗設施的設計差異</a:t>
            </a:r>
          </a:p>
        </p:txBody>
      </p:sp>
      <p:graphicFrame>
        <p:nvGraphicFramePr>
          <p:cNvPr id="4" name="內容版面配置區 3"/>
          <p:cNvGraphicFramePr>
            <a:graphicFrameLocks/>
          </p:cNvGraphicFramePr>
          <p:nvPr>
            <p:extLst>
              <p:ext uri="{D42A27DB-BD31-4B8C-83A1-F6EECF244321}">
                <p14:modId xmlns:p14="http://schemas.microsoft.com/office/powerpoint/2010/main" val="2689990452"/>
              </p:ext>
            </p:extLst>
          </p:nvPr>
        </p:nvGraphicFramePr>
        <p:xfrm>
          <a:off x="381000" y="1719263"/>
          <a:ext cx="8407401" cy="4577080"/>
        </p:xfrm>
        <a:graphic>
          <a:graphicData uri="http://schemas.openxmlformats.org/drawingml/2006/table">
            <a:tbl>
              <a:tblPr firstRow="1" bandRow="1">
                <a:tableStyleId>{5C22544A-7EE6-4342-B048-85BDC9FD1C3A}</a:tableStyleId>
              </a:tblPr>
              <a:tblGrid>
                <a:gridCol w="1238672"/>
                <a:gridCol w="3528392"/>
                <a:gridCol w="3640337"/>
              </a:tblGrid>
              <a:tr h="370840">
                <a:tc>
                  <a:txBody>
                    <a:bodyPr/>
                    <a:lstStyle/>
                    <a:p>
                      <a:endParaRPr lang="zh-TW" altLang="en-US" dirty="0"/>
                    </a:p>
                  </a:txBody>
                  <a:tcPr/>
                </a:tc>
                <a:tc>
                  <a:txBody>
                    <a:bodyPr/>
                    <a:lstStyle/>
                    <a:p>
                      <a:r>
                        <a:rPr lang="en-US" altLang="zh-TW" dirty="0" smtClean="0"/>
                        <a:t>BSL2</a:t>
                      </a:r>
                      <a:endParaRPr lang="zh-TW" altLang="en-US" dirty="0"/>
                    </a:p>
                  </a:txBody>
                  <a:tcPr/>
                </a:tc>
                <a:tc>
                  <a:txBody>
                    <a:bodyPr/>
                    <a:lstStyle/>
                    <a:p>
                      <a:r>
                        <a:rPr lang="en-US" altLang="zh-TW" dirty="0" smtClean="0"/>
                        <a:t>BSL3</a:t>
                      </a:r>
                      <a:endParaRPr lang="zh-TW" altLang="en-US" dirty="0"/>
                    </a:p>
                  </a:txBody>
                  <a:tcPr/>
                </a:tc>
              </a:tr>
              <a:tr h="370840">
                <a:tc>
                  <a:txBody>
                    <a:bodyPr/>
                    <a:lstStyle/>
                    <a:p>
                      <a:r>
                        <a:rPr lang="zh-TW" altLang="en-US" dirty="0" smtClean="0"/>
                        <a:t>實驗室設施</a:t>
                      </a:r>
                      <a:endParaRPr lang="zh-TW" altLang="en-US" dirty="0"/>
                    </a:p>
                  </a:txBody>
                  <a:tcPr/>
                </a:tc>
                <a:tc>
                  <a:txBody>
                    <a:bodyPr/>
                    <a:lstStyle/>
                    <a:p>
                      <a:r>
                        <a:rPr lang="en-US" altLang="zh-TW" dirty="0" smtClean="0"/>
                        <a:t>1.</a:t>
                      </a:r>
                      <a:r>
                        <a:rPr lang="zh-TW" altLang="en-US" dirty="0" smtClean="0"/>
                        <a:t>實驗室需設置洗手槽並靠近出口處，洗手槽可採用肘動、腳踏或自動感應式。</a:t>
                      </a:r>
                      <a:endParaRPr lang="en-US" altLang="zh-TW" dirty="0" smtClean="0"/>
                    </a:p>
                    <a:p>
                      <a:r>
                        <a:rPr lang="en-US" altLang="zh-TW" dirty="0" smtClean="0"/>
                        <a:t>2.</a:t>
                      </a:r>
                      <a:r>
                        <a:rPr lang="zh-TW" altLang="en-US" dirty="0" smtClean="0"/>
                        <a:t>裝設洗眼設施。</a:t>
                      </a:r>
                      <a:endParaRPr lang="zh-TW" altLang="en-US" dirty="0"/>
                    </a:p>
                  </a:txBody>
                  <a:tcPr/>
                </a:tc>
                <a:tc>
                  <a:txBody>
                    <a:bodyPr/>
                    <a:lstStyle/>
                    <a:p>
                      <a:r>
                        <a:rPr lang="en-US" altLang="zh-TW" dirty="0" smtClean="0"/>
                        <a:t>1.</a:t>
                      </a:r>
                      <a:r>
                        <a:rPr lang="zh-TW" altLang="en-US" dirty="0" smtClean="0"/>
                        <a:t>實驗室門上應標示「生物危害標識」及「標準緊急處理程序」。</a:t>
                      </a:r>
                      <a:endParaRPr lang="en-US" altLang="zh-TW" dirty="0" smtClean="0"/>
                    </a:p>
                    <a:p>
                      <a:r>
                        <a:rPr lang="en-US" altLang="zh-TW" dirty="0" smtClean="0"/>
                        <a:t>2.</a:t>
                      </a:r>
                      <a:r>
                        <a:rPr lang="zh-TW" altLang="en-US" dirty="0" smtClean="0"/>
                        <a:t>實驗室應設傳遞箱及浸泡桶。</a:t>
                      </a:r>
                      <a:endParaRPr lang="en-US" altLang="zh-TW" dirty="0" smtClean="0"/>
                    </a:p>
                    <a:p>
                      <a:r>
                        <a:rPr lang="en-US" altLang="zh-TW" dirty="0" smtClean="0"/>
                        <a:t>3.</a:t>
                      </a:r>
                      <a:r>
                        <a:rPr lang="zh-TW" altLang="en-US" dirty="0" smtClean="0"/>
                        <a:t>設有免手動之水槽，且具存水彎設計。供水控制系統應設置於實驗室外。</a:t>
                      </a:r>
                      <a:endParaRPr lang="en-US" altLang="zh-TW" dirty="0" smtClean="0"/>
                    </a:p>
                    <a:p>
                      <a:r>
                        <a:rPr lang="en-US" altLang="zh-TW" dirty="0" smtClean="0"/>
                        <a:t>4.</a:t>
                      </a:r>
                      <a:r>
                        <a:rPr lang="zh-TW" altLang="en-US" dirty="0" smtClean="0"/>
                        <a:t>實驗室內之座椅應為不附輪型式。</a:t>
                      </a:r>
                      <a:endParaRPr lang="en-US" altLang="zh-TW" dirty="0" smtClean="0"/>
                    </a:p>
                    <a:p>
                      <a:r>
                        <a:rPr lang="en-US" altLang="zh-TW" dirty="0" smtClean="0"/>
                        <a:t>5.</a:t>
                      </a:r>
                      <a:r>
                        <a:rPr lang="zh-TW" altLang="en-US" dirty="0" smtClean="0"/>
                        <a:t>實驗用之壓縮氣體鋼瓶須放置於實驗室外，且固定妥善。</a:t>
                      </a:r>
                      <a:endParaRPr lang="en-US" altLang="zh-TW" dirty="0" smtClean="0"/>
                    </a:p>
                    <a:p>
                      <a:r>
                        <a:rPr lang="en-US" altLang="zh-TW" dirty="0" smtClean="0"/>
                        <a:t>6.</a:t>
                      </a:r>
                      <a:r>
                        <a:rPr lang="zh-TW" altLang="en-US" dirty="0" smtClean="0"/>
                        <a:t>電路的斷電器應位於實驗室外，開關、配電盤和控制器應有適當標示。</a:t>
                      </a:r>
                      <a:endParaRPr lang="en-US" altLang="zh-TW" dirty="0" smtClean="0"/>
                    </a:p>
                    <a:p>
                      <a:r>
                        <a:rPr lang="en-US" altLang="zh-TW" dirty="0" smtClean="0"/>
                        <a:t>7.</a:t>
                      </a:r>
                      <a:r>
                        <a:rPr lang="zh-TW" altLang="en-US" dirty="0" smtClean="0"/>
                        <a:t>裝設洗眼設施。</a:t>
                      </a:r>
                      <a:endParaRPr lang="en-US" altLang="zh-TW" dirty="0" smtClean="0"/>
                    </a:p>
                    <a:p>
                      <a:r>
                        <a:rPr lang="en-US" altLang="zh-TW" dirty="0" smtClean="0"/>
                        <a:t>8.</a:t>
                      </a:r>
                      <a:r>
                        <a:rPr lang="zh-TW" altLang="en-US" dirty="0" smtClean="0"/>
                        <a:t>實驗室和外界應有適當的聯繫裝置。</a:t>
                      </a:r>
                      <a:endParaRPr lang="en-US" altLang="zh-TW" dirty="0" smtClean="0"/>
                    </a:p>
                  </a:txBody>
                  <a:tcPr/>
                </a:tc>
              </a:tr>
            </a:tbl>
          </a:graphicData>
        </a:graphic>
      </p:graphicFrame>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4437112"/>
            <a:ext cx="3024336" cy="2268253"/>
          </a:xfrm>
        </p:spPr>
      </p:pic>
      <p:pic>
        <p:nvPicPr>
          <p:cNvPr id="7" name="內容版面配置區 4"/>
          <p:cNvPicPr>
            <a:picLocks noChangeAspect="1"/>
          </p:cNvPicPr>
          <p:nvPr/>
        </p:nvPicPr>
        <p:blipFill rotWithShape="1">
          <a:blip r:embed="rId3" cstate="print">
            <a:extLst>
              <a:ext uri="{28A0092B-C50C-407E-A947-70E740481C1C}">
                <a14:useLocalDpi xmlns:a14="http://schemas.microsoft.com/office/drawing/2010/main" val="0"/>
              </a:ext>
            </a:extLst>
          </a:blip>
          <a:srcRect l="20751" t="7131" r="17235" b="11111"/>
          <a:stretch/>
        </p:blipFill>
        <p:spPr>
          <a:xfrm>
            <a:off x="251520" y="3501008"/>
            <a:ext cx="2235213" cy="2210098"/>
          </a:xfrm>
          <a:prstGeom prst="rect">
            <a:avLst/>
          </a:prstGeom>
        </p:spPr>
      </p:pic>
      <p:sp>
        <p:nvSpPr>
          <p:cNvPr id="9" name="投影片編號版面配置區 8"/>
          <p:cNvSpPr>
            <a:spLocks noGrp="1"/>
          </p:cNvSpPr>
          <p:nvPr>
            <p:ph type="sldNum" sz="quarter" idx="12"/>
          </p:nvPr>
        </p:nvSpPr>
        <p:spPr/>
        <p:txBody>
          <a:bodyPr/>
          <a:lstStyle/>
          <a:p>
            <a:fld id="{9F543845-701F-419D-9873-2C20FFA66FF0}" type="slidenum">
              <a:rPr lang="zh-TW" altLang="en-US" smtClean="0"/>
              <a:t>59</a:t>
            </a:fld>
            <a:endParaRPr lang="zh-TW" altLang="en-US"/>
          </a:p>
        </p:txBody>
      </p:sp>
    </p:spTree>
    <p:extLst>
      <p:ext uri="{BB962C8B-B14F-4D97-AF65-F5344CB8AC3E}">
        <p14:creationId xmlns:p14="http://schemas.microsoft.com/office/powerpoint/2010/main" val="4260993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6</a:t>
            </a:fld>
            <a:endParaRPr lang="zh-TW" altLang="en-US"/>
          </a:p>
        </p:txBody>
      </p:sp>
      <p:sp>
        <p:nvSpPr>
          <p:cNvPr id="4" name="標題 3"/>
          <p:cNvSpPr>
            <a:spLocks noGrp="1"/>
          </p:cNvSpPr>
          <p:nvPr>
            <p:ph type="title"/>
          </p:nvPr>
        </p:nvSpPr>
        <p:spPr/>
        <p:txBody>
          <a:bodyPr/>
          <a:lstStyle/>
          <a:p>
            <a:r>
              <a:rPr lang="zh-TW" altLang="en-US" dirty="0" smtClean="0"/>
              <a:t>入口面速度測試</a:t>
            </a:r>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76" t="3298" r="5924" b="4456"/>
          <a:stretch/>
        </p:blipFill>
        <p:spPr bwMode="auto">
          <a:xfrm>
            <a:off x="1611713" y="1847703"/>
            <a:ext cx="5768599" cy="431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343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400" dirty="0" smtClean="0"/>
              <a:t>TB</a:t>
            </a:r>
            <a:r>
              <a:rPr lang="zh-TW" altLang="en-US" sz="2400" dirty="0" smtClean="0"/>
              <a:t>負壓實驗室</a:t>
            </a:r>
            <a:endParaRPr lang="en-US" altLang="zh-TW" sz="2400" dirty="0" smtClean="0"/>
          </a:p>
          <a:p>
            <a:pPr marL="45720" indent="0">
              <a:buNone/>
            </a:pPr>
            <a:r>
              <a:rPr lang="en-US" altLang="zh-TW" dirty="0" smtClean="0"/>
              <a:t> (1)</a:t>
            </a:r>
            <a:r>
              <a:rPr lang="zh-TW" altLang="zh-TW" dirty="0" smtClean="0"/>
              <a:t>地板以稀釋</a:t>
            </a:r>
            <a:r>
              <a:rPr lang="zh-TW" altLang="zh-TW" dirty="0"/>
              <a:t>漂白</a:t>
            </a:r>
            <a:r>
              <a:rPr lang="zh-TW" altLang="zh-TW" dirty="0" smtClean="0"/>
              <a:t>水擦拭</a:t>
            </a:r>
            <a:r>
              <a:rPr lang="en-US" altLang="zh-TW" dirty="0" smtClean="0"/>
              <a:t>(500ppm)</a:t>
            </a:r>
          </a:p>
          <a:p>
            <a:pPr marL="45720" indent="0">
              <a:buNone/>
            </a:pPr>
            <a:r>
              <a:rPr lang="zh-TW" altLang="en-US" dirty="0" smtClean="0"/>
              <a:t> </a:t>
            </a:r>
            <a:r>
              <a:rPr lang="en-US" altLang="zh-TW" dirty="0" smtClean="0"/>
              <a:t>(2)</a:t>
            </a:r>
            <a:r>
              <a:rPr lang="zh-TW" altLang="en-US" dirty="0" smtClean="0"/>
              <a:t>工作</a:t>
            </a:r>
            <a:r>
              <a:rPr lang="zh-TW" altLang="zh-TW" dirty="0" smtClean="0"/>
              <a:t>桌面</a:t>
            </a:r>
            <a:r>
              <a:rPr lang="zh-TW" altLang="en-US" dirty="0" smtClean="0"/>
              <a:t>、離心機及</a:t>
            </a:r>
            <a:r>
              <a:rPr lang="zh-TW" altLang="zh-TW" dirty="0" smtClean="0"/>
              <a:t>生物</a:t>
            </a:r>
            <a:r>
              <a:rPr lang="zh-TW" altLang="zh-TW" dirty="0"/>
              <a:t>安全操作台面</a:t>
            </a:r>
            <a:r>
              <a:rPr lang="zh-TW" altLang="zh-TW" dirty="0" smtClean="0"/>
              <a:t>以</a:t>
            </a:r>
            <a:r>
              <a:rPr lang="zh-TW" altLang="en-US" dirty="0" smtClean="0"/>
              <a:t>稀釋漂白水</a:t>
            </a:r>
            <a:r>
              <a:rPr lang="en-US" altLang="zh-TW" dirty="0">
                <a:solidFill>
                  <a:srgbClr val="FF0000"/>
                </a:solidFill>
              </a:rPr>
              <a:t>(5000ppm</a:t>
            </a:r>
            <a:r>
              <a:rPr lang="en-US" altLang="zh-TW" dirty="0" smtClean="0">
                <a:solidFill>
                  <a:srgbClr val="FF0000"/>
                </a:solidFill>
              </a:rPr>
              <a:t>)</a:t>
            </a:r>
          </a:p>
          <a:p>
            <a:pPr marL="45720" indent="0">
              <a:buNone/>
            </a:pPr>
            <a:r>
              <a:rPr lang="en-US" altLang="zh-TW" dirty="0">
                <a:solidFill>
                  <a:srgbClr val="FF0000"/>
                </a:solidFill>
              </a:rPr>
              <a:t> </a:t>
            </a:r>
            <a:r>
              <a:rPr lang="en-US" altLang="zh-TW" dirty="0" smtClean="0">
                <a:solidFill>
                  <a:srgbClr val="FF0000"/>
                </a:solidFill>
              </a:rPr>
              <a:t>    </a:t>
            </a:r>
            <a:r>
              <a:rPr lang="zh-TW" altLang="zh-TW" dirty="0" smtClean="0"/>
              <a:t>擦拭</a:t>
            </a:r>
            <a:r>
              <a:rPr lang="zh-TW" altLang="en-US" dirty="0" smtClean="0"/>
              <a:t>，生物安全櫃及離心機於擦拭完，使消毒劑作用至少</a:t>
            </a:r>
            <a:r>
              <a:rPr lang="en-US" altLang="zh-TW" dirty="0" smtClean="0"/>
              <a:t>10</a:t>
            </a:r>
            <a:r>
              <a:rPr lang="zh-TW" altLang="en-US" dirty="0" smtClean="0"/>
              <a:t>分鐘</a:t>
            </a:r>
            <a:endParaRPr lang="en-US" altLang="zh-TW" dirty="0" smtClean="0"/>
          </a:p>
          <a:p>
            <a:pPr marL="45720" indent="0">
              <a:buNone/>
            </a:pPr>
            <a:r>
              <a:rPr lang="en-US" altLang="zh-TW" dirty="0"/>
              <a:t> </a:t>
            </a:r>
            <a:r>
              <a:rPr lang="en-US" altLang="zh-TW" dirty="0" smtClean="0"/>
              <a:t>    </a:t>
            </a:r>
            <a:r>
              <a:rPr lang="zh-TW" altLang="en-US" dirty="0" smtClean="0"/>
              <a:t>後，需再以清水擦拭，以防止金屬腐蝕</a:t>
            </a:r>
            <a:r>
              <a:rPr lang="zh-TW" altLang="zh-TW" dirty="0" smtClean="0"/>
              <a:t>。</a:t>
            </a:r>
            <a:endParaRPr lang="en-US" altLang="zh-TW" dirty="0" smtClean="0"/>
          </a:p>
          <a:p>
            <a:pPr marL="45720" indent="0">
              <a:buNone/>
            </a:pPr>
            <a:r>
              <a:rPr lang="en-US" altLang="zh-TW" dirty="0" smtClean="0"/>
              <a:t> (3)</a:t>
            </a:r>
            <a:r>
              <a:rPr lang="zh-TW" altLang="zh-TW" dirty="0" smtClean="0"/>
              <a:t>早上</a:t>
            </a:r>
            <a:r>
              <a:rPr lang="zh-TW" altLang="zh-TW" dirty="0"/>
              <a:t>操作完成</a:t>
            </a:r>
            <a:r>
              <a:rPr lang="zh-TW" altLang="zh-TW" dirty="0" smtClean="0"/>
              <a:t>後</a:t>
            </a:r>
            <a:r>
              <a:rPr lang="zh-TW" altLang="en-US" dirty="0" smtClean="0"/>
              <a:t>開啟</a:t>
            </a:r>
            <a:r>
              <a:rPr lang="en-US" altLang="zh-TW" dirty="0" smtClean="0"/>
              <a:t>UV</a:t>
            </a:r>
            <a:r>
              <a:rPr lang="zh-TW" altLang="en-US" dirty="0" smtClean="0"/>
              <a:t>燈</a:t>
            </a:r>
            <a:r>
              <a:rPr lang="zh-TW" altLang="zh-TW" dirty="0" smtClean="0"/>
              <a:t>照射</a:t>
            </a:r>
            <a:r>
              <a:rPr lang="en-US" altLang="zh-TW" dirty="0"/>
              <a:t>2</a:t>
            </a:r>
            <a:r>
              <a:rPr lang="zh-TW" altLang="zh-TW" dirty="0" smtClean="0"/>
              <a:t>小時</a:t>
            </a:r>
            <a:r>
              <a:rPr lang="zh-TW" altLang="en-US" dirty="0" smtClean="0"/>
              <a:t>，並</a:t>
            </a:r>
            <a:r>
              <a:rPr lang="zh-TW" altLang="zh-TW" dirty="0" smtClean="0"/>
              <a:t>於</a:t>
            </a:r>
            <a:r>
              <a:rPr lang="zh-TW" altLang="zh-TW" dirty="0"/>
              <a:t>半夜</a:t>
            </a:r>
            <a:r>
              <a:rPr lang="en-US" altLang="zh-TW" dirty="0"/>
              <a:t>12</a:t>
            </a:r>
            <a:r>
              <a:rPr lang="zh-TW" altLang="zh-TW" dirty="0"/>
              <a:t>～</a:t>
            </a:r>
            <a:r>
              <a:rPr lang="en-US" altLang="zh-TW" dirty="0"/>
              <a:t>2</a:t>
            </a:r>
            <a:r>
              <a:rPr lang="zh-TW" altLang="zh-TW" dirty="0"/>
              <a:t>點固定</a:t>
            </a:r>
            <a:r>
              <a:rPr lang="zh-TW" altLang="zh-TW" dirty="0" smtClean="0"/>
              <a:t>自</a:t>
            </a:r>
            <a:endParaRPr lang="en-US" altLang="zh-TW" dirty="0" smtClean="0"/>
          </a:p>
          <a:p>
            <a:pPr marL="45720" indent="0">
              <a:buNone/>
            </a:pPr>
            <a:r>
              <a:rPr lang="en-US" altLang="zh-TW" dirty="0"/>
              <a:t> </a:t>
            </a:r>
            <a:r>
              <a:rPr lang="en-US" altLang="zh-TW" dirty="0" smtClean="0"/>
              <a:t>    </a:t>
            </a:r>
            <a:r>
              <a:rPr lang="zh-TW" altLang="zh-TW" dirty="0" smtClean="0"/>
              <a:t>動</a:t>
            </a:r>
            <a:r>
              <a:rPr lang="zh-TW" altLang="zh-TW" dirty="0"/>
              <a:t>啟動照射</a:t>
            </a:r>
            <a:r>
              <a:rPr lang="en-US" altLang="zh-TW" dirty="0"/>
              <a:t>2</a:t>
            </a:r>
            <a:r>
              <a:rPr lang="zh-TW" altLang="zh-TW" dirty="0" smtClean="0"/>
              <a:t>小時</a:t>
            </a:r>
            <a:r>
              <a:rPr lang="zh-TW" altLang="en-US" dirty="0" smtClean="0"/>
              <a:t>。</a:t>
            </a:r>
            <a:endParaRPr lang="zh-TW" altLang="en-US" dirty="0"/>
          </a:p>
        </p:txBody>
      </p:sp>
      <p:sp>
        <p:nvSpPr>
          <p:cNvPr id="3" name="標題 2"/>
          <p:cNvSpPr>
            <a:spLocks noGrp="1"/>
          </p:cNvSpPr>
          <p:nvPr>
            <p:ph type="title"/>
          </p:nvPr>
        </p:nvSpPr>
        <p:spPr/>
        <p:txBody>
          <a:bodyPr/>
          <a:lstStyle/>
          <a:p>
            <a:r>
              <a:rPr lang="en-US" altLang="zh-TW" dirty="0" smtClean="0"/>
              <a:t>3.8</a:t>
            </a:r>
            <a:r>
              <a:rPr lang="zh-TW" altLang="en-US" dirty="0" smtClean="0"/>
              <a:t>實驗室圍阻區域之清絜程序</a:t>
            </a:r>
            <a:endParaRPr lang="zh-TW" altLang="en-US" dirty="0"/>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60</a:t>
            </a:fld>
            <a:endParaRPr lang="zh-TW" altLang="en-US"/>
          </a:p>
        </p:txBody>
      </p:sp>
    </p:spTree>
    <p:extLst>
      <p:ext uri="{BB962C8B-B14F-4D97-AF65-F5344CB8AC3E}">
        <p14:creationId xmlns:p14="http://schemas.microsoft.com/office/powerpoint/2010/main" val="19576225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p:cNvSpPr>
            <a:spLocks noGrp="1"/>
          </p:cNvSpPr>
          <p:nvPr>
            <p:ph type="subTitle" idx="1"/>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9F543845-701F-419D-9873-2C20FFA66FF0}" type="slidenum">
              <a:rPr lang="zh-TW" altLang="en-US" smtClean="0"/>
              <a:t>61</a:t>
            </a:fld>
            <a:endParaRPr lang="zh-TW" altLang="en-US"/>
          </a:p>
        </p:txBody>
      </p:sp>
      <p:sp>
        <p:nvSpPr>
          <p:cNvPr id="5" name="標題 4"/>
          <p:cNvSpPr>
            <a:spLocks noGrp="1"/>
          </p:cNvSpPr>
          <p:nvPr>
            <p:ph type="title"/>
          </p:nvPr>
        </p:nvSpPr>
        <p:spPr/>
        <p:txBody>
          <a:bodyPr/>
          <a:lstStyle/>
          <a:p>
            <a:pPr algn="ctr"/>
            <a:r>
              <a:rPr lang="en-US" altLang="zh-TW" dirty="0" smtClean="0"/>
              <a:t>Thank you !</a:t>
            </a:r>
            <a:endParaRPr lang="zh-TW" altLang="en-US" dirty="0"/>
          </a:p>
        </p:txBody>
      </p:sp>
    </p:spTree>
    <p:extLst>
      <p:ext uri="{BB962C8B-B14F-4D97-AF65-F5344CB8AC3E}">
        <p14:creationId xmlns:p14="http://schemas.microsoft.com/office/powerpoint/2010/main" val="6868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a:t>高溫高壓滅菌</a:t>
            </a:r>
            <a:r>
              <a:rPr lang="zh-TW" altLang="en-US" sz="2400" dirty="0" smtClean="0"/>
              <a:t>器</a:t>
            </a:r>
            <a:r>
              <a:rPr lang="zh-TW" altLang="en-US" sz="2400" dirty="0"/>
              <a:t>正常運作</a:t>
            </a:r>
            <a:r>
              <a:rPr lang="zh-TW" altLang="en-US" sz="2400" dirty="0" smtClean="0"/>
              <a:t>條件</a:t>
            </a:r>
            <a:endParaRPr lang="en-US" altLang="zh-TW" sz="2400" dirty="0" smtClean="0"/>
          </a:p>
          <a:p>
            <a:pPr marL="45720" indent="0">
              <a:buNone/>
            </a:pPr>
            <a:r>
              <a:rPr lang="en-US" altLang="zh-TW" dirty="0" smtClean="0"/>
              <a:t> (1)</a:t>
            </a:r>
            <a:r>
              <a:rPr lang="zh-TW" altLang="en-US" dirty="0" smtClean="0"/>
              <a:t>滅菌過程應可達所設定的滅菌條件，例如：溫度達</a:t>
            </a:r>
            <a:r>
              <a:rPr lang="en-US" altLang="zh-TW" dirty="0" smtClean="0"/>
              <a:t>121</a:t>
            </a:r>
            <a:r>
              <a:rPr lang="en-US" altLang="zh-TW" dirty="0" smtClean="0">
                <a:latin typeface="新細明體"/>
                <a:ea typeface="新細明體"/>
              </a:rPr>
              <a:t>℃</a:t>
            </a:r>
            <a:r>
              <a:rPr lang="zh-TW" altLang="en-US" dirty="0" smtClean="0"/>
              <a:t>，穩定 </a:t>
            </a:r>
            <a:endParaRPr lang="en-US" altLang="zh-TW" dirty="0" smtClean="0"/>
          </a:p>
          <a:p>
            <a:pPr marL="45720" indent="0">
              <a:buNone/>
            </a:pPr>
            <a:r>
              <a:rPr lang="en-US" altLang="zh-TW" dirty="0"/>
              <a:t> </a:t>
            </a:r>
            <a:r>
              <a:rPr lang="en-US" altLang="zh-TW" dirty="0" smtClean="0"/>
              <a:t>     </a:t>
            </a:r>
            <a:r>
              <a:rPr lang="zh-TW" altLang="en-US" dirty="0" smtClean="0"/>
              <a:t>維持</a:t>
            </a:r>
            <a:r>
              <a:rPr lang="en-US" altLang="zh-TW" dirty="0" smtClean="0"/>
              <a:t>15</a:t>
            </a:r>
            <a:r>
              <a:rPr lang="zh-TW" altLang="en-US" dirty="0" smtClean="0"/>
              <a:t>分鐘。</a:t>
            </a:r>
            <a:endParaRPr lang="en-US" altLang="zh-TW" dirty="0" smtClean="0"/>
          </a:p>
          <a:p>
            <a:pPr marL="45720" indent="0">
              <a:buNone/>
            </a:pPr>
            <a:endParaRPr lang="en-US" altLang="zh-TW" dirty="0"/>
          </a:p>
          <a:p>
            <a:r>
              <a:rPr lang="zh-TW" altLang="en-US" sz="2400" dirty="0" smtClean="0"/>
              <a:t>離心機正常運作條件</a:t>
            </a:r>
            <a:endParaRPr lang="en-US" altLang="zh-TW" sz="2400" dirty="0" smtClean="0"/>
          </a:p>
          <a:p>
            <a:pPr marL="45720" indent="0">
              <a:buNone/>
            </a:pPr>
            <a:r>
              <a:rPr lang="en-US" altLang="zh-TW" dirty="0" smtClean="0"/>
              <a:t> (1)</a:t>
            </a:r>
            <a:r>
              <a:rPr lang="zh-TW" altLang="en-US" dirty="0" smtClean="0"/>
              <a:t>可穩定達所設定的條件。</a:t>
            </a:r>
            <a:endParaRPr lang="en-US" altLang="zh-TW" dirty="0" smtClean="0"/>
          </a:p>
          <a:p>
            <a:pPr marL="45720" indent="0">
              <a:buNone/>
            </a:pPr>
            <a:endParaRPr lang="en-US" altLang="zh-TW" dirty="0"/>
          </a:p>
          <a:p>
            <a:r>
              <a:rPr lang="zh-TW" altLang="en-US" sz="2400" dirty="0" smtClean="0"/>
              <a:t>排煙櫃</a:t>
            </a:r>
            <a:endParaRPr lang="en-US" altLang="zh-TW" sz="2400" dirty="0" smtClean="0"/>
          </a:p>
          <a:p>
            <a:pPr marL="45720" indent="0">
              <a:buNone/>
            </a:pPr>
            <a:r>
              <a:rPr lang="en-US" altLang="zh-TW" dirty="0" smtClean="0">
                <a:solidFill>
                  <a:schemeClr val="tx1">
                    <a:lumMod val="65000"/>
                    <a:lumOff val="35000"/>
                  </a:schemeClr>
                </a:solidFill>
              </a:rPr>
              <a:t>  (1)</a:t>
            </a:r>
            <a:r>
              <a:rPr lang="zh-TW" altLang="en-US" dirty="0" smtClean="0">
                <a:solidFill>
                  <a:schemeClr val="tx1">
                    <a:lumMod val="65000"/>
                    <a:lumOff val="35000"/>
                  </a:schemeClr>
                </a:solidFill>
              </a:rPr>
              <a:t>入口風速達</a:t>
            </a:r>
            <a:r>
              <a:rPr lang="en-US" altLang="zh-TW" dirty="0" smtClean="0">
                <a:solidFill>
                  <a:schemeClr val="tx1">
                    <a:lumMod val="65000"/>
                    <a:lumOff val="35000"/>
                  </a:schemeClr>
                </a:solidFill>
              </a:rPr>
              <a:t>0.5m/s</a:t>
            </a:r>
          </a:p>
          <a:p>
            <a:pPr marL="45720" indent="0">
              <a:buNone/>
            </a:pPr>
            <a:endParaRPr lang="zh-TW" altLang="en-US" sz="2400" dirty="0"/>
          </a:p>
          <a:p>
            <a:pPr marL="45720" indent="0">
              <a:buNone/>
            </a:pPr>
            <a:endParaRPr lang="zh-TW" altLang="en-US" dirty="0"/>
          </a:p>
        </p:txBody>
      </p:sp>
      <p:sp>
        <p:nvSpPr>
          <p:cNvPr id="3" name="投影片編號版面配置區 2"/>
          <p:cNvSpPr>
            <a:spLocks noGrp="1"/>
          </p:cNvSpPr>
          <p:nvPr>
            <p:ph type="sldNum" sz="quarter" idx="12"/>
          </p:nvPr>
        </p:nvSpPr>
        <p:spPr/>
        <p:txBody>
          <a:bodyPr/>
          <a:lstStyle/>
          <a:p>
            <a:fld id="{9F543845-701F-419D-9873-2C20FFA66FF0}" type="slidenum">
              <a:rPr lang="zh-TW" altLang="en-US" smtClean="0"/>
              <a:t>7</a:t>
            </a:fld>
            <a:endParaRPr lang="zh-TW" altLang="en-US"/>
          </a:p>
        </p:txBody>
      </p:sp>
      <p:sp>
        <p:nvSpPr>
          <p:cNvPr id="4" name="標題 3"/>
          <p:cNvSpPr>
            <a:spLocks noGrp="1"/>
          </p:cNvSpPr>
          <p:nvPr>
            <p:ph type="title"/>
          </p:nvPr>
        </p:nvSpPr>
        <p:spPr/>
        <p:txBody>
          <a:bodyPr/>
          <a:lstStyle/>
          <a:p>
            <a:r>
              <a:rPr lang="en-US" altLang="zh-TW" dirty="0"/>
              <a:t>2.2.1</a:t>
            </a:r>
            <a:r>
              <a:rPr lang="zh-TW" altLang="en-US" dirty="0"/>
              <a:t>說明實驗室工程控制設備之正確功能</a:t>
            </a:r>
          </a:p>
        </p:txBody>
      </p:sp>
    </p:spTree>
    <p:extLst>
      <p:ext uri="{BB962C8B-B14F-4D97-AF65-F5344CB8AC3E}">
        <p14:creationId xmlns:p14="http://schemas.microsoft.com/office/powerpoint/2010/main" val="682366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smtClean="0"/>
              <a:t>生物安全櫃</a:t>
            </a:r>
            <a:endParaRPr lang="en-US" altLang="zh-TW" sz="2400" dirty="0"/>
          </a:p>
          <a:p>
            <a:pPr marL="45720" indent="0">
              <a:buNone/>
            </a:pPr>
            <a:r>
              <a:rPr lang="en-US" altLang="zh-TW" dirty="0"/>
              <a:t>  (1)</a:t>
            </a:r>
            <a:r>
              <a:rPr lang="zh-TW" altLang="en-US" dirty="0"/>
              <a:t>壓力計</a:t>
            </a:r>
            <a:r>
              <a:rPr lang="zh-TW" altLang="en-US" dirty="0" smtClean="0"/>
              <a:t>觀察</a:t>
            </a:r>
            <a:r>
              <a:rPr lang="en-US" altLang="zh-TW" dirty="0" smtClean="0"/>
              <a:t>(</a:t>
            </a:r>
            <a:r>
              <a:rPr lang="zh-TW" altLang="zh-TW" dirty="0"/>
              <a:t>指針型壓力</a:t>
            </a:r>
            <a:r>
              <a:rPr lang="zh-TW" altLang="zh-TW" dirty="0" smtClean="0"/>
              <a:t>儀表</a:t>
            </a:r>
            <a:r>
              <a:rPr lang="en-US" altLang="zh-TW" dirty="0" smtClean="0"/>
              <a:t>)-</a:t>
            </a:r>
            <a:r>
              <a:rPr lang="en-US" altLang="zh-TW" dirty="0" err="1"/>
              <a:t>downflow</a:t>
            </a:r>
            <a:r>
              <a:rPr lang="zh-TW" altLang="zh-TW" dirty="0"/>
              <a:t>與</a:t>
            </a:r>
            <a:r>
              <a:rPr lang="en-US" altLang="zh-TW" dirty="0" err="1"/>
              <a:t>hepa</a:t>
            </a:r>
            <a:r>
              <a:rPr lang="zh-TW" altLang="zh-TW" dirty="0"/>
              <a:t>的淨壓</a:t>
            </a:r>
            <a:r>
              <a:rPr lang="zh-TW" altLang="zh-TW" dirty="0" smtClean="0"/>
              <a:t>差</a:t>
            </a:r>
            <a:r>
              <a:rPr lang="zh-TW" altLang="en-US" dirty="0" smtClean="0"/>
              <a:t>，與 </a:t>
            </a:r>
            <a:endParaRPr lang="en-US" altLang="zh-TW" dirty="0" smtClean="0"/>
          </a:p>
          <a:p>
            <a:pPr marL="45720" indent="0">
              <a:buNone/>
            </a:pPr>
            <a:r>
              <a:rPr lang="en-US" altLang="zh-TW" dirty="0"/>
              <a:t> </a:t>
            </a:r>
            <a:r>
              <a:rPr lang="en-US" altLang="zh-TW" dirty="0" smtClean="0"/>
              <a:t>      </a:t>
            </a:r>
            <a:r>
              <a:rPr lang="en-US" altLang="zh-TW" dirty="0" err="1" smtClean="0"/>
              <a:t>Hepa</a:t>
            </a:r>
            <a:r>
              <a:rPr lang="zh-TW" altLang="en-US" dirty="0" smtClean="0"/>
              <a:t>乾淨度有關</a:t>
            </a:r>
            <a:endParaRPr lang="en-US" altLang="zh-TW" dirty="0"/>
          </a:p>
          <a:p>
            <a:pPr marL="45720" indent="0">
              <a:buNone/>
            </a:pPr>
            <a:r>
              <a:rPr lang="en-US" altLang="zh-TW" dirty="0"/>
              <a:t>  (2)</a:t>
            </a:r>
            <a:r>
              <a:rPr lang="zh-TW" altLang="en-US" dirty="0"/>
              <a:t>紙條測試</a:t>
            </a:r>
            <a:endParaRPr lang="en-US" altLang="zh-TW" dirty="0"/>
          </a:p>
          <a:p>
            <a:pPr marL="45720" indent="0">
              <a:buNone/>
            </a:pPr>
            <a:endParaRPr lang="zh-TW" altLang="en-US" dirty="0"/>
          </a:p>
        </p:txBody>
      </p:sp>
      <p:sp>
        <p:nvSpPr>
          <p:cNvPr id="3" name="標題 2"/>
          <p:cNvSpPr>
            <a:spLocks noGrp="1"/>
          </p:cNvSpPr>
          <p:nvPr>
            <p:ph type="title"/>
          </p:nvPr>
        </p:nvSpPr>
        <p:spPr/>
        <p:txBody>
          <a:bodyPr/>
          <a:lstStyle/>
          <a:p>
            <a:r>
              <a:rPr lang="en-US" altLang="zh-TW" dirty="0" smtClean="0"/>
              <a:t>2.2.2</a:t>
            </a:r>
            <a:r>
              <a:rPr lang="zh-TW" altLang="en-US" dirty="0"/>
              <a:t>說明驗證工程控制設備功能</a:t>
            </a:r>
            <a:r>
              <a:rPr lang="zh-TW" altLang="en-US" dirty="0" smtClean="0"/>
              <a:t>正常</a:t>
            </a:r>
            <a:r>
              <a:rPr lang="zh-TW" altLang="en-US" dirty="0"/>
              <a:t>以確保安全之方法</a:t>
            </a: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17114" r="11020" b="3970"/>
          <a:stretch/>
        </p:blipFill>
        <p:spPr>
          <a:xfrm>
            <a:off x="683568" y="3356992"/>
            <a:ext cx="3168352" cy="3175239"/>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959215"/>
            <a:ext cx="4764021" cy="3573016"/>
          </a:xfrm>
          <a:prstGeom prst="rect">
            <a:avLst/>
          </a:prstGeom>
        </p:spPr>
      </p:pic>
      <p:sp>
        <p:nvSpPr>
          <p:cNvPr id="6" name="投影片編號版面配置區 5"/>
          <p:cNvSpPr>
            <a:spLocks noGrp="1"/>
          </p:cNvSpPr>
          <p:nvPr>
            <p:ph type="sldNum" sz="quarter" idx="12"/>
          </p:nvPr>
        </p:nvSpPr>
        <p:spPr/>
        <p:txBody>
          <a:bodyPr/>
          <a:lstStyle/>
          <a:p>
            <a:fld id="{9F543845-701F-419D-9873-2C20FFA66FF0}" type="slidenum">
              <a:rPr lang="zh-TW" altLang="en-US" smtClean="0"/>
              <a:t>8</a:t>
            </a:fld>
            <a:endParaRPr lang="zh-TW" altLang="en-US"/>
          </a:p>
        </p:txBody>
      </p:sp>
    </p:spTree>
    <p:extLst>
      <p:ext uri="{BB962C8B-B14F-4D97-AF65-F5344CB8AC3E}">
        <p14:creationId xmlns:p14="http://schemas.microsoft.com/office/powerpoint/2010/main" val="18201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 indent="0">
              <a:buNone/>
            </a:pPr>
            <a:endParaRPr lang="zh-TW" altLang="en-US" dirty="0"/>
          </a:p>
        </p:txBody>
      </p:sp>
      <p:sp>
        <p:nvSpPr>
          <p:cNvPr id="3" name="標題 2"/>
          <p:cNvSpPr>
            <a:spLocks noGrp="1"/>
          </p:cNvSpPr>
          <p:nvPr>
            <p:ph type="title"/>
          </p:nvPr>
        </p:nvSpPr>
        <p:spPr/>
        <p:txBody>
          <a:bodyPr/>
          <a:lstStyle/>
          <a:p>
            <a:r>
              <a:rPr lang="en-US" altLang="zh-TW" dirty="0"/>
              <a:t>2.2.2</a:t>
            </a:r>
            <a:r>
              <a:rPr lang="zh-TW" altLang="en-US" dirty="0"/>
              <a:t>說明驗證工程控制設備功能正常以確保安全之方法</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6912"/>
            <a:ext cx="5185302" cy="29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圖說文字 4"/>
          <p:cNvSpPr/>
          <p:nvPr/>
        </p:nvSpPr>
        <p:spPr>
          <a:xfrm>
            <a:off x="5436822" y="4365104"/>
            <a:ext cx="3600400" cy="1872208"/>
          </a:xfrm>
          <a:prstGeom prst="wedgeRoundRectCallout">
            <a:avLst>
              <a:gd name="adj1" fmla="val -57602"/>
              <a:gd name="adj2" fmla="val 34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dirty="0"/>
              <a:t>使用前需確認狀態視窗由</a:t>
            </a:r>
            <a:r>
              <a:rPr lang="en-US" altLang="zh-TW" dirty="0"/>
              <a:t>please wait</a:t>
            </a:r>
            <a:r>
              <a:rPr lang="zh-TW" altLang="zh-TW" dirty="0"/>
              <a:t>轉為空白</a:t>
            </a:r>
            <a:r>
              <a:rPr lang="en-US" altLang="zh-TW" dirty="0"/>
              <a:t>(</a:t>
            </a:r>
            <a:r>
              <a:rPr lang="zh-TW" altLang="zh-TW" dirty="0"/>
              <a:t>開機後需</a:t>
            </a:r>
            <a:r>
              <a:rPr lang="en-US" altLang="zh-TW" dirty="0"/>
              <a:t>90 sec)</a:t>
            </a:r>
            <a:r>
              <a:rPr lang="zh-TW" altLang="zh-TW" dirty="0"/>
              <a:t>，若為</a:t>
            </a:r>
            <a:r>
              <a:rPr lang="en-US" altLang="zh-TW" dirty="0"/>
              <a:t>please wait</a:t>
            </a:r>
            <a:r>
              <a:rPr lang="zh-TW" altLang="zh-TW" dirty="0"/>
              <a:t>或有其他</a:t>
            </a:r>
            <a:r>
              <a:rPr lang="en-US" altLang="zh-TW" dirty="0"/>
              <a:t>alarm</a:t>
            </a:r>
            <a:r>
              <a:rPr lang="zh-TW" altLang="zh-TW" dirty="0"/>
              <a:t>訊息需等</a:t>
            </a:r>
            <a:r>
              <a:rPr lang="en-US" altLang="zh-TW" dirty="0"/>
              <a:t>please wait</a:t>
            </a:r>
            <a:r>
              <a:rPr lang="zh-TW" altLang="zh-TW" dirty="0"/>
              <a:t>消失或先排除</a:t>
            </a:r>
            <a:r>
              <a:rPr lang="en-US" altLang="zh-TW" dirty="0"/>
              <a:t>alarm</a:t>
            </a:r>
            <a:r>
              <a:rPr lang="zh-TW" altLang="zh-TW" dirty="0"/>
              <a:t>才能開始使用</a:t>
            </a:r>
          </a:p>
        </p:txBody>
      </p:sp>
      <p:sp>
        <p:nvSpPr>
          <p:cNvPr id="6" name="圓角矩形圖說文字 5"/>
          <p:cNvSpPr/>
          <p:nvPr/>
        </p:nvSpPr>
        <p:spPr>
          <a:xfrm>
            <a:off x="5652846" y="2636912"/>
            <a:ext cx="3168352" cy="1008112"/>
          </a:xfrm>
          <a:prstGeom prst="wedgeRoundRectCallout">
            <a:avLst>
              <a:gd name="adj1" fmla="val -57878"/>
              <a:gd name="adj2" fmla="val 1125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filter(0.3um </a:t>
            </a:r>
            <a:r>
              <a:rPr lang="zh-TW" altLang="zh-TW" dirty="0"/>
              <a:t>過濾效果</a:t>
            </a:r>
            <a:r>
              <a:rPr lang="en-US" altLang="zh-TW" dirty="0"/>
              <a:t>&gt;99.99</a:t>
            </a:r>
            <a:r>
              <a:rPr lang="en-US" altLang="zh-TW" dirty="0" smtClean="0"/>
              <a:t>%)</a:t>
            </a:r>
            <a:r>
              <a:rPr lang="zh-TW" altLang="en-US" dirty="0" smtClean="0"/>
              <a:t>，</a:t>
            </a:r>
            <a:r>
              <a:rPr lang="zh-TW" altLang="zh-TW" dirty="0" smtClean="0"/>
              <a:t>壽命</a:t>
            </a:r>
            <a:r>
              <a:rPr lang="en-US" altLang="zh-TW" dirty="0">
                <a:solidFill>
                  <a:srgbClr val="FFFF00"/>
                </a:solidFill>
              </a:rPr>
              <a:t>&lt;20 % </a:t>
            </a:r>
            <a:r>
              <a:rPr lang="zh-TW" altLang="zh-TW" dirty="0"/>
              <a:t>需通知醫工進行更換。</a:t>
            </a:r>
          </a:p>
        </p:txBody>
      </p:sp>
      <p:sp>
        <p:nvSpPr>
          <p:cNvPr id="4" name="投影片編號版面配置區 3"/>
          <p:cNvSpPr>
            <a:spLocks noGrp="1"/>
          </p:cNvSpPr>
          <p:nvPr>
            <p:ph type="sldNum" sz="quarter" idx="12"/>
          </p:nvPr>
        </p:nvSpPr>
        <p:spPr/>
        <p:txBody>
          <a:bodyPr/>
          <a:lstStyle/>
          <a:p>
            <a:fld id="{9F543845-701F-419D-9873-2C20FFA66FF0}" type="slidenum">
              <a:rPr lang="zh-TW" altLang="en-US" smtClean="0"/>
              <a:t>9</a:t>
            </a:fld>
            <a:endParaRPr lang="zh-TW" altLang="en-US"/>
          </a:p>
        </p:txBody>
      </p:sp>
    </p:spTree>
    <p:extLst>
      <p:ext uri="{BB962C8B-B14F-4D97-AF65-F5344CB8AC3E}">
        <p14:creationId xmlns:p14="http://schemas.microsoft.com/office/powerpoint/2010/main" val="1255120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格線">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2222</TotalTime>
  <Words>4919</Words>
  <Application>Microsoft Office PowerPoint</Application>
  <PresentationFormat>如螢幕大小 (4:3)</PresentationFormat>
  <Paragraphs>556</Paragraphs>
  <Slides>61</Slides>
  <Notes>8</Notes>
  <HiddenSlides>0</HiddenSlides>
  <MMClips>0</MMClips>
  <ScaleCrop>false</ScaleCrop>
  <HeadingPairs>
    <vt:vector size="4" baseType="variant">
      <vt:variant>
        <vt:lpstr>佈景主題</vt:lpstr>
      </vt:variant>
      <vt:variant>
        <vt:i4>1</vt:i4>
      </vt:variant>
      <vt:variant>
        <vt:lpstr>投影片標題</vt:lpstr>
      </vt:variant>
      <vt:variant>
        <vt:i4>61</vt:i4>
      </vt:variant>
    </vt:vector>
  </HeadingPairs>
  <TitlesOfParts>
    <vt:vector size="62" baseType="lpstr">
      <vt:lpstr>格線</vt:lpstr>
      <vt:lpstr>危害控制 1.初級屏障  2.二級屏障</vt:lpstr>
      <vt:lpstr>工程控制(設備/初級屏障)</vt:lpstr>
      <vt:lpstr>2.1說明實驗室所使用工程控制圍阻危害物質之設備</vt:lpstr>
      <vt:lpstr>PowerPoint 簡報</vt:lpstr>
      <vt:lpstr>2.2.1說明實驗室工程控制設備之正確功能</vt:lpstr>
      <vt:lpstr>入口面速度測試</vt:lpstr>
      <vt:lpstr>2.2.1說明實驗室工程控制設備之正確功能</vt:lpstr>
      <vt:lpstr>2.2.2說明驗證工程控制設備功能正常以確保安全之方法</vt:lpstr>
      <vt:lpstr>2.2.2說明驗證工程控制設備功能正常以確保安全之方法</vt:lpstr>
      <vt:lpstr>2.2.2說明驗證工程控制設備功能正常以確保安全之方法</vt:lpstr>
      <vt:lpstr>2.2.3說明工程控制設備在保障實驗室安全之限制</vt:lpstr>
      <vt:lpstr>2.2.4認識所有實驗室設備的檢查與驗證狀況</vt:lpstr>
      <vt:lpstr>BSC功能檢測</vt:lpstr>
      <vt:lpstr>PowerPoint 簡報</vt:lpstr>
      <vt:lpstr>PowerPoint 簡報</vt:lpstr>
      <vt:lpstr>BHA 120</vt:lpstr>
      <vt:lpstr>2.2.4認識所有實驗室設備的檢查與驗證狀況</vt:lpstr>
      <vt:lpstr>小型壓力容器年度檢查表</vt:lpstr>
      <vt:lpstr>離心機年度檢查表</vt:lpstr>
      <vt:lpstr>2.2.4認識所有實驗室設備的檢查與驗證狀況</vt:lpstr>
      <vt:lpstr>2.2.4認識所有實驗室設備的檢查與驗證狀況</vt:lpstr>
      <vt:lpstr>2.2.5瞭解實驗室設備之安全工程控制受損、故障或無功能</vt:lpstr>
      <vt:lpstr>2.3說明實驗室設備之工程控制受損、故障或無功能之即時通報程序</vt:lpstr>
      <vt:lpstr>2.3說明實驗室設備之工程控制受損、故障或無功能之即時通報程序</vt:lpstr>
      <vt:lpstr>PowerPoint 簡報</vt:lpstr>
      <vt:lpstr>2.4.1說明實驗室設備使用前、使用中及使用後的操作規範</vt:lpstr>
      <vt:lpstr>Clean to dirty</vt:lpstr>
      <vt:lpstr>2.4.1說明實驗室設備使用前、使用中及使用後的操作規範</vt:lpstr>
      <vt:lpstr>2.4.1說明實驗室設備使用前、使用中及使用後的操作規範</vt:lpstr>
      <vt:lpstr>2.4.1說明實驗室設備使用前、使用中及使用後的操作規範</vt:lpstr>
      <vt:lpstr>2.4.1說明實驗室設備使用前、使用中及使用後的操作規範</vt:lpstr>
      <vt:lpstr>2.4.1說明實驗室設備使用前、使用中及使用後的操作規範</vt:lpstr>
      <vt:lpstr>2.4.2說明實驗室設備之安全工程控制的清潔及消毒流程</vt:lpstr>
      <vt:lpstr>2.4.2說明實驗室設備之安全工程控制的清潔及消毒流程</vt:lpstr>
      <vt:lpstr>2.4.2說明實驗室設備之安全工程控制的清潔及消毒流程</vt:lpstr>
      <vt:lpstr>2.5主要硬體維修人員或承包商能遵守不同危害的告示、訓練及鎖定程序</vt:lpstr>
      <vt:lpstr>工程控制(設施/二級屏障) </vt:lpstr>
      <vt:lpstr>PowerPoint 簡報</vt:lpstr>
      <vt:lpstr>3.1.1說明實驗室設施病原圍阻區域之設計及操作控制</vt:lpstr>
      <vt:lpstr>3.1.1說明實驗室設施病原圍阻區域之設計及操作控制</vt:lpstr>
      <vt:lpstr>3.1.1說明實驗室設施病原圍阻區域之設計及操作控制</vt:lpstr>
      <vt:lpstr>3.1.1說明實驗室設施病原圍阻區域之設計及操作控制</vt:lpstr>
      <vt:lpstr>3.1.1說明實驗室設施病原圍阻區域之設計及操作控制</vt:lpstr>
      <vt:lpstr>3.1.1說明實驗室設施病原圍阻區域之設計及操作控制</vt:lpstr>
      <vt:lpstr>PowerPoint 簡報</vt:lpstr>
      <vt:lpstr>3.2.1指出設施工程控制異常時必須停止或啟動之特定程序</vt:lpstr>
      <vt:lpstr>3.2.2遵守設施工程控制受損時所需之應變程序</vt:lpstr>
      <vt:lpstr>3.3遵守設施工程控制受損時正確通報程序</vt:lpstr>
      <vt:lpstr>3.4說明設施及設施工程控制系統例行監視程序</vt:lpstr>
      <vt:lpstr>3.4說明設施及設施工程控制系統例行監視程序</vt:lpstr>
      <vt:lpstr>PowerPoint 簡報</vt:lpstr>
      <vt:lpstr>PowerPoint 簡報</vt:lpstr>
      <vt:lpstr>PowerPoint 簡報</vt:lpstr>
      <vt:lpstr>排氣出口風速測試</vt:lpstr>
      <vt:lpstr>3.5說明實驗室設施的門禁管制系統</vt:lpstr>
      <vt:lpstr>3.6遵守設施保全規則</vt:lpstr>
      <vt:lpstr>3.7說明BSL-2及BSL-3實驗設施的設計差異</vt:lpstr>
      <vt:lpstr>3.7說明BSL-2及BSL-3實驗設施的設計差異</vt:lpstr>
      <vt:lpstr>3.7說明BSL-2及BSL-3實驗設施的設計差異</vt:lpstr>
      <vt:lpstr>3.8實驗室圍阻區域之清絜程序</vt:lpstr>
      <vt:lpstr>Thank you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1.生物材料之潛在危害 2.危害控制</dc:title>
  <dc:creator>hsiuchuan</dc:creator>
  <cp:lastModifiedBy>檢驗醫學科  林銘福組長</cp:lastModifiedBy>
  <cp:revision>182</cp:revision>
  <dcterms:created xsi:type="dcterms:W3CDTF">2017-08-11T12:44:53Z</dcterms:created>
  <dcterms:modified xsi:type="dcterms:W3CDTF">2018-07-24T08:45:39Z</dcterms:modified>
</cp:coreProperties>
</file>