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91" r:id="rId5"/>
    <p:sldId id="285" r:id="rId6"/>
    <p:sldId id="259" r:id="rId7"/>
    <p:sldId id="260" r:id="rId8"/>
    <p:sldId id="261" r:id="rId9"/>
    <p:sldId id="262" r:id="rId10"/>
    <p:sldId id="263" r:id="rId11"/>
    <p:sldId id="292" r:id="rId12"/>
    <p:sldId id="294" r:id="rId13"/>
    <p:sldId id="293" r:id="rId14"/>
    <p:sldId id="264" r:id="rId15"/>
    <p:sldId id="286" r:id="rId16"/>
    <p:sldId id="265" r:id="rId17"/>
    <p:sldId id="287" r:id="rId18"/>
    <p:sldId id="266" r:id="rId19"/>
    <p:sldId id="267" r:id="rId20"/>
    <p:sldId id="268" r:id="rId21"/>
    <p:sldId id="288" r:id="rId22"/>
    <p:sldId id="269" r:id="rId23"/>
    <p:sldId id="271" r:id="rId24"/>
    <p:sldId id="270" r:id="rId25"/>
    <p:sldId id="272" r:id="rId26"/>
    <p:sldId id="273" r:id="rId27"/>
    <p:sldId id="274" r:id="rId28"/>
    <p:sldId id="289" r:id="rId29"/>
    <p:sldId id="275" r:id="rId30"/>
    <p:sldId id="276" r:id="rId31"/>
    <p:sldId id="277" r:id="rId32"/>
    <p:sldId id="278" r:id="rId33"/>
    <p:sldId id="290" r:id="rId34"/>
    <p:sldId id="279" r:id="rId35"/>
    <p:sldId id="280" r:id="rId36"/>
    <p:sldId id="281" r:id="rId37"/>
    <p:sldId id="282" r:id="rId38"/>
    <p:sldId id="283" r:id="rId39"/>
    <p:sldId id="28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C0D0D-0EB3-4969-9FE1-90FA5E115FDB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48FCA-C6F9-4829-A76C-2E34EB12BE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10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85F99-0101-483B-80A2-4098C357AE67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0B3E2C-2E31-4F84-8510-082D992A7BBF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8DFC3E-C764-4089-A053-038D493A6E09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A2BF95-8ED6-429B-B7A9-8E597E3A2343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D0A4E-4DFE-4F3A-82DE-9801690BE5C2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83FAA-B0D1-4F64-A279-AA5C4AC0FD1B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948E6-F94A-459C-9348-DA2A3EDC0277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3C427-3FEC-4E33-813A-27FA5D2A39F7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3B9957-189A-40AA-A683-C4CE1C3D8011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8CD36-47CD-4552-94BB-FD87492C0461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FD752-75A5-4BB9-B22D-0CE6B494EE1E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11B99D-D2C1-4236-81C9-E0B3E907BF30}" type="datetime1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2ADC1C-F3F7-4B0B-A69A-A28FD28BC4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700808"/>
            <a:ext cx="7406640" cy="1472184"/>
          </a:xfrm>
        </p:spPr>
        <p:txBody>
          <a:bodyPr/>
          <a:lstStyle/>
          <a:p>
            <a:r>
              <a:rPr lang="zh-TW" altLang="zh-TW" dirty="0"/>
              <a:t>生物安全知能評</a:t>
            </a:r>
            <a:r>
              <a:rPr lang="zh-TW" altLang="zh-TW" dirty="0" smtClean="0"/>
              <a:t>核</a:t>
            </a:r>
            <a:r>
              <a:rPr lang="en-US" altLang="zh-TW" dirty="0" smtClean="0"/>
              <a:t>-</a:t>
            </a:r>
            <a:r>
              <a:rPr lang="zh-TW" altLang="en-US" dirty="0" smtClean="0"/>
              <a:t>行政管控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406640" cy="821736"/>
          </a:xfrm>
        </p:spPr>
        <p:txBody>
          <a:bodyPr>
            <a:normAutofit/>
          </a:bodyPr>
          <a:lstStyle/>
          <a:p>
            <a:r>
              <a:rPr lang="zh-TW" altLang="en-US" smtClean="0"/>
              <a:t>講師：林銘福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02466\Desktop\90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941359" cy="33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1.4</a:t>
            </a:r>
            <a:r>
              <a:rPr lang="zh-TW" altLang="zh-TW" sz="2800" b="1" dirty="0"/>
              <a:t>說明依法通報之過程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</a:t>
            </a:r>
            <a:r>
              <a:rPr lang="zh-TW" altLang="zh-TW" sz="2400" b="1" dirty="0"/>
              <a:t>準</a:t>
            </a:r>
            <a:r>
              <a:rPr lang="zh-TW" altLang="zh-TW" sz="2400" dirty="0"/>
              <a:t>：說明意外事件通報</a:t>
            </a:r>
            <a:r>
              <a:rPr lang="zh-TW" altLang="zh-TW" sz="2400" dirty="0" smtClean="0"/>
              <a:t>過程</a:t>
            </a:r>
            <a:r>
              <a:rPr lang="zh-TW" altLang="en-US" sz="2400" dirty="0" smtClean="0"/>
              <a:t>，</a:t>
            </a:r>
            <a:r>
              <a:rPr lang="zh-TW" altLang="zh-TW" sz="2400" dirty="0"/>
              <a:t>如</a:t>
            </a:r>
          </a:p>
          <a:p>
            <a:pPr lvl="1"/>
            <a:r>
              <a:rPr lang="zh-TW" altLang="zh-TW" sz="2000" dirty="0" smtClean="0"/>
              <a:t>針</a:t>
            </a:r>
            <a:r>
              <a:rPr lang="zh-TW" altLang="zh-TW" sz="2000" dirty="0"/>
              <a:t>扎事件通報</a:t>
            </a:r>
            <a:r>
              <a:rPr lang="zh-TW" altLang="zh-TW" sz="2000" dirty="0" smtClean="0"/>
              <a:t>主管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追蹤單位：職業安全室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zh-TW" altLang="zh-TW" sz="2000" dirty="0" smtClean="0"/>
              <a:t>員工</a:t>
            </a:r>
            <a:r>
              <a:rPr lang="zh-TW" altLang="zh-TW" sz="2000" dirty="0"/>
              <a:t>發燒</a:t>
            </a:r>
            <a:r>
              <a:rPr lang="en-US" altLang="zh-TW" sz="2000" dirty="0"/>
              <a:t>(</a:t>
            </a:r>
            <a:r>
              <a:rPr lang="zh-TW" altLang="zh-TW" sz="2000" dirty="0"/>
              <a:t>＞</a:t>
            </a:r>
            <a:r>
              <a:rPr lang="en-US" altLang="zh-TW" sz="2000" dirty="0"/>
              <a:t>38</a:t>
            </a:r>
            <a:r>
              <a:rPr lang="zh-TW" altLang="zh-TW" sz="2000" dirty="0"/>
              <a:t>℃</a:t>
            </a:r>
            <a:r>
              <a:rPr lang="en-US" altLang="zh-TW" sz="2000" dirty="0"/>
              <a:t>)</a:t>
            </a:r>
            <a:r>
              <a:rPr lang="zh-TW" altLang="zh-TW" sz="2000" dirty="0"/>
              <a:t>或咳嗽三週通報</a:t>
            </a:r>
            <a:r>
              <a:rPr lang="zh-TW" altLang="zh-TW" sz="2000" dirty="0" smtClean="0"/>
              <a:t>主管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感管流程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zh-TW" altLang="zh-TW" sz="2000" dirty="0" smtClean="0"/>
              <a:t>生物</a:t>
            </a:r>
            <a:r>
              <a:rPr lang="zh-TW" altLang="zh-TW" sz="2000" dirty="0"/>
              <a:t>材料發生外洩、短缺、遺失、不當使用等異常事件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操作受感染之虞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生物安全會</a:t>
            </a:r>
            <a:r>
              <a:rPr lang="en-US" altLang="zh-TW" sz="2000" dirty="0" smtClean="0"/>
              <a:t>)</a:t>
            </a:r>
            <a:endParaRPr lang="zh-TW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4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生物安全會</a:t>
            </a:r>
            <a:r>
              <a:rPr lang="en-US" altLang="zh-TW" dirty="0" smtClean="0"/>
              <a:t>-</a:t>
            </a:r>
            <a:r>
              <a:rPr lang="zh-TW" altLang="en-US" dirty="0" smtClean="0"/>
              <a:t>通報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r>
              <a:rPr lang="zh-TW" altLang="en-US" dirty="0" smtClean="0"/>
              <a:t>生物材料洩漏事件，有感染之虞；分低、中、高等級</a:t>
            </a:r>
            <a:endParaRPr lang="en-US" altLang="zh-TW" dirty="0" smtClean="0"/>
          </a:p>
          <a:p>
            <a:r>
              <a:rPr lang="zh-TW" altLang="en-US" dirty="0" smtClean="0"/>
              <a:t>通報方式</a:t>
            </a:r>
            <a:r>
              <a:rPr lang="en-US" altLang="zh-TW" dirty="0" smtClean="0"/>
              <a:t>(</a:t>
            </a:r>
            <a:r>
              <a:rPr lang="zh-TW" altLang="en-US" b="1" dirty="0" smtClean="0"/>
              <a:t>感染事件</a:t>
            </a:r>
            <a:r>
              <a:rPr lang="en-US" altLang="zh-TW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當事人</a:t>
            </a:r>
            <a:r>
              <a:rPr lang="en-US" altLang="zh-TW" dirty="0"/>
              <a:t>/</a:t>
            </a:r>
            <a:r>
              <a:rPr lang="zh-TW" altLang="en-US" dirty="0"/>
              <a:t>相關</a:t>
            </a:r>
            <a:r>
              <a:rPr lang="zh-TW" altLang="en-US" dirty="0" smtClean="0"/>
              <a:t>人員→主管→生安會→主管機關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低度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防護設施內</a:t>
            </a:r>
            <a:r>
              <a:rPr lang="en-US" altLang="zh-TW" dirty="0" smtClean="0"/>
              <a:t>)</a:t>
            </a:r>
            <a:r>
              <a:rPr lang="zh-TW" altLang="en-US" dirty="0" smtClean="0"/>
              <a:t>通報至主管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實驗室內</a:t>
            </a:r>
            <a:r>
              <a:rPr lang="en-US" altLang="zh-TW" dirty="0" smtClean="0"/>
              <a:t>)</a:t>
            </a:r>
            <a:r>
              <a:rPr lang="zh-TW" altLang="en-US" dirty="0" smtClean="0"/>
              <a:t>通報</a:t>
            </a:r>
            <a:r>
              <a:rPr lang="zh-TW" altLang="en-US" dirty="0"/>
              <a:t>生安</a:t>
            </a:r>
            <a:r>
              <a:rPr lang="zh-TW" altLang="en-US" dirty="0" smtClean="0"/>
              <a:t>會，有感染之虞通報至</a:t>
            </a:r>
            <a:r>
              <a:rPr lang="zh-TW" altLang="en-US" dirty="0"/>
              <a:t>當地衛生</a:t>
            </a:r>
            <a:r>
              <a:rPr lang="zh-TW" altLang="en-US" dirty="0" smtClean="0"/>
              <a:t>主管機關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高度</a:t>
            </a:r>
            <a:r>
              <a:rPr lang="en-US" altLang="zh-TW" dirty="0"/>
              <a:t>(</a:t>
            </a:r>
            <a:r>
              <a:rPr lang="zh-TW" altLang="en-US" dirty="0" smtClean="0"/>
              <a:t>實驗室外區域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835696" y="3140968"/>
            <a:ext cx="3744416" cy="576064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35696" y="3140968"/>
            <a:ext cx="6984776" cy="576064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1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71" t="4563" r="13522" b="40863"/>
          <a:stretch/>
        </p:blipFill>
        <p:spPr bwMode="auto">
          <a:xfrm>
            <a:off x="-4429000" y="404664"/>
            <a:ext cx="13011150" cy="39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124744"/>
            <a:ext cx="3708385" cy="50405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85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39"/>
            <a:ext cx="5832648" cy="63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1.5</a:t>
            </a:r>
            <a:r>
              <a:rPr lang="zh-TW" altLang="zh-TW" sz="2800" b="1" dirty="0"/>
              <a:t>說明信號及警報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</a:t>
            </a:r>
            <a:r>
              <a:rPr lang="zh-TW" altLang="zh-TW" sz="2400" b="1" dirty="0"/>
              <a:t>準</a:t>
            </a:r>
            <a:r>
              <a:rPr lang="zh-TW" altLang="zh-TW" sz="2400" dirty="0"/>
              <a:t>：</a:t>
            </a:r>
            <a:r>
              <a:rPr lang="zh-TW" altLang="zh-TW" sz="2400" b="1" dirty="0"/>
              <a:t>說出辨別實驗室各種儀器異常信號及警報</a:t>
            </a:r>
            <a:endParaRPr lang="zh-TW" altLang="zh-TW" sz="2400" dirty="0"/>
          </a:p>
          <a:p>
            <a:r>
              <a:rPr lang="zh-TW" altLang="zh-TW" sz="2400" dirty="0"/>
              <a:t>例如，負壓實驗室壓力監控，環境溫度監控異常，</a:t>
            </a:r>
            <a:r>
              <a:rPr lang="zh-TW" altLang="zh-TW" sz="2400" b="1" dirty="0"/>
              <a:t>火災偵測</a:t>
            </a:r>
            <a:r>
              <a:rPr lang="en-US" altLang="zh-TW" sz="2400" b="1" dirty="0"/>
              <a:t>/</a:t>
            </a:r>
            <a:r>
              <a:rPr lang="zh-TW" altLang="zh-TW" sz="2400" b="1" dirty="0"/>
              <a:t>瓦斯洩漏信號器警報</a:t>
            </a:r>
            <a:r>
              <a:rPr lang="zh-TW" altLang="zh-TW" sz="2400" b="1" dirty="0" smtClean="0"/>
              <a:t>。</a:t>
            </a:r>
            <a:endParaRPr lang="zh-TW" altLang="zh-TW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93" y="3393851"/>
            <a:ext cx="3101975" cy="241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02466\Downloads\IMAG03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8068" r="31624" b="8068"/>
          <a:stretch/>
        </p:blipFill>
        <p:spPr bwMode="auto">
          <a:xfrm>
            <a:off x="4716016" y="3429000"/>
            <a:ext cx="174171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02466\Downloads\IMAG03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r="26345"/>
          <a:stretch/>
        </p:blipFill>
        <p:spPr bwMode="auto">
          <a:xfrm>
            <a:off x="6876256" y="3429200"/>
            <a:ext cx="168365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2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2.</a:t>
            </a:r>
            <a:r>
              <a:rPr lang="zh-TW" altLang="zh-TW" b="1" dirty="0"/>
              <a:t>指引及法規符合</a:t>
            </a:r>
            <a:r>
              <a:rPr lang="zh-TW" altLang="zh-TW" b="1" dirty="0" smtClean="0"/>
              <a:t>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2.1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治理實驗室之現行法規要求及適用</a:t>
            </a:r>
            <a:r>
              <a:rPr lang="zh-TW" altLang="zh-TW" b="1" dirty="0" smtClean="0"/>
              <a:t>指引</a:t>
            </a:r>
            <a:endParaRPr lang="en-US" altLang="zh-TW" b="1" dirty="0" smtClean="0"/>
          </a:p>
          <a:p>
            <a:r>
              <a:rPr lang="en-US" altLang="zh-TW" b="1" dirty="0" smtClean="0"/>
              <a:t>2.2</a:t>
            </a:r>
            <a:r>
              <a:rPr lang="zh-TW" altLang="zh-TW" b="1" dirty="0" smtClean="0"/>
              <a:t>遵照</a:t>
            </a:r>
            <a:r>
              <a:rPr lang="zh-TW" altLang="zh-TW" b="1" dirty="0"/>
              <a:t>實驗室手冊及</a:t>
            </a:r>
            <a:r>
              <a:rPr lang="zh-TW" altLang="zh-TW" b="1" dirty="0" smtClean="0"/>
              <a:t>計畫</a:t>
            </a:r>
            <a:endParaRPr lang="en-US" altLang="zh-TW" b="1" dirty="0" smtClean="0"/>
          </a:p>
          <a:p>
            <a:r>
              <a:rPr lang="en-US" altLang="zh-TW" b="1" dirty="0" smtClean="0"/>
              <a:t>2.3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權責的機構</a:t>
            </a:r>
            <a:r>
              <a:rPr lang="zh-TW" altLang="zh-TW" b="1" dirty="0" smtClean="0"/>
              <a:t>委員會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中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高階</a:t>
            </a:r>
            <a:r>
              <a:rPr lang="en-US" altLang="zh-TW" b="1" dirty="0" smtClean="0"/>
              <a:t>)</a:t>
            </a:r>
          </a:p>
          <a:p>
            <a:r>
              <a:rPr lang="en-US" altLang="zh-TW" b="1" dirty="0" smtClean="0"/>
              <a:t>2.4</a:t>
            </a:r>
            <a:r>
              <a:rPr lang="zh-TW" altLang="zh-TW" b="1" dirty="0" smtClean="0"/>
              <a:t>遵守</a:t>
            </a:r>
            <a:r>
              <a:rPr lang="zh-TW" altLang="zh-TW" b="1" dirty="0"/>
              <a:t>保全</a:t>
            </a:r>
            <a:r>
              <a:rPr lang="zh-TW" altLang="zh-TW" b="1" dirty="0" smtClean="0"/>
              <a:t>要求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7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2.1</a:t>
            </a:r>
            <a:r>
              <a:rPr lang="zh-TW" altLang="zh-TW" sz="2800" b="1" dirty="0"/>
              <a:t>說明治理實驗室之現行法規要求及適用指引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/>
              <a:t>符合</a:t>
            </a:r>
            <a:r>
              <a:rPr lang="zh-TW" altLang="zh-TW" sz="2800" dirty="0"/>
              <a:t>標</a:t>
            </a:r>
            <a:r>
              <a:rPr lang="zh-TW" altLang="zh-TW" sz="2800" b="1" dirty="0"/>
              <a:t>準</a:t>
            </a:r>
            <a:r>
              <a:rPr lang="zh-TW" altLang="zh-TW" sz="2800" dirty="0"/>
              <a:t>：說出與實驗室安全有關法規</a:t>
            </a:r>
          </a:p>
          <a:p>
            <a:pPr marL="82296" indent="0">
              <a:buNone/>
            </a:pPr>
            <a:r>
              <a:rPr lang="zh-TW" altLang="en-US" sz="2800" dirty="0" smtClean="0"/>
              <a:t>，</a:t>
            </a:r>
            <a:r>
              <a:rPr lang="zh-TW" altLang="zh-TW" sz="2800" dirty="0" smtClean="0"/>
              <a:t>例如</a:t>
            </a:r>
            <a:endParaRPr lang="en-US" altLang="zh-TW" sz="2800" dirty="0" smtClean="0"/>
          </a:p>
          <a:p>
            <a:r>
              <a:rPr lang="zh-TW" altLang="en-US" sz="2800" dirty="0" smtClean="0"/>
              <a:t>傳染病防制法及相關規定</a:t>
            </a:r>
            <a:r>
              <a:rPr lang="en-US" altLang="zh-TW" sz="2800" dirty="0" smtClean="0"/>
              <a:t>…</a:t>
            </a:r>
          </a:p>
          <a:p>
            <a:pPr lvl="1"/>
            <a:r>
              <a:rPr lang="zh-TW" altLang="en-US" sz="2400" dirty="0"/>
              <a:t>傳染病防制</a:t>
            </a:r>
            <a:r>
              <a:rPr lang="zh-TW" altLang="en-US" sz="2400" dirty="0" smtClean="0"/>
              <a:t>法施行細則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感染</a:t>
            </a:r>
            <a:r>
              <a:rPr lang="zh-TW" altLang="zh-TW" sz="2400" dirty="0"/>
              <a:t>性生物材料管理</a:t>
            </a:r>
            <a:r>
              <a:rPr lang="zh-TW" altLang="zh-TW" sz="2400" dirty="0" smtClean="0"/>
              <a:t>辦法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感染</a:t>
            </a:r>
            <a:r>
              <a:rPr lang="zh-TW" altLang="zh-TW" sz="2400" dirty="0"/>
              <a:t>性生物材料或臨床檢體運輸包裝</a:t>
            </a:r>
            <a:r>
              <a:rPr lang="zh-TW" altLang="zh-TW" sz="2400" dirty="0" smtClean="0"/>
              <a:t>規定</a:t>
            </a:r>
            <a:endParaRPr lang="en-US" altLang="zh-TW" sz="2400" dirty="0" smtClean="0"/>
          </a:p>
          <a:p>
            <a:pPr lvl="1"/>
            <a:r>
              <a:rPr lang="zh-TW" altLang="zh-TW" sz="2400" b="1" dirty="0"/>
              <a:t>衛生福利部感染性生物材料管理作業</a:t>
            </a:r>
            <a:r>
              <a:rPr lang="zh-TW" altLang="zh-TW" sz="2400" b="1" dirty="0" smtClean="0"/>
              <a:t>要點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令</a:t>
            </a:r>
            <a:r>
              <a:rPr lang="en-US" altLang="zh-TW" sz="2400" b="1" dirty="0" smtClean="0"/>
              <a:t>)</a:t>
            </a:r>
            <a:endParaRPr lang="zh-TW" altLang="zh-TW" sz="2400" dirty="0"/>
          </a:p>
          <a:p>
            <a:r>
              <a:rPr lang="zh-TW" altLang="en-US" sz="2800" u="sng" dirty="0" smtClean="0"/>
              <a:t>職業</a:t>
            </a:r>
            <a:r>
              <a:rPr lang="zh-TW" altLang="en-US" sz="2800" u="sng" dirty="0"/>
              <a:t>安全衛生</a:t>
            </a:r>
            <a:r>
              <a:rPr lang="zh-TW" altLang="en-US" sz="2800" u="sng" dirty="0" smtClean="0"/>
              <a:t>法</a:t>
            </a:r>
            <a:r>
              <a:rPr lang="en-US" altLang="zh-TW" sz="2800" u="sng" dirty="0" smtClean="0"/>
              <a:t>(</a:t>
            </a:r>
            <a:r>
              <a:rPr lang="zh-TW" altLang="en-US" sz="2800" u="sng" dirty="0" smtClean="0"/>
              <a:t>原</a:t>
            </a:r>
            <a:r>
              <a:rPr lang="zh-TW" altLang="en-US" sz="2800" dirty="0" smtClean="0"/>
              <a:t>勞工</a:t>
            </a:r>
            <a:r>
              <a:rPr lang="zh-TW" altLang="en-US" sz="2800" dirty="0"/>
              <a:t>安全衛生</a:t>
            </a:r>
            <a:r>
              <a:rPr lang="zh-TW" altLang="en-US" sz="2800" dirty="0" smtClean="0"/>
              <a:t>法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，施行細則、規則、標準</a:t>
            </a:r>
            <a:r>
              <a:rPr lang="en-US" altLang="zh-TW" sz="2800" dirty="0" smtClean="0"/>
              <a:t>….</a:t>
            </a:r>
            <a:endParaRPr lang="zh-TW" altLang="zh-TW" sz="2800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1:$D$25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116" y="861402"/>
            <a:ext cx="7956884" cy="543660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88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effectLst/>
              </a:rPr>
              <a:t>2.2</a:t>
            </a:r>
            <a:r>
              <a:rPr lang="zh-TW" altLang="zh-TW" sz="2800" b="1" dirty="0" smtClean="0">
                <a:effectLst/>
              </a:rPr>
              <a:t>遵照</a:t>
            </a:r>
            <a:r>
              <a:rPr lang="zh-TW" altLang="zh-TW" sz="2800" b="1" dirty="0">
                <a:effectLst/>
              </a:rPr>
              <a:t>實驗室手冊及計畫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400" dirty="0"/>
              <a:t>符合標</a:t>
            </a:r>
            <a:r>
              <a:rPr lang="zh-TW" altLang="zh-TW" sz="2400" b="1" dirty="0"/>
              <a:t>準</a:t>
            </a:r>
            <a:r>
              <a:rPr lang="zh-TW" altLang="zh-TW" sz="2400" dirty="0"/>
              <a:t>：說出與實驗室安全有關</a:t>
            </a:r>
            <a:r>
              <a:rPr lang="zh-TW" altLang="zh-TW" sz="2400" b="1" dirty="0"/>
              <a:t>手冊及</a:t>
            </a:r>
            <a:r>
              <a:rPr lang="zh-TW" altLang="zh-TW" sz="2400" b="1" dirty="0" smtClean="0"/>
              <a:t>計畫</a:t>
            </a:r>
            <a:r>
              <a:rPr lang="zh-TW" altLang="en-US" sz="2400" b="1" dirty="0" smtClean="0"/>
              <a:t>，</a:t>
            </a:r>
            <a:r>
              <a:rPr lang="zh-TW" altLang="zh-TW" sz="2400" dirty="0" smtClean="0"/>
              <a:t>例如</a:t>
            </a:r>
            <a:r>
              <a:rPr lang="zh-TW" altLang="zh-TW" sz="2400" dirty="0"/>
              <a:t>，</a:t>
            </a:r>
          </a:p>
          <a:p>
            <a:pPr lvl="1"/>
            <a:r>
              <a:rPr lang="zh-TW" altLang="en-US" sz="2400" dirty="0"/>
              <a:t>檢驗</a:t>
            </a:r>
            <a:r>
              <a:rPr lang="en-US" altLang="zh-TW" sz="2400" dirty="0"/>
              <a:t>-</a:t>
            </a:r>
            <a:r>
              <a:rPr lang="zh-TW" altLang="en-US" sz="2400" dirty="0"/>
              <a:t>管理</a:t>
            </a:r>
            <a:r>
              <a:rPr lang="en-US" altLang="zh-TW" sz="2400" dirty="0"/>
              <a:t>-2-2901 </a:t>
            </a:r>
            <a:r>
              <a:rPr lang="zh-TW" altLang="en-US" sz="2400" dirty="0"/>
              <a:t>檢驗科生物風險管理程序</a:t>
            </a:r>
            <a:r>
              <a:rPr lang="zh-TW" altLang="en-US" sz="2400" dirty="0" smtClean="0"/>
              <a:t>書</a:t>
            </a:r>
            <a:r>
              <a:rPr lang="en-US" altLang="zh-TW" sz="2400" dirty="0" smtClean="0"/>
              <a:t>(QM)</a:t>
            </a:r>
          </a:p>
          <a:p>
            <a:pPr lvl="1"/>
            <a:endParaRPr lang="en-US" altLang="zh-TW" sz="2400" dirty="0" smtClean="0"/>
          </a:p>
          <a:p>
            <a:pPr lvl="1"/>
            <a:r>
              <a:rPr lang="zh-TW" altLang="zh-TW" sz="2400" dirty="0" smtClean="0"/>
              <a:t>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-2-5201 </a:t>
            </a:r>
            <a:r>
              <a:rPr lang="zh-TW" altLang="zh-TW" sz="2400" dirty="0"/>
              <a:t>實驗室生物安全管理程序書</a:t>
            </a:r>
          </a:p>
          <a:p>
            <a:pPr lvl="1"/>
            <a:r>
              <a:rPr lang="zh-TW" altLang="zh-TW" sz="2400" dirty="0"/>
              <a:t>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-2-5703 </a:t>
            </a:r>
            <a:r>
              <a:rPr lang="zh-TW" altLang="zh-TW" sz="2400" dirty="0"/>
              <a:t>感染性生物材料管理程序書</a:t>
            </a:r>
          </a:p>
          <a:p>
            <a:pPr lvl="1"/>
            <a:r>
              <a:rPr lang="zh-TW" altLang="zh-TW" sz="2400" dirty="0"/>
              <a:t>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-2-5702 </a:t>
            </a:r>
            <a:r>
              <a:rPr lang="zh-TW" altLang="zh-TW" sz="2400" dirty="0"/>
              <a:t>檢驗科感染管制管理程序書</a:t>
            </a:r>
          </a:p>
          <a:p>
            <a:pPr lvl="1"/>
            <a:r>
              <a:rPr lang="zh-TW" altLang="en-US" sz="2400" dirty="0"/>
              <a:t>檢驗</a:t>
            </a:r>
            <a:r>
              <a:rPr lang="en-US" altLang="zh-TW" sz="2400" dirty="0"/>
              <a:t>-</a:t>
            </a:r>
            <a:r>
              <a:rPr lang="zh-TW" altLang="en-US" sz="2400" dirty="0"/>
              <a:t>管理</a:t>
            </a:r>
            <a:r>
              <a:rPr lang="en-US" altLang="zh-TW" sz="2400" dirty="0"/>
              <a:t>-2-5202 </a:t>
            </a:r>
            <a:r>
              <a:rPr lang="zh-TW" altLang="en-US" sz="2400" dirty="0"/>
              <a:t>環境監控及維護管理程序書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檢驗</a:t>
            </a:r>
            <a:r>
              <a:rPr lang="en-US" altLang="zh-TW" sz="2400" dirty="0"/>
              <a:t>-</a:t>
            </a:r>
            <a:r>
              <a:rPr lang="zh-TW" altLang="zh-TW" sz="2400" dirty="0"/>
              <a:t>細菌</a:t>
            </a:r>
            <a:r>
              <a:rPr lang="en-US" altLang="zh-TW" sz="2400" dirty="0"/>
              <a:t>-3-5201 </a:t>
            </a:r>
            <a:r>
              <a:rPr lang="zh-TW" altLang="zh-TW" sz="2400" dirty="0"/>
              <a:t>微生物組意外災害應變作業指導</a:t>
            </a:r>
            <a:r>
              <a:rPr lang="zh-TW" altLang="zh-TW" sz="2400" dirty="0" smtClean="0"/>
              <a:t>書</a:t>
            </a:r>
            <a:endParaRPr lang="zh-TW" altLang="zh-TW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73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/>
              <a:t>2.3</a:t>
            </a:r>
            <a:r>
              <a:rPr lang="zh-TW" altLang="zh-TW" sz="2800" b="1" dirty="0"/>
              <a:t>說明權責的機構委員會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中</a:t>
            </a:r>
            <a:r>
              <a:rPr lang="en-US" altLang="zh-TW" sz="2800" b="1" dirty="0"/>
              <a:t>/</a:t>
            </a:r>
            <a:r>
              <a:rPr lang="zh-TW" altLang="zh-TW" sz="2800" b="1" dirty="0"/>
              <a:t>高階</a:t>
            </a:r>
            <a:r>
              <a:rPr lang="en-US" altLang="zh-TW" sz="2800" b="1" dirty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符合標</a:t>
            </a:r>
            <a:r>
              <a:rPr lang="zh-TW" altLang="zh-TW" sz="2400" b="1" dirty="0" smtClean="0"/>
              <a:t>準</a:t>
            </a:r>
            <a:r>
              <a:rPr lang="zh-TW" altLang="zh-TW" sz="2400" dirty="0" smtClean="0"/>
              <a:t>：</a:t>
            </a:r>
            <a:r>
              <a:rPr lang="en-US" altLang="zh-TW" sz="2400" dirty="0" smtClean="0"/>
              <a:t>N/A</a:t>
            </a:r>
            <a:r>
              <a:rPr lang="zh-TW" altLang="en-US" sz="2400" dirty="0" smtClean="0"/>
              <a:t>（生安會）</a:t>
            </a:r>
            <a:endParaRPr lang="en-US" altLang="zh-TW" sz="2400" dirty="0" smtClean="0"/>
          </a:p>
          <a:p>
            <a:r>
              <a:rPr lang="zh-TW" altLang="en-US" sz="2400" dirty="0" smtClean="0"/>
              <a:t>本院生物實驗室安全管理委員會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生物安全會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5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行政管控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安全目標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為了</a:t>
            </a:r>
            <a:r>
              <a:rPr lang="zh-TW" altLang="zh-TW" dirty="0"/>
              <a:t>達成實驗室安全目標，憑藉其法定的職權對於檢驗作業活動所施加的某種限制和約束</a:t>
            </a:r>
            <a:r>
              <a:rPr lang="zh-TW" altLang="zh-TW" dirty="0" smtClean="0"/>
              <a:t>。其</a:t>
            </a:r>
            <a:r>
              <a:rPr lang="zh-TW" altLang="zh-TW" dirty="0"/>
              <a:t>宗旨是</a:t>
            </a:r>
            <a:r>
              <a:rPr lang="zh-TW" altLang="zh-TW" dirty="0" smtClean="0"/>
              <a:t>為</a:t>
            </a:r>
            <a:r>
              <a:rPr lang="zh-TW" altLang="en-US" dirty="0" smtClean="0"/>
              <a:t>實驗室</a:t>
            </a:r>
            <a:r>
              <a:rPr lang="zh-TW" altLang="zh-TW" dirty="0" smtClean="0"/>
              <a:t>運行及</a:t>
            </a:r>
            <a:r>
              <a:rPr lang="zh-TW" altLang="en-US" dirty="0" smtClean="0"/>
              <a:t>個體</a:t>
            </a:r>
            <a:r>
              <a:rPr lang="zh-TW" altLang="zh-TW" dirty="0" smtClean="0"/>
              <a:t>行為</a:t>
            </a:r>
            <a:r>
              <a:rPr lang="zh-TW" altLang="zh-TW" dirty="0"/>
              <a:t>建立相應的規則，以確保依序</a:t>
            </a:r>
            <a:r>
              <a:rPr lang="en-US" altLang="zh-TW" dirty="0"/>
              <a:t>(</a:t>
            </a:r>
            <a:r>
              <a:rPr lang="zh-TW" altLang="zh-TW" dirty="0"/>
              <a:t>規則</a:t>
            </a:r>
            <a:r>
              <a:rPr lang="en-US" altLang="zh-TW" dirty="0"/>
              <a:t>)</a:t>
            </a:r>
            <a:r>
              <a:rPr lang="zh-TW" altLang="zh-TW" dirty="0"/>
              <a:t>進行，以及降低意外事故損害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中高階主管</a:t>
            </a:r>
            <a:endParaRPr lang="en-US" altLang="zh-TW" dirty="0"/>
          </a:p>
          <a:p>
            <a:pPr lvl="1"/>
            <a:r>
              <a:rPr lang="zh-TW" altLang="en-US" dirty="0" smtClean="0"/>
              <a:t>審查與核准相關管制措施，應執行與稽核成效</a:t>
            </a:r>
            <a:endParaRPr lang="zh-TW" altLang="zh-TW" dirty="0"/>
          </a:p>
          <a:p>
            <a:r>
              <a:rPr lang="zh-TW" altLang="en-US" dirty="0" smtClean="0"/>
              <a:t>行政管理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通過</a:t>
            </a:r>
            <a:r>
              <a:rPr lang="zh-TW" altLang="zh-TW" dirty="0"/>
              <a:t>制定規章、設定權限、監督檢查、不符合項目專人輔導和監管措施等行政</a:t>
            </a:r>
            <a:r>
              <a:rPr lang="zh-TW" altLang="zh-TW" dirty="0" smtClean="0"/>
              <a:t>處理</a:t>
            </a:r>
            <a:r>
              <a:rPr lang="zh-TW" altLang="en-US" dirty="0" smtClean="0"/>
              <a:t>。</a:t>
            </a:r>
            <a:endParaRPr lang="zh-TW" altLang="zh-TW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7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2.4</a:t>
            </a:r>
            <a:r>
              <a:rPr lang="zh-TW" altLang="zh-TW" sz="2800" b="1" dirty="0"/>
              <a:t>遵守保全</a:t>
            </a:r>
            <a:r>
              <a:rPr lang="zh-TW" altLang="zh-TW" sz="2800" b="1" dirty="0" smtClean="0"/>
              <a:t>要求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中</a:t>
            </a:r>
            <a:r>
              <a:rPr lang="en-US" altLang="zh-TW" sz="2800" b="1" dirty="0" smtClean="0"/>
              <a:t>/</a:t>
            </a:r>
            <a:r>
              <a:rPr lang="zh-TW" altLang="en-US" sz="2800" b="1" dirty="0" smtClean="0"/>
              <a:t>高階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符合標</a:t>
            </a:r>
            <a:r>
              <a:rPr lang="zh-TW" altLang="zh-TW" sz="2400" b="1" dirty="0" smtClean="0"/>
              <a:t>準</a:t>
            </a:r>
            <a:r>
              <a:rPr lang="zh-TW" altLang="zh-TW" sz="2400" dirty="0" smtClean="0"/>
              <a:t>：</a:t>
            </a:r>
            <a:r>
              <a:rPr lang="en-US" altLang="zh-TW" sz="2400" dirty="0" smtClean="0"/>
              <a:t>N/A</a:t>
            </a:r>
            <a:r>
              <a:rPr lang="zh-TW" altLang="en-US" sz="2400" dirty="0" smtClean="0"/>
              <a:t>（生安會）</a:t>
            </a:r>
            <a:endParaRPr lang="en-US" altLang="zh-TW" sz="2400" dirty="0" smtClean="0"/>
          </a:p>
          <a:p>
            <a:r>
              <a:rPr lang="zh-TW" altLang="en-US" sz="2400" dirty="0" smtClean="0"/>
              <a:t>建立相關</a:t>
            </a:r>
            <a:r>
              <a:rPr lang="zh-TW" altLang="zh-TW" sz="2400" dirty="0" smtClean="0"/>
              <a:t>法規</a:t>
            </a:r>
            <a:r>
              <a:rPr lang="zh-TW" altLang="zh-TW" sz="2400" dirty="0"/>
              <a:t>傳達的機制與溝通</a:t>
            </a:r>
            <a:r>
              <a:rPr lang="zh-TW" altLang="zh-TW" sz="2400" dirty="0" smtClean="0"/>
              <a:t>管道</a:t>
            </a:r>
            <a:endParaRPr lang="en-US" altLang="zh-TW" sz="2400" dirty="0" smtClean="0"/>
          </a:p>
          <a:p>
            <a:r>
              <a:rPr lang="zh-TW" altLang="en-US" sz="2400" dirty="0" smtClean="0"/>
              <a:t>生物保全</a:t>
            </a:r>
            <a:r>
              <a:rPr lang="zh-TW" altLang="en-US" sz="2400" dirty="0"/>
              <a:t>機制</a:t>
            </a:r>
            <a:endParaRPr lang="zh-TW" altLang="zh-TW" sz="2400" dirty="0" smtClean="0"/>
          </a:p>
          <a:p>
            <a:pPr lvl="1"/>
            <a:r>
              <a:rPr lang="en-US" altLang="zh-TW" sz="2000" dirty="0" smtClean="0"/>
              <a:t>1</a:t>
            </a:r>
            <a:r>
              <a:rPr lang="zh-TW" altLang="zh-TW" sz="2000" dirty="0"/>
              <a:t>儲存區域與設備之物理性保全</a:t>
            </a:r>
            <a:r>
              <a:rPr lang="en-US" altLang="zh-TW" sz="2000" dirty="0"/>
              <a:t>(</a:t>
            </a:r>
            <a:r>
              <a:rPr lang="zh-TW" altLang="zh-TW" sz="2000" dirty="0"/>
              <a:t>設立一般保全區域</a:t>
            </a:r>
            <a:r>
              <a:rPr lang="en-US" altLang="zh-TW" sz="2000" dirty="0"/>
              <a:t>/</a:t>
            </a:r>
            <a:r>
              <a:rPr lang="zh-TW" altLang="zh-TW" sz="2000" dirty="0"/>
              <a:t>限制區域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2</a:t>
            </a:r>
            <a:r>
              <a:rPr lang="zh-TW" altLang="zh-TW" sz="2000" dirty="0"/>
              <a:t>人員之保全管理</a:t>
            </a:r>
            <a:r>
              <a:rPr lang="en-US" altLang="zh-TW" sz="2000" dirty="0"/>
              <a:t>(</a:t>
            </a:r>
            <a:r>
              <a:rPr lang="zh-TW" altLang="zh-TW" sz="2000" dirty="0"/>
              <a:t>門禁管理</a:t>
            </a:r>
            <a:r>
              <a:rPr lang="en-US" altLang="zh-TW" sz="2000" dirty="0"/>
              <a:t>/</a:t>
            </a:r>
            <a:r>
              <a:rPr lang="zh-TW" altLang="zh-TW" sz="2000" dirty="0"/>
              <a:t>權限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3</a:t>
            </a:r>
            <a:r>
              <a:rPr lang="zh-TW" altLang="zh-TW" sz="2000" dirty="0"/>
              <a:t>受訪之保全管理</a:t>
            </a:r>
            <a:r>
              <a:rPr lang="en-US" altLang="zh-TW" sz="2000" dirty="0"/>
              <a:t>(</a:t>
            </a:r>
            <a:r>
              <a:rPr lang="zh-TW" altLang="zh-TW" sz="2000" dirty="0"/>
              <a:t>訪客及維修人員保全管理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4</a:t>
            </a:r>
            <a:r>
              <a:rPr lang="en-US" altLang="zh-TW" sz="2000" dirty="0"/>
              <a:t>.</a:t>
            </a:r>
            <a:r>
              <a:rPr lang="zh-TW" altLang="zh-TW" sz="2000" dirty="0"/>
              <a:t>感染性生物材料異動、庫存盤點管控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5</a:t>
            </a:r>
            <a:r>
              <a:rPr lang="en-US" altLang="zh-TW" sz="2000" dirty="0"/>
              <a:t>. </a:t>
            </a:r>
            <a:r>
              <a:rPr lang="zh-TW" altLang="zh-TW" sz="2000" dirty="0"/>
              <a:t>運輸安全管制</a:t>
            </a:r>
            <a:r>
              <a:rPr lang="en-US" altLang="zh-TW" sz="2000" dirty="0"/>
              <a:t>(</a:t>
            </a:r>
            <a:r>
              <a:rPr lang="zh-TW" altLang="zh-TW" sz="2000" dirty="0"/>
              <a:t>標示與運送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6</a:t>
            </a:r>
            <a:r>
              <a:rPr lang="en-US" altLang="zh-TW" sz="2000" dirty="0"/>
              <a:t>.</a:t>
            </a:r>
            <a:r>
              <a:rPr lang="zh-TW" altLang="zh-TW" sz="2000" dirty="0"/>
              <a:t>保全訓練，使人員瞭解材料保全目的、造成危害之行為，以及違反生物保全規定人員之處置方式、究責</a:t>
            </a:r>
            <a:r>
              <a:rPr lang="en-US" altLang="zh-TW" sz="2000" dirty="0"/>
              <a:t>(</a:t>
            </a:r>
            <a:r>
              <a:rPr lang="zh-TW" altLang="zh-TW" sz="2000" dirty="0"/>
              <a:t>院內人事規範，第八章 獎懲辦法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。</a:t>
            </a:r>
            <a:endParaRPr lang="zh-TW" altLang="zh-TW" sz="20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8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3.</a:t>
            </a:r>
            <a:r>
              <a:rPr lang="zh-TW" altLang="zh-TW" b="1" dirty="0"/>
              <a:t>安全計畫</a:t>
            </a:r>
            <a:r>
              <a:rPr lang="zh-TW" altLang="zh-TW" b="1" dirty="0" smtClean="0"/>
              <a:t>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3.1</a:t>
            </a:r>
            <a:r>
              <a:rPr lang="zh-TW" altLang="zh-TW" b="1" dirty="0"/>
              <a:t>符合機構安全與職業衛生</a:t>
            </a:r>
            <a:r>
              <a:rPr lang="zh-TW" altLang="zh-TW" b="1" dirty="0" smtClean="0"/>
              <a:t>計畫</a:t>
            </a:r>
            <a:endParaRPr lang="en-US" altLang="zh-TW" b="1" dirty="0" smtClean="0"/>
          </a:p>
          <a:p>
            <a:r>
              <a:rPr lang="en-US" altLang="zh-TW" b="1" dirty="0" smtClean="0"/>
              <a:t>3.2</a:t>
            </a:r>
            <a:r>
              <a:rPr lang="zh-TW" altLang="zh-TW" b="1" dirty="0" smtClean="0"/>
              <a:t>完成</a:t>
            </a:r>
            <a:r>
              <a:rPr lang="zh-TW" altLang="zh-TW" b="1" dirty="0"/>
              <a:t>所需安全</a:t>
            </a:r>
            <a:r>
              <a:rPr lang="zh-TW" altLang="zh-TW" b="1" dirty="0" smtClean="0"/>
              <a:t>訓練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中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高階</a:t>
            </a:r>
            <a:r>
              <a:rPr lang="en-US" altLang="zh-TW" b="1" dirty="0" smtClean="0"/>
              <a:t>)</a:t>
            </a:r>
          </a:p>
          <a:p>
            <a:r>
              <a:rPr lang="en-US" altLang="zh-TW" b="1" dirty="0" smtClean="0"/>
              <a:t>3.3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設施和設備日常監督</a:t>
            </a:r>
            <a:r>
              <a:rPr lang="zh-TW" altLang="zh-TW" b="1" dirty="0" smtClean="0"/>
              <a:t>程序</a:t>
            </a:r>
            <a:endParaRPr lang="en-US" altLang="zh-TW" b="1" dirty="0" smtClean="0"/>
          </a:p>
          <a:p>
            <a:r>
              <a:rPr lang="en-US" altLang="zh-TW" b="1" dirty="0" smtClean="0"/>
              <a:t>3.4</a:t>
            </a:r>
            <a:r>
              <a:rPr lang="zh-TW" altLang="zh-TW" b="1" dirty="0" smtClean="0"/>
              <a:t>瞭解</a:t>
            </a:r>
            <a:r>
              <a:rPr lang="zh-TW" altLang="zh-TW" b="1" dirty="0"/>
              <a:t>正常操作及程序之</a:t>
            </a:r>
            <a:r>
              <a:rPr lang="zh-TW" altLang="zh-TW" b="1" dirty="0" smtClean="0"/>
              <a:t>偏差</a:t>
            </a:r>
            <a:endParaRPr lang="en-US" altLang="zh-TW" b="1" dirty="0" smtClean="0"/>
          </a:p>
          <a:p>
            <a:r>
              <a:rPr lang="en-US" altLang="zh-TW" b="1" dirty="0" smtClean="0"/>
              <a:t>3.5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品質保證計畫</a:t>
            </a:r>
            <a:endParaRPr lang="zh-TW" altLang="zh-TW" dirty="0"/>
          </a:p>
          <a:p>
            <a:r>
              <a:rPr lang="en-US" altLang="zh-TW" b="1" dirty="0" smtClean="0"/>
              <a:t>3.6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記錄管理系統</a:t>
            </a:r>
            <a:endParaRPr lang="zh-TW" altLang="zh-TW" dirty="0"/>
          </a:p>
          <a:p>
            <a:endParaRPr lang="zh-TW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18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3.1</a:t>
            </a:r>
            <a:r>
              <a:rPr lang="zh-TW" altLang="zh-TW" sz="2800" b="1" dirty="0"/>
              <a:t>符合機構安全與職業衛生計畫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3.1.1</a:t>
            </a:r>
            <a:r>
              <a:rPr lang="zh-TW" altLang="zh-TW" sz="2400" dirty="0"/>
              <a:t>遵守工作規範之要求，</a:t>
            </a:r>
            <a:r>
              <a:rPr lang="en-US" altLang="zh-TW" sz="2400" dirty="0"/>
              <a:t>SOP</a:t>
            </a:r>
            <a:r>
              <a:rPr lang="zh-TW" altLang="zh-TW" sz="2400" dirty="0"/>
              <a:t>，計畫</a:t>
            </a:r>
          </a:p>
          <a:p>
            <a:r>
              <a:rPr lang="zh-TW" altLang="zh-TW" sz="2400" dirty="0"/>
              <a:t>符合標</a:t>
            </a:r>
            <a:r>
              <a:rPr lang="zh-TW" altLang="zh-TW" sz="2400" b="1" dirty="0"/>
              <a:t>準</a:t>
            </a:r>
            <a:r>
              <a:rPr lang="zh-TW" altLang="zh-TW" sz="2400" dirty="0"/>
              <a:t>：人員說出</a:t>
            </a:r>
            <a:r>
              <a:rPr lang="en-US" altLang="zh-TW" sz="2400" dirty="0"/>
              <a:t>/</a:t>
            </a:r>
            <a:r>
              <a:rPr lang="zh-TW" altLang="zh-TW" sz="2400" dirty="0"/>
              <a:t>遵守實驗室安全計畫、規範與操作</a:t>
            </a:r>
            <a:r>
              <a:rPr lang="zh-TW" altLang="zh-TW" sz="2400" dirty="0" smtClean="0"/>
              <a:t>標準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例如</a:t>
            </a:r>
            <a:r>
              <a:rPr lang="zh-TW" altLang="zh-TW" sz="2400" dirty="0"/>
              <a:t>，</a:t>
            </a:r>
          </a:p>
          <a:p>
            <a:r>
              <a:rPr lang="zh-TW" altLang="zh-TW" sz="2400" dirty="0"/>
              <a:t>相關文件如「檢驗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-2-5201 </a:t>
            </a:r>
            <a:r>
              <a:rPr lang="zh-TW" altLang="zh-TW" sz="2400" dirty="0"/>
              <a:t>實驗室生物安全管理程序書」，</a:t>
            </a:r>
            <a:r>
              <a:rPr lang="zh-TW" altLang="zh-TW" sz="2400" dirty="0" smtClean="0"/>
              <a:t>包含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實驗室安全</a:t>
            </a:r>
            <a:r>
              <a:rPr lang="zh-TW" altLang="en-US" sz="2400" dirty="0" smtClean="0"/>
              <a:t>守</a:t>
            </a:r>
            <a:r>
              <a:rPr lang="zh-TW" altLang="zh-TW" sz="2400" dirty="0" smtClean="0"/>
              <a:t>則，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環境</a:t>
            </a:r>
            <a:r>
              <a:rPr lang="zh-TW" altLang="zh-TW" sz="2400" dirty="0"/>
              <a:t>控制措施與安全防護設施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新進人員</a:t>
            </a:r>
            <a:r>
              <a:rPr lang="zh-TW" altLang="zh-TW" sz="2400" dirty="0"/>
              <a:t>(8小時)/在職人員(4小時)安全訓練課程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定期安全查檢作業(設施/環境/生物材料)、</a:t>
            </a:r>
            <a:endParaRPr lang="en-US" altLang="zh-TW" sz="2400" dirty="0"/>
          </a:p>
          <a:p>
            <a:pPr lvl="1"/>
            <a:r>
              <a:rPr lang="zh-TW" altLang="zh-TW" sz="2400" dirty="0"/>
              <a:t>緊急應變程序</a:t>
            </a:r>
            <a:r>
              <a:rPr lang="zh-TW" altLang="en-US" sz="2400" dirty="0"/>
              <a:t>與演練</a:t>
            </a:r>
            <a:endParaRPr lang="zh-TW" altLang="zh-TW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11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3.2</a:t>
            </a:r>
            <a:r>
              <a:rPr lang="zh-TW" altLang="zh-TW" sz="2800" b="1" dirty="0"/>
              <a:t>完成所需安全</a:t>
            </a:r>
            <a:r>
              <a:rPr lang="zh-TW" altLang="zh-TW" sz="2800" b="1" dirty="0" smtClean="0"/>
              <a:t>訓練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中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高階</a:t>
            </a:r>
            <a:r>
              <a:rPr lang="en-US" altLang="zh-TW" sz="2800" b="1" dirty="0" smtClean="0"/>
              <a:t>)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符合</a:t>
            </a:r>
            <a:r>
              <a:rPr lang="zh-TW" altLang="zh-TW" dirty="0"/>
              <a:t>標</a:t>
            </a:r>
            <a:r>
              <a:rPr lang="zh-TW" altLang="zh-TW" b="1" dirty="0"/>
              <a:t>準</a:t>
            </a:r>
            <a:r>
              <a:rPr lang="zh-TW" altLang="zh-TW" dirty="0"/>
              <a:t>：</a:t>
            </a:r>
            <a:r>
              <a:rPr lang="en-US" altLang="zh-TW" dirty="0" smtClean="0"/>
              <a:t>N/A</a:t>
            </a:r>
          </a:p>
          <a:p>
            <a:r>
              <a:rPr lang="zh-TW" altLang="en-US" dirty="0" smtClean="0"/>
              <a:t>應</a:t>
            </a:r>
            <a:r>
              <a:rPr lang="zh-TW" altLang="zh-TW" dirty="0" smtClean="0"/>
              <a:t>進行</a:t>
            </a:r>
            <a:r>
              <a:rPr lang="zh-TW" altLang="zh-TW" dirty="0"/>
              <a:t>內部稽核且有文件</a:t>
            </a:r>
            <a:r>
              <a:rPr lang="zh-TW" altLang="zh-TW" dirty="0" smtClean="0"/>
              <a:t>紀錄</a:t>
            </a:r>
            <a:r>
              <a:rPr lang="zh-TW" altLang="en-US" dirty="0" smtClean="0"/>
              <a:t>，並經主管審查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31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3.3</a:t>
            </a:r>
            <a:r>
              <a:rPr lang="zh-TW" altLang="zh-TW" b="1" dirty="0"/>
              <a:t>說明設施和設備日常監督程序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標準：能說明設施和設備日常監督</a:t>
            </a:r>
            <a:r>
              <a:rPr lang="zh-TW" altLang="zh-TW" sz="2400" dirty="0" smtClean="0"/>
              <a:t>程序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例如</a:t>
            </a:r>
            <a:r>
              <a:rPr lang="zh-TW" altLang="zh-TW" sz="2400" dirty="0"/>
              <a:t>，</a:t>
            </a:r>
          </a:p>
          <a:p>
            <a:r>
              <a:rPr lang="zh-TW" altLang="zh-TW" sz="2400" dirty="0"/>
              <a:t>職安室規範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執行</a:t>
            </a:r>
            <a:r>
              <a:rPr lang="en-US" altLang="zh-TW" sz="2400" dirty="0" err="1" smtClean="0"/>
              <a:t>毒化物運作記錄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已取消上述毒物的使用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zh-TW" sz="2400" dirty="0" smtClean="0"/>
              <a:t>有害</a:t>
            </a:r>
            <a:r>
              <a:rPr lang="zh-TW" altLang="zh-TW" sz="2400" dirty="0"/>
              <a:t>作業每日作業前檢點記錄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動力</a:t>
            </a:r>
            <a:r>
              <a:rPr lang="zh-TW" altLang="zh-TW" sz="2400" dirty="0"/>
              <a:t>驅動之離心機械查檢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壓力</a:t>
            </a:r>
            <a:r>
              <a:rPr lang="zh-TW" altLang="zh-TW" sz="2400" dirty="0"/>
              <a:t>容器每日作業前檢點記錄。</a:t>
            </a:r>
          </a:p>
          <a:p>
            <a:r>
              <a:rPr lang="zh-TW" altLang="zh-TW" sz="2400" dirty="0"/>
              <a:t>科內規範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生物</a:t>
            </a:r>
            <a:r>
              <a:rPr lang="zh-TW" altLang="zh-TW" sz="2400" dirty="0"/>
              <a:t>安全操作櫃保養維修保養紀錄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高壓</a:t>
            </a:r>
            <a:r>
              <a:rPr lang="zh-TW" altLang="zh-TW" sz="2400" dirty="0"/>
              <a:t>滅菌鍋品管紀錄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檢驗</a:t>
            </a:r>
            <a:r>
              <a:rPr lang="zh-TW" altLang="zh-TW" sz="2400" dirty="0"/>
              <a:t>科自動安全檢點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緊急</a:t>
            </a:r>
            <a:r>
              <a:rPr lang="zh-TW" altLang="zh-TW" sz="2400" dirty="0"/>
              <a:t>洗眼、沖淋設備檢點紀錄</a:t>
            </a:r>
            <a:r>
              <a:rPr lang="en-US" altLang="zh-TW" sz="2400" dirty="0" smtClean="0"/>
              <a:t>…</a:t>
            </a:r>
            <a:endParaRPr lang="zh-TW" altLang="zh-TW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380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3.4</a:t>
            </a:r>
            <a:r>
              <a:rPr lang="zh-TW" altLang="zh-TW" sz="2800" b="1" dirty="0"/>
              <a:t>瞭解正常操作及程序之偏差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標準：瞭解導致不安全工作規範及狀況之偏差，以及別導致不安全工作規範及狀況之</a:t>
            </a:r>
            <a:r>
              <a:rPr lang="zh-TW" altLang="zh-TW" sz="2400" dirty="0" smtClean="0"/>
              <a:t>偏差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例如，</a:t>
            </a:r>
            <a:endParaRPr lang="en-US" altLang="zh-TW" sz="2400" dirty="0" smtClean="0"/>
          </a:p>
          <a:p>
            <a:r>
              <a:rPr lang="zh-TW" altLang="en-US" sz="2400" dirty="0" smtClean="0"/>
              <a:t>參考：</a:t>
            </a:r>
            <a:r>
              <a:rPr lang="zh-TW" altLang="zh-TW" sz="2400" dirty="0" smtClean="0"/>
              <a:t>「</a:t>
            </a:r>
            <a:r>
              <a:rPr lang="zh-TW" altLang="zh-TW" sz="2400" dirty="0"/>
              <a:t>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-2-5201 </a:t>
            </a:r>
            <a:r>
              <a:rPr lang="zh-TW" altLang="zh-TW" sz="2400" dirty="0"/>
              <a:t>實驗室生物安全管理程序書」規範操作應注意的安全守則，藥品使用守則，儀器設備使用守則、個人防護設備要求。</a:t>
            </a:r>
          </a:p>
          <a:p>
            <a:pPr lvl="1"/>
            <a:r>
              <a:rPr lang="zh-TW" altLang="zh-TW" sz="2200" b="1" u="sng" dirty="0"/>
              <a:t>不安全工作規範</a:t>
            </a:r>
            <a:r>
              <a:rPr lang="zh-TW" altLang="zh-TW" sz="2200" dirty="0"/>
              <a:t>，如實驗室內嬉戲奔跑等行為，嬉戲奔跑等行為，不良的內務管理</a:t>
            </a:r>
            <a:r>
              <a:rPr lang="zh-TW" altLang="zh-TW" sz="2200" dirty="0" smtClean="0"/>
              <a:t>；</a:t>
            </a:r>
            <a:r>
              <a:rPr lang="zh-TW" altLang="en-US" sz="2200" dirty="0" smtClean="0"/>
              <a:t>未</a:t>
            </a:r>
            <a:r>
              <a:rPr lang="zh-TW" altLang="zh-TW" sz="2200" dirty="0" smtClean="0"/>
              <a:t>適當</a:t>
            </a:r>
            <a:r>
              <a:rPr lang="zh-TW" altLang="zh-TW" sz="2200" dirty="0"/>
              <a:t>的在化學抽氣櫃內操作有機溶劑、在生物安全櫃內操作生物材料。</a:t>
            </a:r>
          </a:p>
          <a:p>
            <a:pPr lvl="1"/>
            <a:r>
              <a:rPr lang="zh-TW" altLang="zh-TW" sz="2200" b="1" u="sng" dirty="0"/>
              <a:t>遵守正確的洗手時機</a:t>
            </a:r>
            <a:r>
              <a:rPr lang="zh-TW" altLang="zh-TW" sz="2200" dirty="0"/>
              <a:t>，處理病人前、離開實驗室前、接觸污染環境後、污染檢體後、脫掉手套後，須以清潔劑洗手</a:t>
            </a:r>
            <a:r>
              <a:rPr lang="zh-TW" altLang="zh-TW" sz="2200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86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3.5</a:t>
            </a:r>
            <a:r>
              <a:rPr lang="zh-TW" altLang="zh-TW" sz="2800" b="1" dirty="0"/>
              <a:t>說明品質保證計畫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1333128"/>
          </a:xfrm>
        </p:spPr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標準：說出實驗室生物安全品質保證計劃，如</a:t>
            </a:r>
            <a:r>
              <a:rPr lang="en-US" altLang="zh-TW" sz="2400" dirty="0"/>
              <a:t>PDCA</a:t>
            </a:r>
            <a:r>
              <a:rPr lang="zh-TW" altLang="zh-TW" sz="2400" dirty="0"/>
              <a:t>循環改善</a:t>
            </a:r>
            <a:r>
              <a:rPr lang="zh-TW" altLang="zh-TW" sz="2400" dirty="0" smtClean="0"/>
              <a:t>過程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03479" y="2852936"/>
            <a:ext cx="4252489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zh-TW" sz="2400" dirty="0" smtClean="0"/>
              <a:t>例如，</a:t>
            </a:r>
            <a:r>
              <a:rPr lang="en-US" altLang="zh-TW" sz="2400" dirty="0" smtClean="0"/>
              <a:t>QM</a:t>
            </a:r>
            <a:r>
              <a:rPr lang="zh-TW" altLang="en-US" sz="2400" dirty="0" smtClean="0"/>
              <a:t> </a:t>
            </a:r>
            <a:r>
              <a:rPr lang="zh-TW" altLang="zh-TW" sz="2400" dirty="0" smtClean="0"/>
              <a:t>依據實驗室生物風險管理指引內容制訂。依序進行生物風險的</a:t>
            </a:r>
            <a:r>
              <a:rPr lang="en-US" altLang="zh-TW" sz="2400" dirty="0" smtClean="0"/>
              <a:t>PDCA</a:t>
            </a:r>
          </a:p>
          <a:p>
            <a:r>
              <a:rPr lang="en-US" altLang="zh-TW" sz="2400" dirty="0" smtClean="0"/>
              <a:t>4.3</a:t>
            </a:r>
            <a:r>
              <a:rPr lang="zh-TW" altLang="zh-TW" sz="2400" dirty="0" smtClean="0"/>
              <a:t>規劃→</a:t>
            </a:r>
            <a:r>
              <a:rPr lang="en-US" altLang="zh-TW" sz="2400" dirty="0" smtClean="0"/>
              <a:t>4.4</a:t>
            </a:r>
            <a:r>
              <a:rPr lang="zh-TW" altLang="zh-TW" sz="2400" dirty="0" smtClean="0"/>
              <a:t>實施與運作→</a:t>
            </a:r>
            <a:r>
              <a:rPr lang="en-US" altLang="zh-TW" sz="2400" dirty="0" smtClean="0"/>
              <a:t>4.5</a:t>
            </a:r>
            <a:r>
              <a:rPr lang="zh-TW" altLang="zh-TW" sz="2400" dirty="0" smtClean="0"/>
              <a:t>檢查與矯正措施→</a:t>
            </a:r>
            <a:r>
              <a:rPr lang="en-US" altLang="zh-TW" sz="2400" dirty="0" smtClean="0"/>
              <a:t>4.6</a:t>
            </a:r>
            <a:r>
              <a:rPr lang="zh-TW" altLang="zh-TW" sz="2400" dirty="0" smtClean="0"/>
              <a:t>審查與採取必要的管理系統變更。</a:t>
            </a:r>
          </a:p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4878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82219" y="6137757"/>
            <a:ext cx="29546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zh-TW" dirty="0"/>
              <a:t>檢驗科生物風險管理程序書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47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3.6</a:t>
            </a:r>
            <a:r>
              <a:rPr lang="zh-TW" altLang="zh-TW" sz="2800" b="1" dirty="0"/>
              <a:t>說明記錄管理系統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4800600"/>
          </a:xfrm>
        </p:spPr>
        <p:txBody>
          <a:bodyPr/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標準：說出實驗室如何發展、執行紀錄管理系統</a:t>
            </a:r>
          </a:p>
          <a:p>
            <a:r>
              <a:rPr lang="zh-TW" altLang="zh-TW" sz="2400" dirty="0"/>
              <a:t>實驗室採用</a:t>
            </a:r>
            <a:r>
              <a:rPr lang="en-US" altLang="zh-TW" sz="2400" dirty="0"/>
              <a:t>ISO</a:t>
            </a:r>
            <a:r>
              <a:rPr lang="zh-TW" altLang="zh-TW" sz="2400" dirty="0" smtClean="0"/>
              <a:t>系統</a:t>
            </a:r>
            <a:r>
              <a:rPr lang="zh-TW" altLang="en-US" sz="2400" dirty="0" smtClean="0"/>
              <a:t>，以及</a:t>
            </a:r>
            <a:r>
              <a:rPr lang="zh-TW" altLang="zh-TW" sz="2400" dirty="0" smtClean="0"/>
              <a:t>發展</a:t>
            </a:r>
            <a:r>
              <a:rPr lang="zh-TW" altLang="zh-TW" sz="2400" dirty="0"/>
              <a:t>本身的紀錄管理程序，以鑑別、審查、儲存、維持相關</a:t>
            </a:r>
            <a:r>
              <a:rPr lang="zh-TW" altLang="zh-TW" sz="2400" dirty="0" smtClean="0"/>
              <a:t>紀錄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至少依據法規</a:t>
            </a:r>
            <a:r>
              <a:rPr lang="zh-TW" altLang="en-US" sz="2400" dirty="0" smtClean="0"/>
              <a:t>要求制訂紀錄保存期限。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180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4.</a:t>
            </a:r>
            <a:r>
              <a:rPr lang="zh-TW" altLang="zh-TW" b="1" dirty="0"/>
              <a:t>職業衛生－醫學</a:t>
            </a:r>
            <a:r>
              <a:rPr lang="zh-TW" altLang="zh-TW" b="1" dirty="0" smtClean="0"/>
              <a:t>監控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4.1</a:t>
            </a:r>
            <a:r>
              <a:rPr lang="zh-TW" altLang="zh-TW" b="1" dirty="0"/>
              <a:t>說明醫學監控（</a:t>
            </a:r>
            <a:r>
              <a:rPr lang="en-US" altLang="zh-TW" b="1" dirty="0"/>
              <a:t>surveillance</a:t>
            </a:r>
            <a:r>
              <a:rPr lang="zh-TW" altLang="zh-TW" b="1" dirty="0"/>
              <a:t>）計畫</a:t>
            </a:r>
            <a:r>
              <a:rPr lang="en-US" altLang="zh-TW" b="1" dirty="0"/>
              <a:t>(</a:t>
            </a:r>
            <a:r>
              <a:rPr lang="zh-TW" altLang="zh-TW" b="1" dirty="0"/>
              <a:t>中</a:t>
            </a:r>
            <a:r>
              <a:rPr lang="en-US" altLang="zh-TW" b="1" dirty="0"/>
              <a:t>/</a:t>
            </a:r>
            <a:r>
              <a:rPr lang="zh-TW" altLang="zh-TW" b="1" dirty="0"/>
              <a:t>高階</a:t>
            </a:r>
            <a:r>
              <a:rPr lang="en-US" altLang="zh-TW" b="1" dirty="0" smtClean="0"/>
              <a:t>)</a:t>
            </a:r>
          </a:p>
          <a:p>
            <a:r>
              <a:rPr lang="en-US" altLang="zh-TW" b="1" dirty="0" smtClean="0"/>
              <a:t>4.2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監視個人健康狀況變化之</a:t>
            </a:r>
            <a:r>
              <a:rPr lang="zh-TW" altLang="zh-TW" b="1" dirty="0" smtClean="0"/>
              <a:t>益處</a:t>
            </a:r>
            <a:endParaRPr lang="en-US" altLang="zh-TW" b="1" dirty="0" smtClean="0"/>
          </a:p>
          <a:p>
            <a:r>
              <a:rPr lang="en-US" altLang="zh-TW" b="1" dirty="0" smtClean="0"/>
              <a:t>4.3</a:t>
            </a:r>
            <a:r>
              <a:rPr lang="zh-TW" altLang="zh-TW" dirty="0"/>
              <a:t>說明</a:t>
            </a:r>
            <a:r>
              <a:rPr lang="zh-TW" altLang="zh-TW" b="1" dirty="0"/>
              <a:t>暴露事故通報</a:t>
            </a:r>
            <a:r>
              <a:rPr lang="zh-TW" altLang="zh-TW" b="1" dirty="0" smtClean="0"/>
              <a:t>程序</a:t>
            </a:r>
            <a:endParaRPr lang="en-US" altLang="zh-TW" b="1" dirty="0" smtClean="0"/>
          </a:p>
          <a:p>
            <a:r>
              <a:rPr lang="en-US" altLang="zh-TW" b="1" dirty="0" smtClean="0"/>
              <a:t>4.4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追蹤暴露於危害物質之人體徵兆及症狀</a:t>
            </a:r>
            <a:endParaRPr lang="zh-TW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04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4.1</a:t>
            </a:r>
            <a:r>
              <a:rPr lang="zh-TW" altLang="zh-TW" sz="2800" b="1" dirty="0"/>
              <a:t>說明醫學監控（</a:t>
            </a:r>
            <a:r>
              <a:rPr lang="en-US" altLang="zh-TW" sz="2800" b="1" dirty="0"/>
              <a:t>surveillance</a:t>
            </a:r>
            <a:r>
              <a:rPr lang="zh-TW" altLang="zh-TW" sz="2800" b="1" dirty="0"/>
              <a:t>）計畫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中</a:t>
            </a:r>
            <a:r>
              <a:rPr lang="en-US" altLang="zh-TW" sz="2800" b="1" dirty="0"/>
              <a:t>/</a:t>
            </a:r>
            <a:r>
              <a:rPr lang="zh-TW" altLang="zh-TW" sz="2800" b="1" dirty="0"/>
              <a:t>高階</a:t>
            </a:r>
            <a:r>
              <a:rPr lang="en-US" altLang="zh-TW" sz="2800" b="1" dirty="0"/>
              <a:t>)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符合</a:t>
            </a:r>
            <a:r>
              <a:rPr lang="zh-TW" altLang="zh-TW" sz="2800" dirty="0"/>
              <a:t>標準：</a:t>
            </a:r>
            <a:r>
              <a:rPr lang="en-US" altLang="zh-TW" sz="2800" dirty="0"/>
              <a:t>N/A</a:t>
            </a:r>
            <a:endParaRPr lang="zh-TW" altLang="zh-TW" sz="2800" dirty="0"/>
          </a:p>
          <a:p>
            <a:r>
              <a:rPr lang="zh-TW" altLang="en-US" sz="2800" dirty="0" smtClean="0"/>
              <a:t>實驗室員工</a:t>
            </a:r>
            <a:r>
              <a:rPr lang="zh-TW" altLang="zh-TW" sz="2800" dirty="0" smtClean="0"/>
              <a:t>常規</a:t>
            </a:r>
            <a:r>
              <a:rPr lang="zh-TW" altLang="en-US" sz="2800" dirty="0" smtClean="0"/>
              <a:t>健康監控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lvl="1"/>
            <a:r>
              <a:rPr lang="zh-TW" altLang="zh-TW" sz="2400" dirty="0" smtClean="0"/>
              <a:t>在職</a:t>
            </a:r>
            <a:r>
              <a:rPr lang="zh-TW" altLang="zh-TW" sz="2400" dirty="0"/>
              <a:t>員工健康檢查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員工</a:t>
            </a:r>
            <a:r>
              <a:rPr lang="zh-TW" altLang="zh-TW" sz="2400" dirty="0"/>
              <a:t>流感疫苗注射</a:t>
            </a:r>
            <a:r>
              <a:rPr lang="zh-TW" altLang="zh-TW" sz="2400" dirty="0" smtClean="0"/>
              <a:t>、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工作人員</a:t>
            </a:r>
            <a:r>
              <a:rPr lang="zh-TW" altLang="zh-TW" sz="2400" dirty="0"/>
              <a:t>血清</a:t>
            </a:r>
            <a:r>
              <a:rPr lang="zh-TW" altLang="zh-TW" sz="2400" dirty="0" smtClean="0"/>
              <a:t>保留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離職後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)</a:t>
            </a:r>
            <a:endParaRPr lang="zh-TW" altLang="zh-TW" sz="2400" dirty="0"/>
          </a:p>
          <a:p>
            <a:r>
              <a:rPr lang="zh-TW" altLang="zh-TW" sz="2800" dirty="0"/>
              <a:t>非</a:t>
            </a:r>
            <a:r>
              <a:rPr lang="zh-TW" altLang="zh-TW" sz="2800" dirty="0" smtClean="0"/>
              <a:t>常規</a:t>
            </a:r>
            <a:r>
              <a:rPr lang="zh-TW" altLang="en-US" sz="2800" dirty="0" smtClean="0"/>
              <a:t>監控與</a:t>
            </a:r>
            <a:r>
              <a:rPr lang="zh-TW" altLang="zh-TW" sz="2800" dirty="0"/>
              <a:t>預防性投藥：</a:t>
            </a:r>
            <a:endParaRPr lang="en-US" altLang="zh-TW" sz="2800" dirty="0" smtClean="0"/>
          </a:p>
          <a:p>
            <a:pPr lvl="1"/>
            <a:r>
              <a:rPr lang="zh-TW" altLang="zh-TW" sz="2400" dirty="0" smtClean="0"/>
              <a:t>針</a:t>
            </a:r>
            <a:r>
              <a:rPr lang="zh-TW" altLang="zh-TW" sz="2400" dirty="0"/>
              <a:t>扎</a:t>
            </a:r>
            <a:r>
              <a:rPr lang="zh-TW" altLang="zh-TW" sz="2400" dirty="0" smtClean="0"/>
              <a:t>處理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曝露</a:t>
            </a:r>
            <a:r>
              <a:rPr lang="zh-TW" altLang="zh-TW" sz="2400" dirty="0"/>
              <a:t>於</a:t>
            </a:r>
            <a:r>
              <a:rPr lang="en-US" altLang="zh-TW" sz="2400" dirty="0"/>
              <a:t>TB</a:t>
            </a:r>
            <a:r>
              <a:rPr lang="zh-TW" altLang="zh-TW" sz="2400" dirty="0"/>
              <a:t>感染性霧</a:t>
            </a:r>
            <a:r>
              <a:rPr lang="zh-TW" altLang="zh-TW" sz="2400" dirty="0" smtClean="0"/>
              <a:t>滴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未</a:t>
            </a:r>
            <a:r>
              <a:rPr lang="zh-TW" altLang="zh-TW" sz="2400" dirty="0"/>
              <a:t>戴口罩暴露於</a:t>
            </a:r>
            <a:r>
              <a:rPr lang="en-US" altLang="zh-TW" sz="2400" dirty="0"/>
              <a:t>Neisseria meningitides </a:t>
            </a:r>
            <a:r>
              <a:rPr lang="zh-TW" altLang="zh-TW" sz="2400" dirty="0"/>
              <a:t>菌</a:t>
            </a:r>
            <a:r>
              <a:rPr lang="zh-TW" altLang="zh-TW" sz="2400" dirty="0" smtClean="0"/>
              <a:t>株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暴露</a:t>
            </a:r>
            <a:r>
              <a:rPr lang="zh-TW" altLang="zh-TW" sz="2400" dirty="0"/>
              <a:t>於</a:t>
            </a:r>
            <a:r>
              <a:rPr lang="en-US" altLang="zh-TW" sz="2400" dirty="0"/>
              <a:t>Brucella </a:t>
            </a:r>
            <a:r>
              <a:rPr lang="en-US" altLang="zh-TW" sz="2400" dirty="0" err="1"/>
              <a:t>spp</a:t>
            </a:r>
            <a:r>
              <a:rPr lang="zh-TW" altLang="zh-TW" sz="2400" dirty="0" smtClean="0"/>
              <a:t>等</a:t>
            </a:r>
            <a:endParaRPr lang="zh-TW" altLang="zh-TW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54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評核」的圖片搜尋結果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29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評核要項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1447800"/>
            <a:ext cx="5945864" cy="4800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</a:rPr>
              <a:t>危害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</a:rPr>
              <a:t>溝通及標誌</a:t>
            </a:r>
            <a:endParaRPr lang="zh-TW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</a:rPr>
              <a:t>指引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</a:rPr>
              <a:t>及法規符合性</a:t>
            </a:r>
            <a:endParaRPr lang="zh-TW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</a:rPr>
              <a:t>安全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</a:rPr>
              <a:t>計畫管理</a:t>
            </a:r>
            <a:endParaRPr lang="zh-TW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4.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</a:rPr>
              <a:t>職業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</a:rPr>
              <a:t>衛生－醫學監控</a:t>
            </a:r>
            <a:endParaRPr lang="zh-TW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5.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</a:rPr>
              <a:t>風險管理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4.2</a:t>
            </a:r>
            <a:r>
              <a:rPr lang="zh-TW" altLang="zh-TW" sz="2800" b="1" dirty="0"/>
              <a:t>說明監視個人健康狀況變化之益處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員工能</a:t>
            </a:r>
            <a:r>
              <a:rPr lang="zh-TW" altLang="zh-TW" sz="2400" dirty="0" smtClean="0"/>
              <a:t>說明</a:t>
            </a:r>
            <a:r>
              <a:rPr lang="zh-TW" altLang="zh-TW" sz="2400" dirty="0"/>
              <a:t>如何通報個人健康狀況</a:t>
            </a:r>
            <a:r>
              <a:rPr lang="zh-TW" altLang="zh-TW" sz="2400" dirty="0" smtClean="0"/>
              <a:t>變化</a:t>
            </a:r>
            <a:endParaRPr lang="en-US" altLang="zh-TW" sz="2400" dirty="0" smtClean="0"/>
          </a:p>
          <a:p>
            <a:r>
              <a:rPr lang="zh-TW" altLang="en-US" sz="2400" dirty="0"/>
              <a:t>依照醫院職業安全計畫或感感管制措施追蹤</a:t>
            </a:r>
            <a:endParaRPr lang="en-US" altLang="zh-TW" sz="2400" dirty="0" smtClean="0"/>
          </a:p>
          <a:p>
            <a:r>
              <a:rPr lang="zh-TW" altLang="zh-TW" sz="2400" dirty="0" smtClean="0"/>
              <a:t>通報</a:t>
            </a:r>
            <a:r>
              <a:rPr lang="zh-TW" altLang="zh-TW" sz="2400" dirty="0"/>
              <a:t>主管，列入科不符合事項追蹤</a:t>
            </a:r>
            <a:r>
              <a:rPr lang="zh-TW" altLang="zh-TW" sz="2400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417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4.3</a:t>
            </a:r>
            <a:r>
              <a:rPr lang="zh-TW" altLang="zh-TW" sz="2800" dirty="0"/>
              <a:t>說明</a:t>
            </a:r>
            <a:r>
              <a:rPr lang="zh-TW" altLang="zh-TW" sz="2800" b="1" dirty="0"/>
              <a:t>暴露事故通報程序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/>
              <a:t>旨在</a:t>
            </a:r>
            <a:r>
              <a:rPr lang="en-US" altLang="zh-TW" sz="2400" b="1" dirty="0" smtClean="0"/>
              <a:t>4.3.1</a:t>
            </a:r>
            <a:r>
              <a:rPr lang="zh-TW" altLang="zh-TW" sz="2400" dirty="0"/>
              <a:t>說明追蹤暴露事故後之徵兆及症狀</a:t>
            </a:r>
          </a:p>
          <a:p>
            <a:r>
              <a:rPr lang="zh-TW" altLang="zh-TW" sz="2400" dirty="0"/>
              <a:t>符合標準</a:t>
            </a:r>
            <a:r>
              <a:rPr lang="zh-TW" altLang="zh-TW" sz="2400" dirty="0" smtClean="0"/>
              <a:t>：</a:t>
            </a:r>
            <a:r>
              <a:rPr lang="zh-TW" altLang="en-US" sz="2400" dirty="0" smtClean="0"/>
              <a:t>知悉</a:t>
            </a:r>
            <a:r>
              <a:rPr lang="zh-TW" altLang="zh-TW" sz="2400" dirty="0" smtClean="0"/>
              <a:t>暴露</a:t>
            </a:r>
            <a:r>
              <a:rPr lang="zh-TW" altLang="zh-TW" sz="2400" dirty="0"/>
              <a:t>後疾病表徵可能有過敏、感染、中毒、致癌</a:t>
            </a:r>
            <a:r>
              <a:rPr lang="zh-TW" altLang="zh-TW" sz="2400" dirty="0" smtClean="0"/>
              <a:t>等</a:t>
            </a:r>
            <a:r>
              <a:rPr lang="zh-TW" altLang="en-US" sz="2400" dirty="0" smtClean="0"/>
              <a:t>風險，可能</a:t>
            </a:r>
            <a:r>
              <a:rPr lang="zh-TW" altLang="zh-TW" sz="2400" dirty="0"/>
              <a:t>徵兆及症狀</a:t>
            </a:r>
          </a:p>
          <a:p>
            <a:pPr lvl="1"/>
            <a:r>
              <a:rPr lang="zh-TW" altLang="zh-TW" sz="3200" b="1" dirty="0" smtClean="0"/>
              <a:t>過敏</a:t>
            </a:r>
            <a:r>
              <a:rPr lang="zh-TW" altLang="zh-TW" sz="2400" dirty="0"/>
              <a:t>：</a:t>
            </a:r>
            <a:r>
              <a:rPr lang="zh-TW" altLang="zh-TW" sz="2400" dirty="0" smtClean="0"/>
              <a:t>氣喘</a:t>
            </a:r>
            <a:r>
              <a:rPr lang="zh-TW" altLang="en-US" sz="2400" dirty="0" smtClean="0"/>
              <a:t>，皮膚</a:t>
            </a:r>
            <a:r>
              <a:rPr lang="zh-TW" altLang="en-US" sz="2400" dirty="0"/>
              <a:t>瘙癢，</a:t>
            </a:r>
            <a:r>
              <a:rPr lang="zh-TW" altLang="en-US" sz="2400" dirty="0" smtClean="0"/>
              <a:t>皮疹</a:t>
            </a:r>
            <a:r>
              <a:rPr lang="en-US" altLang="zh-TW" sz="2400" dirty="0" smtClean="0"/>
              <a:t>…</a:t>
            </a:r>
            <a:endParaRPr lang="zh-TW" altLang="zh-TW" sz="2400" dirty="0"/>
          </a:p>
          <a:p>
            <a:pPr lvl="1"/>
            <a:r>
              <a:rPr lang="zh-TW" altLang="zh-TW" sz="3200" b="1" dirty="0"/>
              <a:t>感染</a:t>
            </a:r>
            <a:r>
              <a:rPr lang="zh-TW" altLang="zh-TW" sz="2400" dirty="0"/>
              <a:t>：如感染性肺炎的症狀有咳嗽、發燒及發冷、呼吸困難</a:t>
            </a:r>
          </a:p>
          <a:p>
            <a:pPr lvl="1"/>
            <a:r>
              <a:rPr lang="zh-TW" altLang="zh-TW" sz="3200" b="1" dirty="0"/>
              <a:t>中毒</a:t>
            </a:r>
            <a:r>
              <a:rPr lang="zh-TW" altLang="zh-TW" sz="2400" dirty="0"/>
              <a:t>：呼吸道症狀或腸胃道問題</a:t>
            </a:r>
            <a:r>
              <a:rPr lang="en-US" altLang="zh-TW" sz="2400" dirty="0"/>
              <a:t>(</a:t>
            </a:r>
            <a:r>
              <a:rPr lang="zh-TW" altLang="zh-TW" sz="2400" dirty="0"/>
              <a:t>腹瀉、胃痛、噁心及嘔吐、體重減輕</a:t>
            </a:r>
            <a:r>
              <a:rPr lang="en-US" altLang="zh-TW" sz="2400" dirty="0" smtClean="0"/>
              <a:t>)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20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4.4</a:t>
            </a:r>
            <a:r>
              <a:rPr lang="zh-TW" altLang="zh-TW" sz="2800" b="1" dirty="0"/>
              <a:t>說明追蹤暴露於危害物質之人體徵兆及症狀</a:t>
            </a:r>
            <a:r>
              <a:rPr lang="en-US" altLang="zh-TW" sz="2800" b="1" dirty="0"/>
              <a:t>(</a:t>
            </a:r>
            <a:r>
              <a:rPr lang="zh-TW" altLang="zh-TW" sz="2800" b="1" dirty="0"/>
              <a:t>中</a:t>
            </a:r>
            <a:r>
              <a:rPr lang="en-US" altLang="zh-TW" sz="2800" b="1" dirty="0"/>
              <a:t>/</a:t>
            </a:r>
            <a:r>
              <a:rPr lang="zh-TW" altLang="zh-TW" sz="2800" b="1" dirty="0"/>
              <a:t>高階</a:t>
            </a:r>
            <a:r>
              <a:rPr lang="en-US" altLang="zh-TW" sz="2800" b="1" dirty="0"/>
              <a:t>)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</a:t>
            </a:r>
            <a:r>
              <a:rPr lang="en-US" altLang="zh-TW" sz="2400" dirty="0"/>
              <a:t>N/A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082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5.</a:t>
            </a:r>
            <a:r>
              <a:rPr lang="zh-TW" altLang="zh-TW" b="1" dirty="0"/>
              <a:t>風險</a:t>
            </a:r>
            <a:r>
              <a:rPr lang="zh-TW" altLang="zh-TW" b="1" dirty="0" smtClean="0"/>
              <a:t>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5.1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在各生物安全等級之工作規範的</a:t>
            </a:r>
            <a:r>
              <a:rPr lang="zh-TW" altLang="zh-TW" b="1" dirty="0" smtClean="0"/>
              <a:t>差異</a:t>
            </a:r>
            <a:endParaRPr lang="en-US" altLang="zh-TW" b="1" dirty="0" smtClean="0"/>
          </a:p>
          <a:p>
            <a:r>
              <a:rPr lang="en-US" altLang="zh-TW" b="1" dirty="0" smtClean="0"/>
              <a:t>5.2</a:t>
            </a:r>
            <a:r>
              <a:rPr lang="zh-TW" altLang="zh-TW" b="1" dirty="0" smtClean="0"/>
              <a:t>了解</a:t>
            </a:r>
            <a:r>
              <a:rPr lang="zh-TW" altLang="zh-TW" b="1" dirty="0"/>
              <a:t>實驗室材料及操作程序相關潛在</a:t>
            </a:r>
            <a:r>
              <a:rPr lang="zh-TW" altLang="zh-TW" b="1" dirty="0" smtClean="0"/>
              <a:t>危害</a:t>
            </a:r>
            <a:endParaRPr lang="en-US" altLang="zh-TW" b="1" dirty="0" smtClean="0"/>
          </a:p>
          <a:p>
            <a:r>
              <a:rPr lang="en-US" altLang="zh-TW" b="1" dirty="0" smtClean="0"/>
              <a:t>5.3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鑑別危害的風險評估</a:t>
            </a:r>
            <a:r>
              <a:rPr lang="zh-TW" altLang="zh-TW" b="1" dirty="0" smtClean="0"/>
              <a:t>過程</a:t>
            </a:r>
            <a:endParaRPr lang="en-US" altLang="zh-TW" b="1" dirty="0" smtClean="0"/>
          </a:p>
          <a:p>
            <a:r>
              <a:rPr lang="en-US" altLang="zh-TW" b="1" dirty="0" smtClean="0"/>
              <a:t>5.4</a:t>
            </a:r>
            <a:r>
              <a:rPr lang="zh-TW" altLang="zh-TW" b="1" dirty="0" smtClean="0"/>
              <a:t>說明</a:t>
            </a:r>
            <a:r>
              <a:rPr lang="zh-TW" altLang="zh-TW" b="1" dirty="0"/>
              <a:t>鑑別風險評估之管制措施，包括</a:t>
            </a:r>
            <a:r>
              <a:rPr lang="zh-TW" altLang="zh-TW" b="1" dirty="0" smtClean="0"/>
              <a:t>溝通</a:t>
            </a:r>
            <a:endParaRPr lang="en-US" altLang="zh-TW" b="1" dirty="0" smtClean="0"/>
          </a:p>
          <a:p>
            <a:r>
              <a:rPr lang="en-US" altLang="zh-TW" b="1" dirty="0" smtClean="0"/>
              <a:t>5.5</a:t>
            </a:r>
            <a:r>
              <a:rPr lang="zh-TW" altLang="zh-TW" b="1" dirty="0" smtClean="0"/>
              <a:t>了解</a:t>
            </a:r>
            <a:r>
              <a:rPr lang="zh-TW" altLang="zh-TW" b="1" dirty="0"/>
              <a:t>新增管制措施之有效性及無效性</a:t>
            </a:r>
            <a:endParaRPr lang="en-US" altLang="zh-TW" b="1" dirty="0" smtClean="0"/>
          </a:p>
          <a:p>
            <a:endParaRPr lang="en-US" altLang="zh-TW" b="1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8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5.1</a:t>
            </a:r>
            <a:r>
              <a:rPr lang="zh-TW" altLang="zh-TW" sz="2800" b="1" dirty="0"/>
              <a:t>說明在各生物安全等級之工作規範的差異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標準：能說明在各生物安全等級之工作規範的</a:t>
            </a:r>
            <a:r>
              <a:rPr lang="zh-TW" altLang="zh-TW" sz="2400" dirty="0" smtClean="0"/>
              <a:t>差異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例如</a:t>
            </a:r>
            <a:r>
              <a:rPr lang="zh-TW" altLang="zh-TW" sz="2400" dirty="0"/>
              <a:t>，</a:t>
            </a:r>
          </a:p>
          <a:p>
            <a:r>
              <a:rPr lang="zh-TW" altLang="zh-TW" sz="2400" dirty="0"/>
              <a:t>生物安全第一等級應有符合「優良微生物學技術」操作</a:t>
            </a:r>
            <a:r>
              <a:rPr lang="zh-TW" altLang="zh-TW" sz="2400" dirty="0" smtClean="0"/>
              <a:t>規範</a:t>
            </a:r>
            <a:r>
              <a:rPr lang="zh-TW" altLang="en-US" sz="2400" dirty="0" smtClean="0"/>
              <a:t>；</a:t>
            </a:r>
            <a:endParaRPr lang="zh-TW" altLang="zh-TW" sz="2400" dirty="0"/>
          </a:p>
          <a:p>
            <a:r>
              <a:rPr lang="zh-TW" altLang="zh-TW" sz="2400" dirty="0"/>
              <a:t>第二等級除了「優良微生物學技術」操作規範，應加上</a:t>
            </a:r>
            <a:r>
              <a:rPr lang="zh-TW" altLang="zh-TW" sz="2400" b="1" u="sng" dirty="0"/>
              <a:t>防護衣</a:t>
            </a:r>
            <a:r>
              <a:rPr lang="zh-TW" altLang="zh-TW" sz="2400" dirty="0"/>
              <a:t>、</a:t>
            </a:r>
            <a:r>
              <a:rPr lang="zh-TW" altLang="zh-TW" sz="2400" b="1" u="sng" dirty="0"/>
              <a:t>生物危害標誌</a:t>
            </a:r>
            <a:r>
              <a:rPr lang="zh-TW" altLang="zh-TW" sz="2400" dirty="0"/>
              <a:t>；安全防護設備應於開放式工作檯加上防止氣霧外流之</a:t>
            </a:r>
            <a:r>
              <a:rPr lang="zh-TW" altLang="zh-TW" sz="2400" b="1" u="sng" dirty="0"/>
              <a:t>生物安全櫃</a:t>
            </a:r>
            <a:r>
              <a:rPr lang="zh-TW" altLang="zh-TW" sz="2400" dirty="0"/>
              <a:t>。</a:t>
            </a:r>
          </a:p>
          <a:p>
            <a:r>
              <a:rPr lang="zh-TW" altLang="zh-TW" sz="2400" dirty="0"/>
              <a:t>第三等級，操作規範同第二等級加上</a:t>
            </a:r>
            <a:r>
              <a:rPr lang="zh-TW" altLang="zh-TW" sz="2400" b="1" u="sng" dirty="0"/>
              <a:t>特殊防護衣</a:t>
            </a:r>
            <a:r>
              <a:rPr lang="zh-TW" altLang="zh-TW" sz="2400" dirty="0"/>
              <a:t>、</a:t>
            </a:r>
            <a:r>
              <a:rPr lang="zh-TW" altLang="zh-TW" sz="2400" b="1" u="sng" dirty="0"/>
              <a:t>進入管制</a:t>
            </a:r>
            <a:r>
              <a:rPr lang="zh-TW" altLang="zh-TW" sz="2400" dirty="0"/>
              <a:t>及</a:t>
            </a:r>
            <a:r>
              <a:rPr lang="zh-TW" altLang="zh-TW" sz="2400" b="1" u="sng" dirty="0"/>
              <a:t>定向氣流</a:t>
            </a:r>
            <a:r>
              <a:rPr lang="zh-TW" altLang="zh-TW" sz="2400" dirty="0"/>
              <a:t>；具有生物安全櫃及（或）其他所有實驗室工作所需要之基本裝置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4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832489" cy="49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43808" y="6237312"/>
            <a:ext cx="387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http://www.cdc.gov.tw/rwd/professional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5.2</a:t>
            </a:r>
            <a:r>
              <a:rPr lang="zh-TW" altLang="zh-TW" sz="2800" b="1" dirty="0"/>
              <a:t>了解實驗室材料及操作程序相關潛在危害</a:t>
            </a:r>
            <a:endParaRPr lang="zh-TW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標準：能瞭解實驗室材料及操作程序相關潛在</a:t>
            </a:r>
            <a:r>
              <a:rPr lang="zh-TW" altLang="zh-TW" sz="2400" dirty="0" smtClean="0"/>
              <a:t>危害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例如，</a:t>
            </a:r>
            <a:endParaRPr lang="en-US" altLang="zh-TW" sz="2400" dirty="0" smtClean="0"/>
          </a:p>
          <a:p>
            <a:r>
              <a:rPr lang="zh-TW" altLang="en-US" sz="2400" dirty="0" smtClean="0"/>
              <a:t>危害因子：物理性、生物性、化學性、人因性</a:t>
            </a:r>
            <a:endParaRPr lang="en-US" altLang="zh-TW" sz="2400" dirty="0" smtClean="0"/>
          </a:p>
          <a:p>
            <a:r>
              <a:rPr lang="zh-TW" altLang="en-US" sz="2400" dirty="0" smtClean="0"/>
              <a:t>常規檢體可能有潛在生物風險。知悉相關</a:t>
            </a:r>
            <a:r>
              <a:rPr lang="zh-TW" altLang="zh-TW" sz="2400" dirty="0" smtClean="0"/>
              <a:t>可能</a:t>
            </a:r>
            <a:r>
              <a:rPr lang="zh-TW" altLang="zh-TW" sz="2400" dirty="0"/>
              <a:t>病原體微生物生物危害等級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r>
              <a:rPr lang="zh-TW" altLang="zh-TW" sz="2400" dirty="0" smtClean="0"/>
              <a:t>不</a:t>
            </a:r>
            <a:r>
              <a:rPr lang="zh-TW" altLang="zh-TW" sz="2400" dirty="0"/>
              <a:t>恰當的</a:t>
            </a:r>
            <a:r>
              <a:rPr lang="zh-TW" altLang="zh-TW" sz="2400" dirty="0" smtClean="0"/>
              <a:t>行為</a:t>
            </a:r>
            <a:r>
              <a:rPr lang="zh-TW" altLang="en-US" sz="2400" dirty="0" smtClean="0"/>
              <a:t>，未遵守工作規範，</a:t>
            </a:r>
            <a:r>
              <a:rPr lang="zh-TW" altLang="zh-TW" sz="2400" dirty="0" smtClean="0"/>
              <a:t>可能</a:t>
            </a:r>
            <a:r>
              <a:rPr lang="zh-TW" altLang="zh-TW" sz="2400" dirty="0"/>
              <a:t>造成針扎、操作失誤使病原體氣懸化而吸入。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0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5.3</a:t>
            </a:r>
            <a:r>
              <a:rPr lang="zh-TW" altLang="zh-TW" b="1" dirty="0"/>
              <a:t>說明鑑別危害的風險評估過程</a:t>
            </a:r>
            <a:endParaRPr lang="en-US" altLang="zh-TW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0" y="1447800"/>
            <a:ext cx="4001648" cy="480060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</a:t>
            </a:r>
            <a:r>
              <a:rPr lang="zh-TW" altLang="zh-TW" sz="2400" dirty="0" smtClean="0"/>
              <a:t>：</a:t>
            </a:r>
            <a:r>
              <a:rPr lang="zh-TW" altLang="en-US" sz="2400" dirty="0" smtClean="0"/>
              <a:t>能</a:t>
            </a:r>
            <a:r>
              <a:rPr lang="zh-TW" altLang="zh-TW" sz="2400" dirty="0" smtClean="0"/>
              <a:t>說明</a:t>
            </a:r>
            <a:r>
              <a:rPr lang="zh-TW" altLang="zh-TW" sz="2400" dirty="0"/>
              <a:t>鑑別危害的風險評估過程</a:t>
            </a:r>
          </a:p>
          <a:p>
            <a:r>
              <a:rPr lang="zh-TW" altLang="zh-TW" sz="2400" dirty="0"/>
              <a:t>例如，本科風險評估管理的過程包含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pPr lvl="1"/>
            <a:r>
              <a:rPr lang="zh-TW" altLang="zh-TW" sz="2400" b="1" dirty="0"/>
              <a:t>風險評估時機</a:t>
            </a:r>
            <a:r>
              <a:rPr lang="zh-TW" altLang="zh-TW" sz="2400" b="1" dirty="0" smtClean="0"/>
              <a:t>→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描述</a:t>
            </a:r>
            <a:r>
              <a:rPr lang="zh-TW" altLang="zh-TW" sz="2400" b="1" dirty="0"/>
              <a:t>從事的工作</a:t>
            </a:r>
            <a:r>
              <a:rPr lang="zh-TW" altLang="zh-TW" sz="2400" b="1" dirty="0" smtClean="0"/>
              <a:t>→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辨識</a:t>
            </a:r>
            <a:r>
              <a:rPr lang="zh-TW" altLang="zh-TW" sz="2400" b="1" dirty="0"/>
              <a:t>危害及後果</a:t>
            </a:r>
            <a:r>
              <a:rPr lang="en-US" altLang="zh-TW" sz="2400" b="1" dirty="0"/>
              <a:t>(</a:t>
            </a:r>
            <a:r>
              <a:rPr lang="zh-TW" altLang="zh-TW" sz="2400" b="1" dirty="0"/>
              <a:t>建立風險清單</a:t>
            </a:r>
            <a:r>
              <a:rPr lang="en-US" altLang="zh-TW" sz="2400" b="1" dirty="0"/>
              <a:t>)</a:t>
            </a:r>
            <a:r>
              <a:rPr lang="zh-TW" altLang="zh-TW" sz="2400" b="1" dirty="0" smtClean="0"/>
              <a:t>→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依據</a:t>
            </a:r>
            <a:r>
              <a:rPr lang="zh-TW" altLang="zh-TW" sz="2400" b="1" dirty="0"/>
              <a:t>風險評鑑準則決定是否接受</a:t>
            </a:r>
            <a:r>
              <a:rPr lang="zh-TW" altLang="zh-TW" sz="2400" b="1" dirty="0" smtClean="0"/>
              <a:t>→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執行</a:t>
            </a:r>
            <a:r>
              <a:rPr lang="zh-TW" altLang="zh-TW" sz="2400" b="1" dirty="0"/>
              <a:t>風險控制</a:t>
            </a:r>
            <a:r>
              <a:rPr lang="zh-TW" altLang="zh-TW" sz="2400" b="1" dirty="0" smtClean="0"/>
              <a:t>→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評估</a:t>
            </a:r>
            <a:r>
              <a:rPr lang="zh-TW" altLang="zh-TW" sz="2400" b="1" dirty="0"/>
              <a:t>管制措施效果</a:t>
            </a:r>
            <a:r>
              <a:rPr lang="zh-TW" altLang="zh-TW" sz="2400" b="1" dirty="0" smtClean="0"/>
              <a:t>→</a:t>
            </a:r>
            <a:endParaRPr lang="en-US" altLang="zh-TW" sz="2400" b="1" dirty="0" smtClean="0"/>
          </a:p>
          <a:p>
            <a:pPr lvl="1"/>
            <a:r>
              <a:rPr lang="zh-TW" altLang="zh-TW" sz="2400" b="1" dirty="0" smtClean="0"/>
              <a:t>持續監控</a:t>
            </a:r>
            <a:r>
              <a:rPr lang="zh-TW" altLang="en-US" sz="2400" b="1" dirty="0" smtClean="0"/>
              <a:t>各類風險</a:t>
            </a:r>
            <a:endParaRPr lang="zh-TW" altLang="zh-TW" sz="2400" b="1" dirty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6923"/>
            <a:ext cx="3873287" cy="484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65196" y="6165304"/>
            <a:ext cx="226215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風險評估管理程序書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8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5.4</a:t>
            </a:r>
            <a:r>
              <a:rPr lang="zh-TW" altLang="zh-TW" sz="2800" b="1" dirty="0"/>
              <a:t>說明鑑別風險評估之管制措施，包括溝通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標準：說明風險評估之資訊與相關人員溝通</a:t>
            </a:r>
          </a:p>
          <a:p>
            <a:r>
              <a:rPr lang="zh-TW" altLang="zh-TW" sz="2400" dirty="0"/>
              <a:t>實驗室主管</a:t>
            </a:r>
            <a:r>
              <a:rPr lang="en-US" altLang="zh-TW" sz="2400" dirty="0"/>
              <a:t>(</a:t>
            </a:r>
            <a:r>
              <a:rPr lang="zh-TW" altLang="zh-TW" sz="2400" dirty="0"/>
              <a:t>科學管理階層</a:t>
            </a:r>
            <a:r>
              <a:rPr lang="en-US" altLang="zh-TW" sz="2400" dirty="0"/>
              <a:t>)</a:t>
            </a:r>
            <a:r>
              <a:rPr lang="zh-TW" altLang="zh-TW" sz="2400" dirty="0"/>
              <a:t>應依據檢驗作業內容，與涉及的生物風險資訊與相關人員溝通。</a:t>
            </a:r>
            <a:r>
              <a:rPr lang="zh-TW" altLang="zh-TW" sz="2400" dirty="0" smtClean="0"/>
              <a:t>如</a:t>
            </a:r>
            <a:endParaRPr lang="en-US" altLang="zh-TW" sz="2400" dirty="0" smtClean="0"/>
          </a:p>
          <a:p>
            <a:pPr lvl="1"/>
            <a:r>
              <a:rPr lang="zh-TW" altLang="zh-TW" dirty="0"/>
              <a:t>安排教育訓練排程</a:t>
            </a:r>
            <a:r>
              <a:rPr lang="zh-TW" altLang="zh-TW" dirty="0" smtClean="0"/>
              <a:t>、</a:t>
            </a:r>
            <a:r>
              <a:rPr lang="zh-TW" altLang="en-US" dirty="0" smtClean="0"/>
              <a:t>會議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擬訂與公布年度</a:t>
            </a:r>
            <a:r>
              <a:rPr lang="zh-TW" altLang="en-US" dirty="0"/>
              <a:t>生物風險管理規劃</a:t>
            </a:r>
            <a:endParaRPr lang="en-US" altLang="zh-TW" dirty="0"/>
          </a:p>
          <a:p>
            <a:pPr lvl="1"/>
            <a:r>
              <a:rPr lang="zh-TW" altLang="en-US" dirty="0"/>
              <a:t>以郵件通知攸關人員</a:t>
            </a:r>
            <a:endParaRPr lang="en-US" altLang="zh-TW" dirty="0"/>
          </a:p>
          <a:p>
            <a:pPr lvl="1"/>
            <a:r>
              <a:rPr lang="zh-TW" altLang="zh-TW" dirty="0"/>
              <a:t>員工查詢</a:t>
            </a:r>
            <a:r>
              <a:rPr lang="en-US" altLang="zh-TW" dirty="0"/>
              <a:t>KM</a:t>
            </a:r>
            <a:r>
              <a:rPr lang="zh-TW" altLang="zh-TW" dirty="0"/>
              <a:t>資料</a:t>
            </a:r>
            <a:r>
              <a:rPr lang="en-US" altLang="zh-TW" dirty="0"/>
              <a:t>(</a:t>
            </a:r>
            <a:r>
              <a:rPr lang="zh-TW" altLang="zh-TW" dirty="0"/>
              <a:t>訓練簡報、生物風險會議紀錄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/>
              <a:t>5.5</a:t>
            </a:r>
            <a:r>
              <a:rPr lang="zh-TW" altLang="zh-TW" sz="2800" b="1" dirty="0"/>
              <a:t>了解新增管制措施之有效性及無效性</a:t>
            </a:r>
            <a:endParaRPr lang="en-US" altLang="zh-TW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標準：說明新增管制措施之有效性及無效</a:t>
            </a:r>
            <a:r>
              <a:rPr lang="zh-TW" altLang="zh-TW" sz="2400" dirty="0" smtClean="0"/>
              <a:t>性</a:t>
            </a:r>
            <a:endParaRPr lang="en-US" altLang="zh-TW" sz="2400" dirty="0"/>
          </a:p>
          <a:p>
            <a:r>
              <a:rPr lang="zh-TW" altLang="zh-TW" sz="2400" dirty="0" smtClean="0"/>
              <a:t>在</a:t>
            </a:r>
            <a:r>
              <a:rPr lang="zh-TW" altLang="zh-TW" sz="2400" dirty="0"/>
              <a:t>執行風險控制，所導入管制措施之有效性及無效性，所採用的準則為</a:t>
            </a:r>
          </a:p>
          <a:p>
            <a:pPr lvl="1"/>
            <a:r>
              <a:rPr lang="zh-TW" altLang="zh-TW" sz="2400" dirty="0"/>
              <a:t>依據管制目標與對應控制措施。這些控制措施手法可能</a:t>
            </a:r>
            <a:r>
              <a:rPr lang="zh-TW" altLang="zh-TW" sz="2400" dirty="0" smtClean="0"/>
              <a:t>包含</a:t>
            </a:r>
            <a:endParaRPr lang="en-US" altLang="zh-TW" sz="2400" dirty="0" smtClean="0"/>
          </a:p>
          <a:p>
            <a:pPr lvl="2"/>
            <a:r>
              <a:rPr lang="zh-TW" altLang="zh-TW" dirty="0" smtClean="0"/>
              <a:t>「</a:t>
            </a:r>
            <a:r>
              <a:rPr lang="zh-TW" altLang="zh-TW" dirty="0"/>
              <a:t>消除」潛在原因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「</a:t>
            </a:r>
            <a:r>
              <a:rPr lang="zh-TW" altLang="zh-TW" dirty="0"/>
              <a:t>取代」降低風險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「</a:t>
            </a:r>
            <a:r>
              <a:rPr lang="zh-TW" altLang="zh-TW" dirty="0"/>
              <a:t>工程控制」達到預警系統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「</a:t>
            </a:r>
            <a:r>
              <a:rPr lang="zh-TW" altLang="zh-TW" dirty="0"/>
              <a:t>管理控制」提昇人員認知</a:t>
            </a:r>
            <a:r>
              <a:rPr lang="en-US" altLang="zh-TW" dirty="0"/>
              <a:t>/</a:t>
            </a:r>
            <a:r>
              <a:rPr lang="zh-TW" altLang="zh-TW" dirty="0"/>
              <a:t>非認知控制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2"/>
            <a:r>
              <a:rPr lang="zh-TW" altLang="zh-TW" smtClean="0"/>
              <a:t>「</a:t>
            </a:r>
            <a:r>
              <a:rPr lang="zh-TW" altLang="zh-TW" dirty="0"/>
              <a:t>個人防護」阻隔傷害。</a:t>
            </a:r>
          </a:p>
          <a:p>
            <a:pPr lvl="1"/>
            <a:r>
              <a:rPr lang="zh-TW" altLang="zh-TW" sz="2400" dirty="0"/>
              <a:t>依據客觀的事實判定，例如生物材料中度、高度危害事件，達成每年事故數0件的閾值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 descr="C:\Users\02466\Downloads\IMAG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11" y="84796"/>
            <a:ext cx="1944216" cy="30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2466\Downloads\IMAG0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2232248" cy="39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2466\Downloads\IMAG03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/>
          <a:stretch/>
        </p:blipFill>
        <p:spPr bwMode="auto">
          <a:xfrm>
            <a:off x="3851920" y="3759200"/>
            <a:ext cx="1904134" cy="29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2466\Downloads\IMAG0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23928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7664" y="4508640"/>
            <a:ext cx="110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消防編組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081861" y="4508640"/>
            <a:ext cx="110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災害應變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23928" y="3276991"/>
            <a:ext cx="163378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門禁</a:t>
            </a:r>
            <a:r>
              <a:rPr lang="en-US" altLang="zh-TW" dirty="0" smtClean="0"/>
              <a:t>/</a:t>
            </a:r>
            <a:r>
              <a:rPr lang="zh-TW" altLang="en-US" dirty="0" smtClean="0"/>
              <a:t>訪客管制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83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1.</a:t>
            </a:r>
            <a:r>
              <a:rPr lang="zh-TW" altLang="zh-TW" b="1" dirty="0" smtClean="0"/>
              <a:t>危害溝通及標誌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1.1</a:t>
            </a:r>
            <a:r>
              <a:rPr lang="zh-TW" altLang="zh-TW" sz="2800" dirty="0"/>
              <a:t>說明安全標誌、標示及公告的</a:t>
            </a:r>
            <a:r>
              <a:rPr lang="zh-TW" altLang="zh-TW" sz="2800" dirty="0" smtClean="0"/>
              <a:t>資訊</a:t>
            </a:r>
            <a:endParaRPr lang="en-US" altLang="zh-TW" sz="2800" dirty="0" smtClean="0"/>
          </a:p>
          <a:p>
            <a:r>
              <a:rPr lang="en-US" altLang="zh-TW" sz="2800" dirty="0" smtClean="0"/>
              <a:t>1.2</a:t>
            </a:r>
            <a:r>
              <a:rPr lang="zh-TW" altLang="zh-TW" sz="2800" dirty="0"/>
              <a:t>說明依相關法規要求進行檢體、容器及培養物之</a:t>
            </a:r>
            <a:r>
              <a:rPr lang="zh-TW" altLang="zh-TW" sz="2800" dirty="0" smtClean="0"/>
              <a:t>標示</a:t>
            </a:r>
            <a:endParaRPr lang="en-US" altLang="zh-TW" sz="2800" dirty="0" smtClean="0"/>
          </a:p>
          <a:p>
            <a:r>
              <a:rPr lang="en-US" altLang="zh-TW" sz="2800" dirty="0" smtClean="0"/>
              <a:t>1.3</a:t>
            </a:r>
            <a:r>
              <a:rPr lang="zh-TW" altLang="zh-TW" sz="2800" dirty="0" smtClean="0"/>
              <a:t>說明</a:t>
            </a:r>
            <a:r>
              <a:rPr lang="zh-TW" altLang="zh-TW" sz="2800" dirty="0"/>
              <a:t>依標準操作程序傳達檢體特殊危害資訊之</a:t>
            </a:r>
            <a:r>
              <a:rPr lang="zh-TW" altLang="zh-TW" sz="2800" dirty="0" smtClean="0"/>
              <a:t>過程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中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高階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1.4</a:t>
            </a:r>
            <a:r>
              <a:rPr lang="zh-TW" altLang="zh-TW" sz="2800" dirty="0" smtClean="0"/>
              <a:t>說明</a:t>
            </a:r>
            <a:r>
              <a:rPr lang="zh-TW" altLang="zh-TW" sz="2800" dirty="0"/>
              <a:t>依法通報之</a:t>
            </a:r>
            <a:r>
              <a:rPr lang="zh-TW" altLang="zh-TW" sz="2800" dirty="0" smtClean="0"/>
              <a:t>過程</a:t>
            </a:r>
            <a:endParaRPr lang="en-US" altLang="zh-TW" sz="2800" dirty="0" smtClean="0"/>
          </a:p>
          <a:p>
            <a:r>
              <a:rPr lang="en-US" altLang="zh-TW" sz="2800" dirty="0" smtClean="0"/>
              <a:t>1.5</a:t>
            </a:r>
            <a:r>
              <a:rPr lang="zh-TW" altLang="zh-TW" sz="2800" dirty="0" smtClean="0"/>
              <a:t>說明</a:t>
            </a:r>
            <a:r>
              <a:rPr lang="zh-TW" altLang="zh-TW" sz="2800" dirty="0"/>
              <a:t>內部通報方法</a:t>
            </a:r>
            <a:r>
              <a:rPr lang="en-US" altLang="zh-TW" sz="2800" dirty="0"/>
              <a:t>(</a:t>
            </a:r>
            <a:r>
              <a:rPr lang="zh-TW" altLang="zh-TW" sz="2800" dirty="0"/>
              <a:t>僅</a:t>
            </a:r>
            <a:r>
              <a:rPr lang="en-US" altLang="zh-TW" sz="2800" dirty="0"/>
              <a:t>BSL-3</a:t>
            </a:r>
            <a:r>
              <a:rPr lang="zh-TW" altLang="zh-TW" sz="2800" dirty="0"/>
              <a:t>實驗室適用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1.6</a:t>
            </a:r>
            <a:r>
              <a:rPr lang="zh-TW" altLang="zh-TW" sz="2800" dirty="0" smtClean="0"/>
              <a:t>說明</a:t>
            </a:r>
            <a:r>
              <a:rPr lang="zh-TW" altLang="zh-TW" sz="2800" dirty="0"/>
              <a:t>信號及</a:t>
            </a:r>
            <a:r>
              <a:rPr lang="zh-TW" altLang="zh-TW" sz="2800" dirty="0" smtClean="0"/>
              <a:t>警報</a:t>
            </a:r>
            <a:endParaRPr lang="zh-TW" altLang="zh-TW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9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1.1</a:t>
            </a:r>
            <a:r>
              <a:rPr lang="zh-TW" altLang="zh-TW" sz="2800" dirty="0"/>
              <a:t>能說出檢驗科有哪些安全標誌、標示及公告的資訊</a:t>
            </a:r>
            <a:r>
              <a:rPr lang="en-US" altLang="zh-TW" sz="2800" dirty="0"/>
              <a:t>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標準：能說出單位依主管機關規定訂定相關操作規範和公佈的訊息</a:t>
            </a:r>
          </a:p>
          <a:p>
            <a:r>
              <a:rPr lang="zh-TW" altLang="en-US" sz="2400" dirty="0"/>
              <a:t>實驗室於明顯</a:t>
            </a:r>
            <a:r>
              <a:rPr lang="zh-TW" altLang="en-US" sz="2400" dirty="0" smtClean="0"/>
              <a:t>處標示下列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(</a:t>
            </a:r>
            <a:r>
              <a:rPr lang="en-US" altLang="zh-TW" sz="2000" dirty="0"/>
              <a:t>1)</a:t>
            </a:r>
            <a:r>
              <a:rPr lang="zh-TW" altLang="en-US" sz="2000" dirty="0"/>
              <a:t>生物安全等級</a:t>
            </a:r>
            <a:r>
              <a:rPr lang="zh-TW" altLang="en-US" sz="2000" dirty="0" smtClean="0"/>
              <a:t>、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(</a:t>
            </a:r>
            <a:r>
              <a:rPr lang="en-US" altLang="zh-TW" sz="2000" dirty="0"/>
              <a:t>2)</a:t>
            </a:r>
            <a:r>
              <a:rPr lang="zh-TW" altLang="en-US" sz="2000" dirty="0" smtClean="0"/>
              <a:t>生物危害</a:t>
            </a:r>
            <a:r>
              <a:rPr lang="zh-TW" altLang="en-US" sz="2000" dirty="0"/>
              <a:t>標識</a:t>
            </a:r>
            <a:r>
              <a:rPr lang="zh-TW" altLang="en-US" sz="2000" dirty="0" smtClean="0"/>
              <a:t>、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(</a:t>
            </a:r>
            <a:r>
              <a:rPr lang="en-US" altLang="zh-TW" sz="2000" dirty="0"/>
              <a:t>3)</a:t>
            </a:r>
            <a:r>
              <a:rPr lang="zh-TW" altLang="en-US" sz="2000" dirty="0"/>
              <a:t>實驗室主管、</a:t>
            </a:r>
            <a:r>
              <a:rPr lang="zh-TW" altLang="en-US" sz="2000" dirty="0" smtClean="0"/>
              <a:t>實驗室管理</a:t>
            </a:r>
            <a:r>
              <a:rPr lang="zh-TW" altLang="en-US" sz="2000" dirty="0"/>
              <a:t>人員之姓名及</a:t>
            </a:r>
            <a:r>
              <a:rPr lang="zh-TW" altLang="en-US" sz="2000" dirty="0" smtClean="0"/>
              <a:t>聯絡電話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(</a:t>
            </a:r>
            <a:r>
              <a:rPr lang="en-US" altLang="zh-TW" sz="2000" dirty="0"/>
              <a:t>4)</a:t>
            </a:r>
            <a:r>
              <a:rPr lang="zh-TW" altLang="en-US" sz="2000" dirty="0"/>
              <a:t>緊急聯絡</a:t>
            </a:r>
            <a:r>
              <a:rPr lang="zh-TW" altLang="en-US" sz="2000" dirty="0" smtClean="0"/>
              <a:t>窗口。</a:t>
            </a:r>
            <a:endParaRPr lang="en-US" altLang="zh-TW" sz="2000" dirty="0" smtClean="0"/>
          </a:p>
          <a:p>
            <a:r>
              <a:rPr lang="zh-TW" altLang="zh-TW" sz="2400" dirty="0" smtClean="0"/>
              <a:t>張貼</a:t>
            </a:r>
            <a:r>
              <a:rPr lang="zh-TW" altLang="en-US" sz="2400" dirty="0" smtClean="0"/>
              <a:t>的</a:t>
            </a:r>
            <a:r>
              <a:rPr lang="zh-TW" altLang="zh-TW" sz="2400" dirty="0" smtClean="0"/>
              <a:t>作業標準，如</a:t>
            </a:r>
            <a:r>
              <a:rPr lang="zh-TW" altLang="zh-TW" sz="2400" b="1" u="sng" dirty="0" smtClean="0"/>
              <a:t>洗手槽張貼正確洗手程序</a:t>
            </a:r>
            <a:r>
              <a:rPr lang="zh-TW" altLang="zh-TW" sz="2400" dirty="0" smtClean="0"/>
              <a:t>、現行操作</a:t>
            </a:r>
            <a:r>
              <a:rPr lang="zh-TW" altLang="zh-TW" sz="2400" b="1" u="sng" dirty="0" smtClean="0"/>
              <a:t>病原體安全資料表</a:t>
            </a:r>
            <a:r>
              <a:rPr lang="zh-TW" altLang="zh-TW" sz="2400" dirty="0" smtClean="0"/>
              <a:t>、</a:t>
            </a:r>
            <a:r>
              <a:rPr lang="zh-TW" altLang="zh-TW" sz="2400" b="1" u="sng" dirty="0" smtClean="0"/>
              <a:t>感染性物質危害標誌</a:t>
            </a:r>
            <a:r>
              <a:rPr lang="zh-TW" altLang="zh-TW" sz="2400" dirty="0" smtClean="0"/>
              <a:t>、</a:t>
            </a:r>
            <a:r>
              <a:rPr lang="zh-TW" altLang="zh-TW" sz="2400" b="1" u="sng" dirty="0" smtClean="0"/>
              <a:t>有機溶劑危害標示</a:t>
            </a:r>
            <a:r>
              <a:rPr lang="zh-TW" altLang="en-US" sz="2400" dirty="0" smtClean="0"/>
              <a:t>、</a:t>
            </a:r>
            <a:r>
              <a:rPr lang="zh-TW" altLang="zh-TW" sz="2400" b="1" u="sng" dirty="0" smtClean="0"/>
              <a:t>感染</a:t>
            </a:r>
            <a:r>
              <a:rPr lang="zh-TW" altLang="zh-TW" sz="2400" b="1" u="sng" dirty="0"/>
              <a:t>性生物材料溢出處理標準</a:t>
            </a:r>
            <a:r>
              <a:rPr lang="zh-TW" altLang="en-US" sz="2400" dirty="0" smtClean="0"/>
              <a:t>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9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/>
              <a:t>1.2</a:t>
            </a:r>
            <a:r>
              <a:rPr lang="zh-TW" altLang="zh-TW" sz="2800" dirty="0"/>
              <a:t>說明依相關法規要求進行檢體、容器及培養物之標示</a:t>
            </a:r>
            <a:endParaRPr lang="en-US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r>
              <a:rPr lang="zh-TW" altLang="zh-TW" sz="2400" dirty="0" smtClean="0"/>
              <a:t>能</a:t>
            </a:r>
            <a:r>
              <a:rPr lang="zh-TW" altLang="zh-TW" sz="2400" dirty="0"/>
              <a:t>說出主管機關對於感染性物質運輸規範，包括</a:t>
            </a:r>
            <a:r>
              <a:rPr lang="en-US" altLang="zh-TW" sz="2400" dirty="0"/>
              <a:t>A</a:t>
            </a:r>
            <a:r>
              <a:rPr lang="zh-TW" altLang="zh-TW" sz="2400" dirty="0"/>
              <a:t>類感染性生物材料</a:t>
            </a:r>
            <a:r>
              <a:rPr lang="en-US" altLang="zh-TW" sz="2400" dirty="0"/>
              <a:t>(</a:t>
            </a:r>
            <a:r>
              <a:rPr lang="zh-TW" altLang="zh-TW" sz="2400" dirty="0"/>
              <a:t>永久性的失能殘疾、引發具有命威脅死病</a:t>
            </a:r>
            <a:r>
              <a:rPr lang="en-US" altLang="zh-TW" sz="2400" dirty="0"/>
              <a:t>)</a:t>
            </a:r>
            <a:r>
              <a:rPr lang="zh-TW" altLang="zh-TW" sz="2400" dirty="0"/>
              <a:t>、</a:t>
            </a:r>
            <a:r>
              <a:rPr lang="en-US" altLang="zh-TW" sz="2400" dirty="0"/>
              <a:t>B</a:t>
            </a:r>
            <a:r>
              <a:rPr lang="zh-TW" altLang="zh-TW" sz="2400" dirty="0"/>
              <a:t>類生物物質</a:t>
            </a:r>
            <a:r>
              <a:rPr lang="en-US" altLang="zh-TW" sz="2400" dirty="0"/>
              <a:t>(</a:t>
            </a:r>
            <a:r>
              <a:rPr lang="zh-TW" altLang="zh-TW" sz="2400" dirty="0"/>
              <a:t>一</a:t>
            </a:r>
            <a:r>
              <a:rPr lang="zh-TW" altLang="en-US" sz="2400" dirty="0"/>
              <a:t>般</a:t>
            </a:r>
            <a:r>
              <a:rPr lang="zh-TW" altLang="zh-TW" sz="2400" dirty="0"/>
              <a:t>感染性物質</a:t>
            </a:r>
            <a:r>
              <a:rPr lang="en-US" altLang="zh-TW" sz="2400" dirty="0"/>
              <a:t>)</a:t>
            </a:r>
            <a:r>
              <a:rPr lang="zh-TW" altLang="zh-TW" sz="2400" dirty="0"/>
              <a:t>與豁免</a:t>
            </a:r>
            <a:r>
              <a:rPr lang="zh-TW" altLang="zh-TW" sz="2400" dirty="0" smtClean="0"/>
              <a:t>物質</a:t>
            </a:r>
            <a:endParaRPr lang="zh-TW" altLang="zh-TW" sz="2400" dirty="0"/>
          </a:p>
        </p:txBody>
      </p:sp>
      <p:pic>
        <p:nvPicPr>
          <p:cNvPr id="2051" name="Picture 3" descr="C:\Users\02466\Desktop\cb3000544d8ab59c2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491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427984" y="3573016"/>
            <a:ext cx="4392488" cy="21284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sz="2400" dirty="0" smtClean="0"/>
              <a:t>A</a:t>
            </a:r>
            <a:r>
              <a:rPr lang="zh-TW" altLang="zh-TW" sz="2400" dirty="0" smtClean="0"/>
              <a:t>類感染性物質依</a:t>
            </a:r>
            <a:r>
              <a:rPr lang="en-US" altLang="zh-TW" sz="2400" dirty="0" smtClean="0"/>
              <a:t>P620</a:t>
            </a:r>
            <a:r>
              <a:rPr lang="zh-TW" altLang="zh-TW" sz="2400" dirty="0" smtClean="0"/>
              <a:t>包裝指示進行三層包裝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容器則使用符合規範的</a:t>
            </a:r>
            <a:r>
              <a:rPr lang="en-US" altLang="zh-TW" sz="2400" dirty="0" smtClean="0"/>
              <a:t>P620</a:t>
            </a:r>
            <a:r>
              <a:rPr lang="zh-TW" altLang="zh-TW" sz="2400" dirty="0" smtClean="0"/>
              <a:t>專用筒包裝。</a:t>
            </a:r>
            <a:endParaRPr lang="en-US" altLang="zh-TW" sz="2400" dirty="0" smtClean="0"/>
          </a:p>
          <a:p>
            <a:r>
              <a:rPr lang="en-US" altLang="zh-TW" sz="2400" dirty="0" smtClean="0"/>
              <a:t>B</a:t>
            </a:r>
            <a:r>
              <a:rPr lang="zh-TW" altLang="zh-TW" sz="2400" dirty="0" smtClean="0"/>
              <a:t>類感染性物質三層包裝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檢體專用運輸箱</a:t>
            </a:r>
          </a:p>
          <a:p>
            <a:endParaRPr lang="zh-TW" altLang="zh-TW" dirty="0" smtClean="0"/>
          </a:p>
          <a:p>
            <a:endParaRPr lang="zh-TW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6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</a:t>
            </a:r>
            <a:r>
              <a:rPr lang="zh-TW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說明依標準操作程序傳達檢體特殊危害資訊之過程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高階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>
            <a:noAutofit/>
          </a:bodyPr>
          <a:lstStyle/>
          <a:p>
            <a:r>
              <a:rPr lang="zh-TW" altLang="zh-TW" sz="2400" dirty="0"/>
              <a:t>符合標準：傳達送入實驗室之非常規檢體含有潛在危害物質之</a:t>
            </a:r>
            <a:r>
              <a:rPr lang="zh-TW" altLang="zh-TW" sz="2400" dirty="0" smtClean="0"/>
              <a:t>資訊</a:t>
            </a:r>
            <a:r>
              <a:rPr lang="zh-TW" altLang="en-US" sz="2400" dirty="0" smtClean="0"/>
              <a:t>；</a:t>
            </a:r>
            <a:r>
              <a:rPr lang="zh-TW" altLang="zh-TW" sz="2400" dirty="0" smtClean="0"/>
              <a:t>說明</a:t>
            </a:r>
            <a:r>
              <a:rPr lang="zh-TW" altLang="zh-TW" sz="2400" dirty="0"/>
              <a:t>非常規檢體含有之潛在危害物質送入實驗室通知機制與資訊</a:t>
            </a:r>
          </a:p>
          <a:p>
            <a:r>
              <a:rPr lang="zh-TW" altLang="zh-TW" sz="2400" dirty="0" smtClean="0"/>
              <a:t>依據</a:t>
            </a:r>
            <a:r>
              <a:rPr lang="zh-TW" altLang="zh-TW" sz="2400" dirty="0"/>
              <a:t>需要或主管機關疫情通知，制訂</a:t>
            </a:r>
            <a:r>
              <a:rPr lang="en-US" altLang="zh-TW" sz="2400" dirty="0"/>
              <a:t>(</a:t>
            </a:r>
            <a:r>
              <a:rPr lang="zh-TW" altLang="zh-TW" sz="2400" dirty="0"/>
              <a:t>參考建議的指引</a:t>
            </a:r>
            <a:r>
              <a:rPr lang="en-US" altLang="zh-TW" sz="2400" dirty="0"/>
              <a:t>)</a:t>
            </a:r>
            <a:r>
              <a:rPr lang="zh-TW" altLang="zh-TW" sz="2400" dirty="0"/>
              <a:t>、審查及核准非常規檢體作業標準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dirty="0" smtClean="0"/>
              <a:t>規範</a:t>
            </a:r>
            <a:r>
              <a:rPr lang="zh-TW" altLang="zh-TW" sz="2400" dirty="0"/>
              <a:t>於「檢驗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-2-5702 </a:t>
            </a:r>
            <a:r>
              <a:rPr lang="zh-TW" altLang="zh-TW" sz="2400" dirty="0"/>
              <a:t>檢驗科感染管制管理程序書」，</a:t>
            </a:r>
            <a:r>
              <a:rPr lang="en-US" altLang="zh-TW" sz="2400" dirty="0"/>
              <a:t>5.8.4</a:t>
            </a:r>
            <a:r>
              <a:rPr lang="zh-TW" altLang="zh-TW" sz="2400" dirty="0"/>
              <a:t>實驗室安全相關人員當因應特殊傳染病疫情狀況</a:t>
            </a:r>
            <a:r>
              <a:rPr lang="en-US" altLang="zh-TW" sz="2400" dirty="0"/>
              <a:t>(</a:t>
            </a:r>
            <a:r>
              <a:rPr lang="zh-TW" altLang="zh-TW" sz="2400" dirty="0"/>
              <a:t>如，防護升級等</a:t>
            </a:r>
            <a:r>
              <a:rPr lang="en-US" altLang="zh-TW" sz="2400" dirty="0"/>
              <a:t>)</a:t>
            </a:r>
            <a:r>
              <a:rPr lang="zh-TW" altLang="zh-TW" sz="2400" dirty="0"/>
              <a:t>，應通告實驗室人員疑似檢體之檢驗與防護要求。</a:t>
            </a:r>
          </a:p>
          <a:p>
            <a:r>
              <a:rPr lang="zh-TW" altLang="zh-TW" sz="2400" dirty="0"/>
              <a:t>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-2-5703-(06)_</a:t>
            </a:r>
            <a:r>
              <a:rPr lang="zh-TW" altLang="zh-TW" sz="2400" dirty="0"/>
              <a:t>實驗室有關處理疑似伊波拉病毒（</a:t>
            </a:r>
            <a:r>
              <a:rPr lang="en-US" altLang="zh-TW" sz="2400" dirty="0"/>
              <a:t>Ebola Virus</a:t>
            </a:r>
            <a:r>
              <a:rPr lang="zh-TW" altLang="zh-TW" sz="2400" dirty="0"/>
              <a:t>）感染病人常規檢驗與防護步驟。包含檢驗限制、容器包裝、運送接收、安全防護、設備除污</a:t>
            </a:r>
            <a:r>
              <a:rPr lang="zh-TW" altLang="zh-TW" sz="2400" dirty="0" smtClean="0"/>
              <a:t>。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1.3.2</a:t>
            </a:r>
            <a:r>
              <a:rPr lang="zh-TW" altLang="zh-TW" sz="2800" dirty="0"/>
              <a:t>說明鑑別實驗室危害物質之程序</a:t>
            </a:r>
            <a:endParaRPr lang="en-US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符合</a:t>
            </a:r>
            <a:r>
              <a:rPr lang="zh-TW" altLang="zh-TW" sz="2400" dirty="0"/>
              <a:t>標準：人員如何鑑別實驗室危害物質</a:t>
            </a:r>
            <a:r>
              <a:rPr lang="en-US" altLang="zh-TW" sz="2400" dirty="0"/>
              <a:t>(</a:t>
            </a:r>
            <a:r>
              <a:rPr lang="zh-TW" altLang="zh-TW" sz="2400" dirty="0"/>
              <a:t>危害是否存在，並定義特性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r>
              <a:rPr lang="zh-TW" altLang="zh-TW" sz="2400" dirty="0" smtClean="0"/>
              <a:t>在</a:t>
            </a:r>
            <a:r>
              <a:rPr lang="zh-TW" altLang="zh-TW" sz="2400" dirty="0"/>
              <a:t>「檢驗</a:t>
            </a:r>
            <a:r>
              <a:rPr lang="en-US" altLang="zh-TW" sz="2400" dirty="0"/>
              <a:t>-</a:t>
            </a:r>
            <a:r>
              <a:rPr lang="zh-TW" altLang="zh-TW" sz="2400" dirty="0"/>
              <a:t>管理</a:t>
            </a:r>
            <a:r>
              <a:rPr lang="en-US" altLang="zh-TW" sz="2400" dirty="0"/>
              <a:t>-2-4204 </a:t>
            </a:r>
            <a:r>
              <a:rPr lang="zh-TW" altLang="zh-TW" sz="2400" dirty="0"/>
              <a:t>風險評估管理程序書</a:t>
            </a:r>
            <a:r>
              <a:rPr lang="zh-TW" altLang="zh-TW" sz="2400" dirty="0" smtClean="0"/>
              <a:t>」</a:t>
            </a:r>
            <a:r>
              <a:rPr lang="en-US" altLang="zh-TW" sz="2400" dirty="0" smtClean="0"/>
              <a:t>5.3</a:t>
            </a:r>
            <a:r>
              <a:rPr lang="zh-TW" altLang="zh-TW" sz="2400" dirty="0"/>
              <a:t>描述從事工作特定程序、流程或</a:t>
            </a:r>
            <a:r>
              <a:rPr lang="en-US" altLang="zh-TW" sz="2400" dirty="0"/>
              <a:t>SOP</a:t>
            </a:r>
            <a:r>
              <a:rPr lang="zh-TW" altLang="zh-TW" sz="2400" dirty="0"/>
              <a:t>，找出可能出問題的「地方」。可以透過流程審查、異常事故、檢查清單</a:t>
            </a:r>
            <a:r>
              <a:rPr lang="en-US" altLang="zh-TW" sz="2400" dirty="0"/>
              <a:t>/</a:t>
            </a:r>
            <a:r>
              <a:rPr lang="zh-TW" altLang="zh-TW" sz="2400" dirty="0"/>
              <a:t>魚骨圖等分析法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/>
              <a:t>5.4</a:t>
            </a:r>
            <a:r>
              <a:rPr lang="zh-TW" altLang="zh-TW" sz="2400" dirty="0"/>
              <a:t>辨識危害及後果，如因報告延遲或錯誤造成醫療上的危害；受到機械傷害、高低溫、滑倒之物理性傷害，產生挫傷、灼傷、扭傷；因吸入、接觸、食入化學物質，造成腐蝕、灼傷、中毒；針扎、操作失誤使病原體氣懸化而吸入，造成感染。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DC1C-F3F7-4B0B-A69A-A28FD28BC4D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559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2717</Words>
  <Application>Microsoft Office PowerPoint</Application>
  <PresentationFormat>如螢幕大小 (4:3)</PresentationFormat>
  <Paragraphs>256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夏至</vt:lpstr>
      <vt:lpstr>生物安全知能評核-行政管控</vt:lpstr>
      <vt:lpstr>行政管控</vt:lpstr>
      <vt:lpstr>評核要項</vt:lpstr>
      <vt:lpstr>PowerPoint 簡報</vt:lpstr>
      <vt:lpstr>1.危害溝通及標誌</vt:lpstr>
      <vt:lpstr>1.1能說出檢驗科有哪些安全標誌、標示及公告的資訊?</vt:lpstr>
      <vt:lpstr>1.2說明依相關法規要求進行檢體、容器及培養物之標示</vt:lpstr>
      <vt:lpstr>1.3說明依標準操作程序傳達檢體特殊危害資訊之過程(中/高階)</vt:lpstr>
      <vt:lpstr>1.3.2說明鑑別實驗室危害物質之程序</vt:lpstr>
      <vt:lpstr>1.4說明依法通報之過程</vt:lpstr>
      <vt:lpstr>生物安全會-通報</vt:lpstr>
      <vt:lpstr>PowerPoint 簡報</vt:lpstr>
      <vt:lpstr>PowerPoint 簡報</vt:lpstr>
      <vt:lpstr>1.5說明信號及警報</vt:lpstr>
      <vt:lpstr>2.指引及法規符合性</vt:lpstr>
      <vt:lpstr>2.1說明治理實驗室之現行法規要求及適用指引</vt:lpstr>
      <vt:lpstr>PowerPoint 簡報</vt:lpstr>
      <vt:lpstr>2.2遵照實驗室手冊及計畫</vt:lpstr>
      <vt:lpstr>2.3說明權責的機構委員會(中/高階)</vt:lpstr>
      <vt:lpstr>2.4遵守保全要求(中/高階)</vt:lpstr>
      <vt:lpstr>3.安全計畫管理</vt:lpstr>
      <vt:lpstr>3.1符合機構安全與職業衛生計畫</vt:lpstr>
      <vt:lpstr>3.2完成所需安全訓練(中/高階)</vt:lpstr>
      <vt:lpstr>3.3說明設施和設備日常監督程序</vt:lpstr>
      <vt:lpstr>3.4瞭解正常操作及程序之偏差</vt:lpstr>
      <vt:lpstr>3.5說明品質保證計畫</vt:lpstr>
      <vt:lpstr>3.6說明記錄管理系統</vt:lpstr>
      <vt:lpstr>4.職業衛生－醫學監控</vt:lpstr>
      <vt:lpstr>4.1說明醫學監控（surveillance）計畫(中/高階)</vt:lpstr>
      <vt:lpstr>4.2說明監視個人健康狀況變化之益處</vt:lpstr>
      <vt:lpstr>4.3說明暴露事故通報程序</vt:lpstr>
      <vt:lpstr>4.4說明追蹤暴露於危害物質之人體徵兆及症狀(中/高階)</vt:lpstr>
      <vt:lpstr>5.風險管理</vt:lpstr>
      <vt:lpstr>5.1說明在各生物安全等級之工作規範的差異</vt:lpstr>
      <vt:lpstr>PowerPoint 簡報</vt:lpstr>
      <vt:lpstr>5.2了解實驗室材料及操作程序相關潛在危害</vt:lpstr>
      <vt:lpstr>5.3說明鑑別危害的風險評估過程</vt:lpstr>
      <vt:lpstr>5.4說明鑑別風險評估之管制措施，包括溝通</vt:lpstr>
      <vt:lpstr>5.5了解新增管制措施之有效性及無效性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生物安全知能評核-行政管控</dc:title>
  <dc:creator>檢驗醫學科  林銘福組長</dc:creator>
  <cp:lastModifiedBy>檢驗醫學科  林銘福組長</cp:lastModifiedBy>
  <cp:revision>33</cp:revision>
  <dcterms:created xsi:type="dcterms:W3CDTF">2017-08-08T10:24:41Z</dcterms:created>
  <dcterms:modified xsi:type="dcterms:W3CDTF">2018-07-24T08:49:53Z</dcterms:modified>
</cp:coreProperties>
</file>