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257" r:id="rId3"/>
    <p:sldId id="260" r:id="rId4"/>
    <p:sldId id="319" r:id="rId5"/>
    <p:sldId id="320" r:id="rId6"/>
    <p:sldId id="321" r:id="rId7"/>
    <p:sldId id="262" r:id="rId8"/>
    <p:sldId id="263" r:id="rId9"/>
    <p:sldId id="322" r:id="rId10"/>
    <p:sldId id="295" r:id="rId11"/>
    <p:sldId id="264" r:id="rId12"/>
    <p:sldId id="323" r:id="rId13"/>
    <p:sldId id="265" r:id="rId14"/>
    <p:sldId id="298" r:id="rId15"/>
    <p:sldId id="266" r:id="rId16"/>
    <p:sldId id="299" r:id="rId17"/>
    <p:sldId id="300" r:id="rId18"/>
    <p:sldId id="297" r:id="rId19"/>
    <p:sldId id="326" r:id="rId20"/>
    <p:sldId id="268" r:id="rId21"/>
    <p:sldId id="301" r:id="rId22"/>
    <p:sldId id="327" r:id="rId23"/>
    <p:sldId id="269" r:id="rId24"/>
    <p:sldId id="270" r:id="rId25"/>
    <p:sldId id="325" r:id="rId26"/>
    <p:sldId id="276" r:id="rId27"/>
    <p:sldId id="280" r:id="rId28"/>
    <p:sldId id="278" r:id="rId29"/>
    <p:sldId id="281" r:id="rId30"/>
    <p:sldId id="329" r:id="rId31"/>
    <p:sldId id="330" r:id="rId32"/>
    <p:sldId id="335" r:id="rId33"/>
    <p:sldId id="333" r:id="rId34"/>
    <p:sldId id="334" r:id="rId35"/>
    <p:sldId id="336" r:id="rId36"/>
    <p:sldId id="337" r:id="rId37"/>
    <p:sldId id="338" r:id="rId38"/>
    <p:sldId id="339" r:id="rId39"/>
    <p:sldId id="340" r:id="rId40"/>
    <p:sldId id="341" r:id="rId41"/>
    <p:sldId id="285" r:id="rId42"/>
    <p:sldId id="343" r:id="rId43"/>
    <p:sldId id="331"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512FC-BA86-4F86-B7F6-4AFF8F695A1C}" type="datetimeFigureOut">
              <a:rPr lang="zh-TW" altLang="en-US" smtClean="0"/>
              <a:t>2018/7/24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1D900-E4CF-440C-8076-88430ACD5884}" type="slidenum">
              <a:rPr lang="zh-TW" altLang="en-US" smtClean="0"/>
              <a:t>‹#›</a:t>
            </a:fld>
            <a:endParaRPr lang="zh-TW" altLang="en-US"/>
          </a:p>
        </p:txBody>
      </p:sp>
    </p:spTree>
    <p:extLst>
      <p:ext uri="{BB962C8B-B14F-4D97-AF65-F5344CB8AC3E}">
        <p14:creationId xmlns:p14="http://schemas.microsoft.com/office/powerpoint/2010/main" val="26404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backbone of the practice of biosafety is risk assessment</a:t>
            </a:r>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1</a:t>
            </a:fld>
            <a:endParaRPr lang="zh-TW" altLang="en-US"/>
          </a:p>
        </p:txBody>
      </p:sp>
    </p:spTree>
    <p:extLst>
      <p:ext uri="{BB962C8B-B14F-4D97-AF65-F5344CB8AC3E}">
        <p14:creationId xmlns:p14="http://schemas.microsoft.com/office/powerpoint/2010/main" val="45139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Specimens for</a:t>
            </a:r>
            <a:r>
              <a:rPr lang="en-US" altLang="zh-TW" baseline="0" dirty="0" smtClean="0"/>
              <a:t> which there is limited information</a:t>
            </a:r>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7</a:t>
            </a:fld>
            <a:endParaRPr lang="zh-TW" altLang="en-US"/>
          </a:p>
        </p:txBody>
      </p:sp>
    </p:spTree>
    <p:extLst>
      <p:ext uri="{BB962C8B-B14F-4D97-AF65-F5344CB8AC3E}">
        <p14:creationId xmlns:p14="http://schemas.microsoft.com/office/powerpoint/2010/main" val="245553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 indent="0">
              <a:buNone/>
            </a:pPr>
            <a:r>
              <a:rPr lang="zh-TW" altLang="zh-TW" dirty="0" smtClean="0"/>
              <a:t>長袖、開口於背後的隔離衣比實驗衣有較好的防護效果，且較建議用於微生物實驗室及在</a:t>
            </a:r>
            <a:r>
              <a:rPr lang="en-US" altLang="zh-TW" dirty="0" smtClean="0"/>
              <a:t>BSC</a:t>
            </a:r>
            <a:r>
              <a:rPr lang="zh-TW" altLang="zh-TW" dirty="0" smtClean="0"/>
              <a:t>操作時</a:t>
            </a:r>
            <a:r>
              <a:rPr lang="zh-TW" altLang="en-US"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9</a:t>
            </a:fld>
            <a:endParaRPr lang="zh-TW" altLang="en-US"/>
          </a:p>
        </p:txBody>
      </p:sp>
    </p:spTree>
    <p:extLst>
      <p:ext uri="{BB962C8B-B14F-4D97-AF65-F5344CB8AC3E}">
        <p14:creationId xmlns:p14="http://schemas.microsoft.com/office/powerpoint/2010/main" val="32078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實驗室需先經風險評估後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例如：實驗室操作項目、工作量、結核菌及抗藥菌株盛行率等因素</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，決定適合工作人員的</a:t>
            </a:r>
            <a:r>
              <a:rPr lang="en-US" altLang="zh-TW" sz="1200" kern="1200" dirty="0" smtClean="0">
                <a:solidFill>
                  <a:schemeClr val="tx1"/>
                </a:solidFill>
                <a:effectLst/>
                <a:latin typeface="+mn-lt"/>
                <a:ea typeface="+mn-ea"/>
                <a:cs typeface="+mn-cs"/>
              </a:rPr>
              <a:t>PPE</a:t>
            </a:r>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11</a:t>
            </a:fld>
            <a:endParaRPr lang="zh-TW" altLang="en-US"/>
          </a:p>
        </p:txBody>
      </p:sp>
    </p:spTree>
    <p:extLst>
      <p:ext uri="{BB962C8B-B14F-4D97-AF65-F5344CB8AC3E}">
        <p14:creationId xmlns:p14="http://schemas.microsoft.com/office/powerpoint/2010/main" val="112772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依感染性生物材料管理辦法第九條：實驗室、保存場所應定期盤點其持有、保存之</a:t>
            </a:r>
            <a:r>
              <a:rPr lang="en-US" altLang="zh-TW" dirty="0" smtClean="0"/>
              <a:t>RG2</a:t>
            </a:r>
            <a:r>
              <a:rPr lang="zh-TW" altLang="en-US" dirty="0" smtClean="0"/>
              <a:t>以上危險群病原體及生物毒素之品項與數量</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17</a:t>
            </a:fld>
            <a:endParaRPr lang="zh-TW" altLang="en-US"/>
          </a:p>
        </p:txBody>
      </p:sp>
    </p:spTree>
    <p:extLst>
      <p:ext uri="{BB962C8B-B14F-4D97-AF65-F5344CB8AC3E}">
        <p14:creationId xmlns:p14="http://schemas.microsoft.com/office/powerpoint/2010/main" val="300471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去年度的風險評估</a:t>
            </a:r>
            <a:endParaRPr lang="en-US" altLang="zh-TW" dirty="0" smtClean="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23</a:t>
            </a:fld>
            <a:endParaRPr lang="zh-TW" altLang="en-US"/>
          </a:p>
        </p:txBody>
      </p:sp>
    </p:spTree>
    <p:extLst>
      <p:ext uri="{BB962C8B-B14F-4D97-AF65-F5344CB8AC3E}">
        <p14:creationId xmlns:p14="http://schemas.microsoft.com/office/powerpoint/2010/main" val="5769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每個程序所需何種</a:t>
            </a:r>
            <a:r>
              <a:rPr lang="en-US" altLang="zh-TW" dirty="0" smtClean="0"/>
              <a:t>PPE</a:t>
            </a:r>
            <a:r>
              <a:rPr lang="zh-TW" altLang="en-US" dirty="0" smtClean="0"/>
              <a:t>的評估，需每年審查及更新</a:t>
            </a:r>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27</a:t>
            </a:fld>
            <a:endParaRPr lang="zh-TW" altLang="en-US"/>
          </a:p>
        </p:txBody>
      </p:sp>
    </p:spTree>
    <p:extLst>
      <p:ext uri="{BB962C8B-B14F-4D97-AF65-F5344CB8AC3E}">
        <p14:creationId xmlns:p14="http://schemas.microsoft.com/office/powerpoint/2010/main" val="228217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手套是個人防護裝備中最後一個穿戴的品項</a:t>
            </a:r>
          </a:p>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31</a:t>
            </a:fld>
            <a:endParaRPr lang="zh-TW" altLang="en-US"/>
          </a:p>
        </p:txBody>
      </p:sp>
    </p:spTree>
    <p:extLst>
      <p:ext uri="{BB962C8B-B14F-4D97-AF65-F5344CB8AC3E}">
        <p14:creationId xmlns:p14="http://schemas.microsoft.com/office/powerpoint/2010/main" val="314871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B3881DC-4559-4A53-82C3-6873C14FD563}" type="slidenum">
              <a:rPr lang="en-US" altLang="zh-TW" smtClean="0"/>
              <a:pPr eaLnBrk="1" hangingPunct="1">
                <a:spcBef>
                  <a:spcPct val="0"/>
                </a:spcBef>
              </a:pPr>
              <a:t>43</a:t>
            </a:fld>
            <a:endParaRPr lang="en-US" altLang="zh-TW" smtClean="0"/>
          </a:p>
        </p:txBody>
      </p:sp>
      <p:sp>
        <p:nvSpPr>
          <p:cNvPr id="52227" name="Rectangle 2"/>
          <p:cNvSpPr>
            <a:spLocks noGrp="1" noRot="1" noChangeAspect="1" noChangeArrowheads="1" noTextEdit="1"/>
          </p:cNvSpPr>
          <p:nvPr>
            <p:ph type="sldImg"/>
          </p:nvPr>
        </p:nvSpPr>
        <p:spPr>
          <a:xfrm>
            <a:off x="1141413" y="685800"/>
            <a:ext cx="4573587" cy="3429000"/>
          </a:xfrm>
          <a:ln/>
        </p:spPr>
      </p:sp>
      <p:sp>
        <p:nvSpPr>
          <p:cNvPr id="52228" name="Rectangle 3"/>
          <p:cNvSpPr>
            <a:spLocks noGrp="1" noChangeArrowheads="1"/>
          </p:cNvSpPr>
          <p:nvPr>
            <p:ph type="body" idx="1"/>
          </p:nvPr>
        </p:nvSpPr>
        <p:spPr>
          <a:xfrm>
            <a:off x="913001" y="4341819"/>
            <a:ext cx="5032001" cy="4116786"/>
          </a:xfrm>
          <a:noFill/>
        </p:spPr>
        <p:txBody>
          <a:bodyPr/>
          <a:lstStyle/>
          <a:p>
            <a:pPr eaLnBrk="1" hangingPunct="1"/>
            <a:endParaRPr lang="en-AU"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710E714-8764-4E26-8A22-19D02298F3CA}" type="datetimeFigureOut">
              <a:rPr lang="zh-TW" altLang="en-US" smtClean="0"/>
              <a:t>2018/7/24</a:t>
            </a:fld>
            <a:endParaRPr lang="zh-TW"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F543845-701F-419D-9873-2C20FFA66FF0}" type="slidenum">
              <a:rPr lang="zh-TW" altLang="en-US" smtClean="0"/>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543845-701F-419D-9873-2C20FFA66FF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F543845-701F-419D-9873-2C20FFA66FF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B710E714-8764-4E26-8A22-19D02298F3CA}" type="datetimeFigureOut">
              <a:rPr lang="zh-TW" altLang="en-US" smtClean="0"/>
              <a:t>2018/7/24</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F543845-701F-419D-9873-2C20FFA66FF0}" type="slidenum">
              <a:rPr lang="zh-TW" altLang="en-US" smtClean="0"/>
              <a:t>‹#›</a:t>
            </a:fld>
            <a:endParaRPr lang="zh-TW"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F543845-701F-419D-9873-2C20FFA66FF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F543845-701F-419D-9873-2C20FFA66FF0}" type="slidenum">
              <a:rPr lang="zh-TW" altLang="en-US" smtClean="0"/>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10E714-8764-4E26-8A22-19D02298F3CA}" type="datetimeFigureOut">
              <a:rPr lang="zh-TW" altLang="en-US" smtClean="0"/>
              <a:t>2018/7/24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710E714-8764-4E26-8A22-19D02298F3CA}" type="datetimeFigureOut">
              <a:rPr lang="zh-TW" altLang="en-US" smtClean="0"/>
              <a:t>2018/7/24</a:t>
            </a:fld>
            <a:endParaRPr lang="zh-TW" alt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F543845-701F-419D-9873-2C20FFA66FF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zh-TW" altLang="en-US"/>
              <a:t>講師</a:t>
            </a:r>
            <a:r>
              <a:rPr lang="zh-TW" altLang="en-US"/>
              <a:t>：</a:t>
            </a:r>
            <a:r>
              <a:rPr lang="zh-TW" altLang="en-US" smtClean="0"/>
              <a:t>簡秀娟</a:t>
            </a:r>
            <a:endParaRPr lang="zh-TW" altLang="en-US"/>
          </a:p>
        </p:txBody>
      </p:sp>
      <p:sp>
        <p:nvSpPr>
          <p:cNvPr id="2" name="標題 1"/>
          <p:cNvSpPr>
            <a:spLocks noGrp="1"/>
          </p:cNvSpPr>
          <p:nvPr>
            <p:ph type="title"/>
          </p:nvPr>
        </p:nvSpPr>
        <p:spPr/>
        <p:txBody>
          <a:bodyPr/>
          <a:lstStyle/>
          <a:p>
            <a:pPr algn="ctr"/>
            <a:r>
              <a:rPr lang="zh-TW" altLang="en-US" dirty="0" smtClean="0"/>
              <a:t>生物</a:t>
            </a:r>
            <a:r>
              <a:rPr lang="zh-TW" altLang="en-US" dirty="0" smtClean="0"/>
              <a:t>材料之潛在</a:t>
            </a:r>
            <a:r>
              <a:rPr lang="zh-TW" altLang="en-US" dirty="0" smtClean="0"/>
              <a:t>危害</a:t>
            </a:r>
            <a:endParaRPr lang="zh-TW" altLang="en-US" dirty="0"/>
          </a:p>
        </p:txBody>
      </p:sp>
    </p:spTree>
    <p:extLst>
      <p:ext uri="{BB962C8B-B14F-4D97-AF65-F5344CB8AC3E}">
        <p14:creationId xmlns:p14="http://schemas.microsoft.com/office/powerpoint/2010/main" val="7247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a:t>檢驗</a:t>
            </a:r>
            <a:r>
              <a:rPr lang="en-US" altLang="zh-TW" sz="2400" dirty="0"/>
              <a:t>-</a:t>
            </a:r>
            <a:r>
              <a:rPr lang="zh-TW" altLang="en-US" sz="2400" dirty="0"/>
              <a:t>管理</a:t>
            </a:r>
            <a:r>
              <a:rPr lang="en-US" altLang="zh-TW" sz="2400" dirty="0"/>
              <a:t>-2-5201 </a:t>
            </a:r>
            <a:r>
              <a:rPr lang="zh-TW" altLang="en-US" sz="2400" dirty="0"/>
              <a:t>實驗室生物安全管理程序書</a:t>
            </a:r>
          </a:p>
        </p:txBody>
      </p:sp>
      <p:sp>
        <p:nvSpPr>
          <p:cNvPr id="3" name="標題 2"/>
          <p:cNvSpPr>
            <a:spLocks noGrp="1"/>
          </p:cNvSpPr>
          <p:nvPr>
            <p:ph type="title"/>
          </p:nvPr>
        </p:nvSpPr>
        <p:spPr/>
        <p:txBody>
          <a:bodyPr/>
          <a:lstStyle/>
          <a:p>
            <a:r>
              <a:rPr lang="en-US" altLang="zh-TW" dirty="0"/>
              <a:t>1.3.1</a:t>
            </a:r>
            <a:r>
              <a:rPr lang="zh-TW" altLang="en-US" dirty="0"/>
              <a:t>說明處理生物材料使用之個人防護裝備</a:t>
            </a:r>
            <a:r>
              <a:rPr lang="en-US" altLang="zh-TW" dirty="0"/>
              <a:t>(PPE</a:t>
            </a:r>
            <a:r>
              <a:rPr lang="en-US" altLang="zh-TW" dirty="0" smtClean="0"/>
              <a:t>)</a:t>
            </a:r>
            <a:endParaRPr lang="zh-TW" altLang="en-US"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3382" t="19923" r="24776" b="6494"/>
          <a:stretch/>
        </p:blipFill>
        <p:spPr bwMode="auto">
          <a:xfrm>
            <a:off x="755576" y="2132856"/>
            <a:ext cx="5256584" cy="466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259632" y="5157192"/>
            <a:ext cx="151216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019823" y="2779754"/>
            <a:ext cx="2880320" cy="461665"/>
          </a:xfrm>
          <a:prstGeom prst="rect">
            <a:avLst/>
          </a:prstGeom>
          <a:noFill/>
        </p:spPr>
        <p:txBody>
          <a:bodyPr wrap="square" rtlCol="0">
            <a:spAutoFit/>
          </a:bodyPr>
          <a:lstStyle/>
          <a:p>
            <a:endParaRPr lang="zh-TW" altLang="en-US" sz="2400" dirty="0"/>
          </a:p>
        </p:txBody>
      </p:sp>
      <p:sp>
        <p:nvSpPr>
          <p:cNvPr id="6" name="圓角矩形 5"/>
          <p:cNvSpPr/>
          <p:nvPr/>
        </p:nvSpPr>
        <p:spPr>
          <a:xfrm>
            <a:off x="6228184" y="3501008"/>
            <a:ext cx="2376264" cy="1764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t>1.</a:t>
            </a:r>
            <a:r>
              <a:rPr lang="zh-TW" altLang="en-US" dirty="0"/>
              <a:t>顏面保護：</a:t>
            </a:r>
            <a:endParaRPr lang="en-US" altLang="zh-TW" dirty="0"/>
          </a:p>
          <a:p>
            <a:r>
              <a:rPr lang="zh-TW" altLang="en-US" dirty="0"/>
              <a:t>   </a:t>
            </a:r>
            <a:r>
              <a:rPr lang="zh-TW" altLang="zh-TW" dirty="0"/>
              <a:t>口罩、護目鏡或眼</a:t>
            </a:r>
            <a:endParaRPr lang="en-US" altLang="zh-TW" dirty="0"/>
          </a:p>
          <a:p>
            <a:r>
              <a:rPr lang="zh-TW" altLang="en-US" dirty="0"/>
              <a:t>   </a:t>
            </a:r>
            <a:r>
              <a:rPr lang="zh-TW" altLang="zh-TW" dirty="0"/>
              <a:t>罩、防護面具</a:t>
            </a:r>
            <a:endParaRPr lang="en-US" altLang="zh-TW" dirty="0"/>
          </a:p>
          <a:p>
            <a:r>
              <a:rPr lang="en-US" altLang="zh-TW" dirty="0"/>
              <a:t>2.</a:t>
            </a:r>
            <a:r>
              <a:rPr lang="zh-TW" altLang="zh-TW" dirty="0"/>
              <a:t>實驗</a:t>
            </a:r>
            <a:r>
              <a:rPr lang="zh-TW" altLang="zh-TW" dirty="0" smtClean="0"/>
              <a:t>衣</a:t>
            </a:r>
            <a:r>
              <a:rPr lang="en-US" altLang="zh-TW" dirty="0" smtClean="0"/>
              <a:t>/</a:t>
            </a:r>
            <a:r>
              <a:rPr lang="zh-TW" altLang="zh-TW" dirty="0" smtClean="0"/>
              <a:t>隔離</a:t>
            </a:r>
            <a:r>
              <a:rPr lang="zh-TW" altLang="zh-TW" dirty="0"/>
              <a:t>衣</a:t>
            </a:r>
            <a:endParaRPr lang="en-US" altLang="zh-TW" dirty="0"/>
          </a:p>
          <a:p>
            <a:r>
              <a:rPr lang="en-US" altLang="zh-TW" dirty="0"/>
              <a:t>3.</a:t>
            </a:r>
            <a:r>
              <a:rPr lang="zh-TW" altLang="en-US" dirty="0"/>
              <a:t>手套</a:t>
            </a:r>
            <a:endParaRPr lang="en-US" altLang="zh-TW" dirty="0"/>
          </a:p>
        </p:txBody>
      </p:sp>
    </p:spTree>
    <p:extLst>
      <p:ext uri="{BB962C8B-B14F-4D97-AF65-F5344CB8AC3E}">
        <p14:creationId xmlns:p14="http://schemas.microsoft.com/office/powerpoint/2010/main" val="7986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結核菌實驗室</a:t>
            </a:r>
            <a:endParaRPr lang="en-US" altLang="zh-TW" sz="2400" dirty="0" smtClean="0"/>
          </a:p>
          <a:p>
            <a:pPr marL="45720" indent="0">
              <a:buNone/>
            </a:pPr>
            <a:endParaRPr lang="en-US" altLang="zh-TW" sz="2400" dirty="0" smtClean="0"/>
          </a:p>
        </p:txBody>
      </p:sp>
      <p:sp>
        <p:nvSpPr>
          <p:cNvPr id="3" name="標題 2"/>
          <p:cNvSpPr>
            <a:spLocks noGrp="1"/>
          </p:cNvSpPr>
          <p:nvPr>
            <p:ph type="title"/>
          </p:nvPr>
        </p:nvSpPr>
        <p:spPr/>
        <p:txBody>
          <a:bodyPr/>
          <a:lstStyle/>
          <a:p>
            <a:r>
              <a:rPr lang="en-US" altLang="zh-TW" dirty="0" smtClean="0"/>
              <a:t>1.3.1</a:t>
            </a:r>
            <a:r>
              <a:rPr lang="zh-TW" altLang="en-US" dirty="0"/>
              <a:t>說明處理生物</a:t>
            </a:r>
            <a:r>
              <a:rPr lang="zh-TW" altLang="en-US" dirty="0" smtClean="0"/>
              <a:t>材料使用之個人防護裝備</a:t>
            </a:r>
            <a:r>
              <a:rPr lang="en-US" altLang="zh-TW" dirty="0" smtClean="0"/>
              <a:t>(PPE</a:t>
            </a:r>
            <a:r>
              <a:rPr lang="en-US" altLang="zh-TW" dirty="0"/>
              <a:t>)</a:t>
            </a:r>
            <a:endParaRPr lang="zh-TW" altLang="en-US" dirty="0"/>
          </a:p>
        </p:txBody>
      </p:sp>
      <p:sp>
        <p:nvSpPr>
          <p:cNvPr id="4" name="文字方塊 3"/>
          <p:cNvSpPr txBox="1"/>
          <p:nvPr/>
        </p:nvSpPr>
        <p:spPr>
          <a:xfrm>
            <a:off x="5677862" y="6597318"/>
            <a:ext cx="3456384" cy="276999"/>
          </a:xfrm>
          <a:prstGeom prst="rect">
            <a:avLst/>
          </a:prstGeom>
          <a:noFill/>
        </p:spPr>
        <p:txBody>
          <a:bodyPr wrap="square" rtlCol="0">
            <a:spAutoFit/>
          </a:bodyPr>
          <a:lstStyle/>
          <a:p>
            <a:r>
              <a:rPr lang="en-US" altLang="zh-TW" sz="1200" dirty="0" smtClean="0"/>
              <a:t>(Tuberculosis </a:t>
            </a:r>
            <a:r>
              <a:rPr lang="en-US" altLang="zh-TW" sz="1200" dirty="0"/>
              <a:t>Laboratory Biosafety </a:t>
            </a:r>
            <a:r>
              <a:rPr lang="en-US" altLang="zh-TW" sz="1200" dirty="0" smtClean="0"/>
              <a:t>Manual-WHO)</a:t>
            </a:r>
            <a:endParaRPr lang="zh-TW" altLang="en-US" sz="1200" dirty="0"/>
          </a:p>
        </p:txBody>
      </p:sp>
      <p:graphicFrame>
        <p:nvGraphicFramePr>
          <p:cNvPr id="5" name="表格 4"/>
          <p:cNvGraphicFramePr>
            <a:graphicFrameLocks noGrp="1"/>
          </p:cNvGraphicFramePr>
          <p:nvPr>
            <p:extLst>
              <p:ext uri="{D42A27DB-BD31-4B8C-83A1-F6EECF244321}">
                <p14:modId xmlns:p14="http://schemas.microsoft.com/office/powerpoint/2010/main" val="2513781605"/>
              </p:ext>
            </p:extLst>
          </p:nvPr>
        </p:nvGraphicFramePr>
        <p:xfrm>
          <a:off x="755576" y="2204864"/>
          <a:ext cx="7632849" cy="4176464"/>
        </p:xfrm>
        <a:graphic>
          <a:graphicData uri="http://schemas.openxmlformats.org/drawingml/2006/table">
            <a:tbl>
              <a:tblPr firstRow="1" firstCol="1" lastRow="1" lastCol="1" bandRow="1" bandCol="1"/>
              <a:tblGrid>
                <a:gridCol w="1853901"/>
                <a:gridCol w="3234057"/>
                <a:gridCol w="2544891"/>
              </a:tblGrid>
              <a:tr h="556862">
                <a:tc>
                  <a:txBody>
                    <a:bodyPr/>
                    <a:lstStyle/>
                    <a:p>
                      <a:pPr algn="ctr">
                        <a:spcAft>
                          <a:spcPts val="0"/>
                        </a:spcAft>
                      </a:pPr>
                      <a:r>
                        <a:rPr lang="zh-TW" sz="1800" kern="100" dirty="0">
                          <a:effectLst/>
                          <a:latin typeface="Times New Roman"/>
                          <a:ea typeface="標楷體"/>
                        </a:rPr>
                        <a:t>結核菌實驗室風險分級</a:t>
                      </a:r>
                      <a:r>
                        <a:rPr lang="en-US" sz="1800" kern="100" baseline="30000" dirty="0">
                          <a:effectLst/>
                          <a:latin typeface="Times New Roman"/>
                          <a:ea typeface="標楷體"/>
                        </a:rPr>
                        <a:t>1</a:t>
                      </a:r>
                      <a:endParaRPr lang="zh-TW" sz="1800" kern="100" dirty="0">
                        <a:effectLst/>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800" kern="100">
                          <a:effectLst/>
                          <a:latin typeface="Times New Roman"/>
                          <a:ea typeface="標楷體"/>
                        </a:rPr>
                        <a:t>實驗室操作技術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800" kern="100">
                          <a:effectLst/>
                          <a:latin typeface="Arial"/>
                          <a:ea typeface="標楷體"/>
                          <a:cs typeface="Arial"/>
                        </a:rPr>
                        <a:t>風險評估</a:t>
                      </a:r>
                      <a:endParaRPr lang="zh-TW" sz="1800" kern="100">
                        <a:effectLst/>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13724">
                <a:tc>
                  <a:txBody>
                    <a:bodyPr/>
                    <a:lstStyle/>
                    <a:p>
                      <a:pPr algn="ctr">
                        <a:spcAft>
                          <a:spcPts val="0"/>
                        </a:spcAft>
                      </a:pPr>
                      <a:r>
                        <a:rPr lang="zh-TW" sz="1800" kern="100" dirty="0">
                          <a:effectLst/>
                          <a:latin typeface="Times New Roman"/>
                          <a:ea typeface="標楷體"/>
                        </a:rPr>
                        <a:t>低風險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800" kern="100" dirty="0">
                          <a:effectLst/>
                          <a:latin typeface="Times New Roman"/>
                          <a:ea typeface="標楷體"/>
                        </a:rPr>
                        <a:t>直接痰抹片；製備自動化核酸放大試驗儀器</a:t>
                      </a:r>
                      <a:r>
                        <a:rPr lang="en-US" sz="1800" kern="100" dirty="0">
                          <a:effectLst/>
                          <a:latin typeface="Times New Roman"/>
                          <a:ea typeface="標楷體"/>
                        </a:rPr>
                        <a:t>cartridge</a:t>
                      </a:r>
                      <a:r>
                        <a:rPr lang="zh-TW" sz="1800" kern="100" dirty="0">
                          <a:effectLst/>
                          <a:latin typeface="Times New Roman"/>
                          <a:ea typeface="標楷體"/>
                        </a:rPr>
                        <a:t>所需檢體</a:t>
                      </a:r>
                      <a:r>
                        <a:rPr lang="en-US" sz="1800" kern="100" dirty="0">
                          <a:effectLst/>
                          <a:latin typeface="Times New Roman"/>
                          <a:ea typeface="標楷體"/>
                        </a:rPr>
                        <a:t>(</a:t>
                      </a:r>
                      <a:r>
                        <a:rPr lang="zh-TW" sz="1800" kern="100" dirty="0">
                          <a:effectLst/>
                          <a:latin typeface="Times New Roman"/>
                          <a:ea typeface="標楷體"/>
                        </a:rPr>
                        <a:t>例如：</a:t>
                      </a:r>
                      <a:r>
                        <a:rPr lang="en-US" sz="1800" kern="100" dirty="0" err="1">
                          <a:effectLst/>
                          <a:latin typeface="Times New Roman"/>
                          <a:ea typeface="標楷體"/>
                        </a:rPr>
                        <a:t>Xpert</a:t>
                      </a:r>
                      <a:r>
                        <a:rPr lang="en-US" sz="1800" kern="100" dirty="0">
                          <a:effectLst/>
                          <a:latin typeface="Times New Roman"/>
                          <a:ea typeface="標楷體"/>
                        </a:rPr>
                        <a:t> MTB/RIF assay)</a:t>
                      </a:r>
                      <a:r>
                        <a:rPr lang="zh-TW" sz="1800" kern="100" dirty="0">
                          <a:effectLst/>
                          <a:latin typeface="Times New Roman"/>
                          <a:ea typeface="標楷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800" kern="100">
                          <a:effectLst/>
                          <a:latin typeface="Arial"/>
                          <a:ea typeface="標楷體"/>
                          <a:cs typeface="Arial"/>
                        </a:rPr>
                        <a:t>檢體具產生感染性懸浮霧滴的低度風險；低濃度感染性粒子。</a:t>
                      </a:r>
                      <a:endParaRPr lang="zh-TW" sz="1800" kern="100">
                        <a:effectLst/>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70585">
                <a:tc>
                  <a:txBody>
                    <a:bodyPr/>
                    <a:lstStyle/>
                    <a:p>
                      <a:pPr algn="ctr">
                        <a:spcAft>
                          <a:spcPts val="0"/>
                        </a:spcAft>
                      </a:pPr>
                      <a:r>
                        <a:rPr lang="zh-TW" sz="1800" kern="100" dirty="0">
                          <a:effectLst/>
                          <a:latin typeface="Times New Roman"/>
                          <a:ea typeface="標楷體"/>
                        </a:rPr>
                        <a:t>中度風險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800" kern="100" dirty="0">
                          <a:effectLst/>
                          <a:latin typeface="Times New Roman"/>
                          <a:ea typeface="標楷體"/>
                        </a:rPr>
                        <a:t>處理或濃縮檢體以接種在培養基；直接抗生素感受性試驗</a:t>
                      </a:r>
                      <a:r>
                        <a:rPr lang="en-US" sz="1800" kern="100" dirty="0">
                          <a:effectLst/>
                          <a:latin typeface="Times New Roman"/>
                          <a:ea typeface="標楷體"/>
                        </a:rPr>
                        <a:t>(direct drug -susceptibility testing)(</a:t>
                      </a:r>
                      <a:r>
                        <a:rPr lang="zh-TW" sz="1800" kern="100" dirty="0">
                          <a:effectLst/>
                          <a:latin typeface="Times New Roman"/>
                          <a:ea typeface="標楷體"/>
                        </a:rPr>
                        <a:t>例如消化去汙後檢體進行</a:t>
                      </a:r>
                      <a:r>
                        <a:rPr lang="en-US" sz="1800" kern="100" dirty="0">
                          <a:effectLst/>
                          <a:latin typeface="Times New Roman"/>
                          <a:ea typeface="標楷體"/>
                        </a:rPr>
                        <a:t>line-probe assays)</a:t>
                      </a:r>
                      <a:r>
                        <a:rPr lang="zh-TW" sz="1800" kern="100" dirty="0">
                          <a:effectLst/>
                          <a:latin typeface="Times New Roman"/>
                          <a:ea typeface="標楷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800" kern="100" dirty="0">
                          <a:effectLst/>
                          <a:latin typeface="Arial"/>
                          <a:ea typeface="標楷體"/>
                          <a:cs typeface="Arial"/>
                        </a:rPr>
                        <a:t>檢體具產生感染性懸浮霧滴的中度風險；低濃度感染性粒子。</a:t>
                      </a:r>
                      <a:endParaRPr lang="zh-TW" sz="1800" kern="100" dirty="0">
                        <a:effectLst/>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5293">
                <a:tc>
                  <a:txBody>
                    <a:bodyPr/>
                    <a:lstStyle/>
                    <a:p>
                      <a:pPr algn="ctr">
                        <a:spcAft>
                          <a:spcPts val="0"/>
                        </a:spcAft>
                      </a:pPr>
                      <a:r>
                        <a:rPr lang="zh-TW" sz="1800" kern="100" dirty="0">
                          <a:effectLst/>
                          <a:latin typeface="Times New Roman"/>
                          <a:ea typeface="標楷體"/>
                        </a:rPr>
                        <a:t>高度</a:t>
                      </a:r>
                      <a:r>
                        <a:rPr lang="zh-TW" sz="1800" kern="100" dirty="0" smtClean="0">
                          <a:effectLst/>
                          <a:latin typeface="Times New Roman"/>
                          <a:ea typeface="標楷體"/>
                        </a:rPr>
                        <a:t>風險</a:t>
                      </a:r>
                      <a:endParaRPr lang="en-US" altLang="zh-TW" sz="1800" kern="100" dirty="0" smtClean="0">
                        <a:effectLst/>
                        <a:latin typeface="Times New Roman"/>
                        <a:ea typeface="標楷體"/>
                      </a:endParaRPr>
                    </a:p>
                    <a:p>
                      <a:pPr algn="ctr">
                        <a:spcAft>
                          <a:spcPts val="0"/>
                        </a:spcAft>
                      </a:pPr>
                      <a:r>
                        <a:rPr lang="en-US" sz="1800" kern="100" dirty="0" smtClean="0">
                          <a:effectLst/>
                          <a:latin typeface="Times New Roman"/>
                          <a:ea typeface="標楷體"/>
                        </a:rPr>
                        <a:t>(</a:t>
                      </a:r>
                      <a:r>
                        <a:rPr lang="en-US" sz="1800" kern="100" dirty="0">
                          <a:effectLst/>
                          <a:latin typeface="Times New Roman"/>
                          <a:ea typeface="標楷體"/>
                        </a:rPr>
                        <a:t>TB-</a:t>
                      </a:r>
                      <a:r>
                        <a:rPr lang="en-US" sz="1800" kern="100" dirty="0" err="1">
                          <a:effectLst/>
                          <a:latin typeface="Times New Roman"/>
                          <a:ea typeface="標楷體"/>
                        </a:rPr>
                        <a:t>containme</a:t>
                      </a:r>
                      <a:r>
                        <a:rPr lang="en-US" sz="1800" kern="100" dirty="0">
                          <a:effectLst/>
                          <a:latin typeface="Times New Roman"/>
                          <a:ea typeface="標楷體"/>
                        </a:rPr>
                        <a:t>-</a:t>
                      </a:r>
                      <a:r>
                        <a:rPr lang="en-US" sz="1800" kern="100" dirty="0" err="1">
                          <a:effectLst/>
                          <a:latin typeface="Times New Roman"/>
                          <a:ea typeface="標楷體"/>
                        </a:rPr>
                        <a:t>nt</a:t>
                      </a:r>
                      <a:r>
                        <a:rPr lang="en-US" sz="1800" kern="100" dirty="0">
                          <a:effectLst/>
                          <a:latin typeface="Times New Roman"/>
                          <a:ea typeface="標楷體"/>
                        </a:rPr>
                        <a:t> laboratory)</a:t>
                      </a:r>
                      <a:endParaRPr lang="zh-TW" sz="1800" kern="100" dirty="0">
                        <a:effectLst/>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800" kern="100">
                          <a:effectLst/>
                          <a:latin typeface="Times New Roman"/>
                          <a:ea typeface="標楷體"/>
                        </a:rPr>
                        <a:t>操作培養後的菌種鑑定；培養菌株的藥物敏感性試驗或</a:t>
                      </a:r>
                      <a:r>
                        <a:rPr lang="en-US" sz="1800" kern="100">
                          <a:effectLst/>
                          <a:latin typeface="Times New Roman"/>
                          <a:ea typeface="標楷體"/>
                        </a:rPr>
                        <a:t>line-probe assays</a:t>
                      </a:r>
                      <a:r>
                        <a:rPr lang="zh-TW" sz="1800" kern="100">
                          <a:effectLst/>
                          <a:latin typeface="Times New Roman"/>
                          <a:ea typeface="標楷體"/>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800" kern="100" dirty="0">
                          <a:effectLst/>
                          <a:latin typeface="Arial"/>
                          <a:ea typeface="標楷體"/>
                          <a:cs typeface="Arial"/>
                        </a:rPr>
                        <a:t>檢體具產生感染性懸浮霧滴的高度風險；高濃度感染性粒子。</a:t>
                      </a:r>
                      <a:endParaRPr lang="zh-TW" sz="1800" kern="100" dirty="0">
                        <a:effectLst/>
                        <a:latin typeface="Times New Roman"/>
                        <a:ea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文字方塊 5"/>
          <p:cNvSpPr txBox="1"/>
          <p:nvPr/>
        </p:nvSpPr>
        <p:spPr>
          <a:xfrm>
            <a:off x="827584" y="6344454"/>
            <a:ext cx="7632848" cy="338554"/>
          </a:xfrm>
          <a:prstGeom prst="rect">
            <a:avLst/>
          </a:prstGeom>
          <a:noFill/>
        </p:spPr>
        <p:txBody>
          <a:bodyPr wrap="square" rtlCol="0">
            <a:spAutoFit/>
          </a:bodyPr>
          <a:lstStyle/>
          <a:p>
            <a:r>
              <a:rPr lang="en-US" altLang="zh-TW" sz="1600" dirty="0" smtClean="0"/>
              <a:t>1.</a:t>
            </a:r>
            <a:r>
              <a:rPr lang="zh-TW" altLang="zh-TW" sz="1600" dirty="0" smtClean="0"/>
              <a:t>風險</a:t>
            </a:r>
            <a:r>
              <a:rPr lang="zh-TW" altLang="zh-TW" sz="1600" dirty="0"/>
              <a:t>等級是依據人員於實驗室操作相關技術時受結核菌感染的可能性</a:t>
            </a:r>
            <a:r>
              <a:rPr lang="zh-TW" altLang="zh-TW" sz="1600" dirty="0" smtClean="0"/>
              <a:t>分級</a:t>
            </a:r>
            <a:r>
              <a:rPr lang="zh-TW" altLang="en-US" sz="1600" dirty="0" smtClean="0"/>
              <a:t>。</a:t>
            </a:r>
            <a:endParaRPr lang="zh-TW" altLang="en-US" sz="1600" dirty="0"/>
          </a:p>
        </p:txBody>
      </p:sp>
      <p:sp>
        <p:nvSpPr>
          <p:cNvPr id="7" name="矩形 6"/>
          <p:cNvSpPr/>
          <p:nvPr/>
        </p:nvSpPr>
        <p:spPr>
          <a:xfrm>
            <a:off x="755576" y="5517232"/>
            <a:ext cx="7632848" cy="827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3142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37387076"/>
              </p:ext>
            </p:extLst>
          </p:nvPr>
        </p:nvGraphicFramePr>
        <p:xfrm>
          <a:off x="1475656" y="1700808"/>
          <a:ext cx="6408713" cy="4920300"/>
        </p:xfrm>
        <a:graphic>
          <a:graphicData uri="http://schemas.openxmlformats.org/drawingml/2006/table">
            <a:tbl>
              <a:tblPr firstRow="1" firstCol="1" lastRow="1" lastCol="1" bandRow="1" bandCol="1"/>
              <a:tblGrid>
                <a:gridCol w="1417901"/>
                <a:gridCol w="1375133"/>
                <a:gridCol w="1375791"/>
                <a:gridCol w="2239888"/>
              </a:tblGrid>
              <a:tr h="436959">
                <a:tc>
                  <a:txBody>
                    <a:bodyPr/>
                    <a:lstStyle/>
                    <a:p>
                      <a:pPr algn="ctr">
                        <a:spcAft>
                          <a:spcPts val="0"/>
                        </a:spcAft>
                      </a:pPr>
                      <a:r>
                        <a:rPr lang="zh-TW" sz="1400" kern="100" dirty="0">
                          <a:effectLst/>
                          <a:latin typeface="Arial"/>
                          <a:ea typeface="標楷體"/>
                          <a:cs typeface="Arial"/>
                        </a:rPr>
                        <a:t>個人防護裝備</a:t>
                      </a:r>
                      <a:endParaRPr lang="zh-TW" sz="1400" kern="100" dirty="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a:effectLst/>
                          <a:latin typeface="Arial"/>
                          <a:ea typeface="標楷體"/>
                          <a:cs typeface="Arial"/>
                        </a:rPr>
                        <a:t>低風險實驗室</a:t>
                      </a:r>
                      <a:endParaRPr lang="zh-TW" sz="1400" kern="10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a:effectLst/>
                          <a:latin typeface="Arial"/>
                          <a:ea typeface="標楷體"/>
                          <a:cs typeface="Arial"/>
                        </a:rPr>
                        <a:t>中度風險實驗室</a:t>
                      </a:r>
                      <a:endParaRPr lang="zh-TW" sz="1400" kern="10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a:effectLst/>
                          <a:latin typeface="Arial"/>
                          <a:ea typeface="標楷體"/>
                          <a:cs typeface="Arial"/>
                        </a:rPr>
                        <a:t>高度風險實驗室</a:t>
                      </a:r>
                      <a:endParaRPr lang="zh-TW" sz="1400" kern="10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87669">
                <a:tc>
                  <a:txBody>
                    <a:bodyPr/>
                    <a:lstStyle/>
                    <a:p>
                      <a:pPr>
                        <a:spcAft>
                          <a:spcPts val="0"/>
                        </a:spcAft>
                      </a:pPr>
                      <a:r>
                        <a:rPr lang="zh-TW" sz="1400" kern="100" dirty="0">
                          <a:effectLst/>
                          <a:latin typeface="Times New Roman"/>
                          <a:ea typeface="標楷體"/>
                        </a:rPr>
                        <a:t>防護衣</a:t>
                      </a:r>
                      <a:r>
                        <a:rPr lang="en-US" sz="1400" kern="100" dirty="0">
                          <a:effectLst/>
                          <a:latin typeface="Times New Roman"/>
                          <a:ea typeface="標楷體"/>
                        </a:rPr>
                        <a:t>(Laboratory </a:t>
                      </a:r>
                      <a:r>
                        <a:rPr lang="en-US" sz="1400" kern="100" dirty="0" smtClean="0">
                          <a:effectLst/>
                          <a:latin typeface="Times New Roman"/>
                          <a:ea typeface="標楷體"/>
                        </a:rPr>
                        <a:t>coats</a:t>
                      </a:r>
                      <a:r>
                        <a:rPr lang="zh-TW" sz="1400" kern="100" dirty="0" smtClean="0">
                          <a:effectLst/>
                          <a:latin typeface="Times New Roman"/>
                          <a:ea typeface="標楷體"/>
                        </a:rPr>
                        <a:t>或</a:t>
                      </a:r>
                      <a:r>
                        <a:rPr lang="en-US" sz="1400" kern="100" dirty="0">
                          <a:effectLst/>
                          <a:latin typeface="Times New Roman"/>
                          <a:ea typeface="標楷體"/>
                        </a:rPr>
                        <a:t>Laboratory </a:t>
                      </a:r>
                      <a:r>
                        <a:rPr lang="en-US" sz="1400" kern="100" dirty="0" smtClean="0">
                          <a:effectLst/>
                          <a:latin typeface="Times New Roman"/>
                          <a:ea typeface="標楷體"/>
                        </a:rPr>
                        <a:t>gown)</a:t>
                      </a:r>
                      <a:endParaRPr lang="zh-TW" sz="1400" kern="100" dirty="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400" kern="100" dirty="0">
                          <a:effectLst/>
                          <a:latin typeface="Times New Roman"/>
                          <a:ea typeface="標楷體"/>
                        </a:rPr>
                        <a:t>Laboratory </a:t>
                      </a:r>
                      <a:r>
                        <a:rPr lang="en-US" sz="1400" kern="100" dirty="0" smtClean="0">
                          <a:effectLst/>
                          <a:latin typeface="Times New Roman"/>
                          <a:ea typeface="標楷體"/>
                        </a:rPr>
                        <a:t>coats</a:t>
                      </a:r>
                    </a:p>
                    <a:p>
                      <a:pPr>
                        <a:spcAft>
                          <a:spcPts val="0"/>
                        </a:spcAft>
                      </a:pPr>
                      <a:r>
                        <a:rPr lang="en-US" altLang="zh-TW" sz="1200" kern="100" dirty="0" smtClean="0">
                          <a:solidFill>
                            <a:srgbClr val="C00000"/>
                          </a:solidFill>
                          <a:effectLst/>
                          <a:latin typeface="Times New Roman"/>
                          <a:ea typeface="標楷體"/>
                        </a:rPr>
                        <a:t>(</a:t>
                      </a:r>
                      <a:r>
                        <a:rPr lang="zh-TW" altLang="zh-TW" sz="1200" kern="1200" dirty="0" smtClean="0">
                          <a:solidFill>
                            <a:srgbClr val="C00000"/>
                          </a:solidFill>
                          <a:effectLst/>
                          <a:latin typeface="+mn-lt"/>
                          <a:ea typeface="+mn-ea"/>
                          <a:cs typeface="+mn-cs"/>
                        </a:rPr>
                        <a:t>長袖且開口於前方</a:t>
                      </a:r>
                      <a:r>
                        <a:rPr lang="en-US" altLang="zh-TW" sz="1200" kern="1200" dirty="0" smtClean="0">
                          <a:solidFill>
                            <a:srgbClr val="C00000"/>
                          </a:solidFill>
                          <a:effectLst/>
                          <a:latin typeface="+mn-lt"/>
                          <a:ea typeface="+mn-ea"/>
                          <a:cs typeface="+mn-cs"/>
                        </a:rPr>
                        <a:t>)</a:t>
                      </a:r>
                      <a:endParaRPr lang="zh-TW" sz="1200" kern="100" dirty="0">
                        <a:solidFill>
                          <a:srgbClr val="C00000"/>
                        </a:solidFill>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400" kern="100" dirty="0">
                          <a:effectLst/>
                          <a:latin typeface="Times New Roman"/>
                          <a:ea typeface="標楷體"/>
                        </a:rPr>
                        <a:t>Laboratory gowns</a:t>
                      </a:r>
                      <a:endParaRPr lang="zh-TW" sz="1400" kern="100" dirty="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400" kern="100" dirty="0">
                          <a:effectLst/>
                          <a:latin typeface="Times New Roman"/>
                          <a:ea typeface="標楷體"/>
                        </a:rPr>
                        <a:t>Laboratory </a:t>
                      </a:r>
                      <a:r>
                        <a:rPr lang="en-US" sz="1400" kern="100" dirty="0" smtClean="0">
                          <a:effectLst/>
                          <a:latin typeface="Times New Roman"/>
                          <a:ea typeface="標楷體"/>
                        </a:rPr>
                        <a:t>gowns</a:t>
                      </a:r>
                    </a:p>
                    <a:p>
                      <a:r>
                        <a:rPr lang="en-US" altLang="zh-TW" sz="1200" kern="100" dirty="0" smtClean="0">
                          <a:solidFill>
                            <a:srgbClr val="C00000"/>
                          </a:solidFill>
                          <a:effectLst/>
                          <a:latin typeface="Times New Roman"/>
                          <a:ea typeface="標楷體"/>
                        </a:rPr>
                        <a:t>(</a:t>
                      </a:r>
                      <a:r>
                        <a:rPr lang="zh-TW" altLang="en-US" sz="1200" b="0" i="0" u="none" strike="noStrike" kern="1200" baseline="0" dirty="0" smtClean="0">
                          <a:solidFill>
                            <a:srgbClr val="C00000"/>
                          </a:solidFill>
                          <a:latin typeface="+mn-lt"/>
                          <a:ea typeface="+mn-ea"/>
                          <a:cs typeface="+mn-cs"/>
                        </a:rPr>
                        <a:t>防護衣應具有堅固前幅，並可防水。應為長袖且為彈性袖口</a:t>
                      </a:r>
                      <a:r>
                        <a:rPr lang="en-US" altLang="zh-TW" sz="1200" b="0" i="0" u="none" strike="noStrike" kern="1200" baseline="0" dirty="0" smtClean="0">
                          <a:solidFill>
                            <a:srgbClr val="C00000"/>
                          </a:solidFill>
                          <a:latin typeface="+mn-lt"/>
                          <a:ea typeface="+mn-ea"/>
                          <a:cs typeface="+mn-cs"/>
                        </a:rPr>
                        <a:t>(</a:t>
                      </a:r>
                      <a:r>
                        <a:rPr lang="zh-TW" altLang="en-US" sz="1200" b="0" i="0" u="none" strike="noStrike" kern="1200" baseline="0" dirty="0" smtClean="0">
                          <a:solidFill>
                            <a:srgbClr val="C00000"/>
                          </a:solidFill>
                          <a:latin typeface="+mn-lt"/>
                          <a:ea typeface="+mn-ea"/>
                          <a:cs typeface="+mn-cs"/>
                        </a:rPr>
                        <a:t>至少</a:t>
                      </a:r>
                      <a:r>
                        <a:rPr lang="en-US" altLang="zh-TW" sz="1200" b="0" i="0" u="none" strike="noStrike" kern="1200" baseline="0" dirty="0" smtClean="0">
                          <a:solidFill>
                            <a:srgbClr val="C00000"/>
                          </a:solidFill>
                          <a:latin typeface="+mn-lt"/>
                          <a:ea typeface="+mn-ea"/>
                          <a:cs typeface="+mn-cs"/>
                        </a:rPr>
                        <a:t>3</a:t>
                      </a:r>
                      <a:r>
                        <a:rPr lang="zh-TW" altLang="en-US" sz="1200" b="0" i="0" u="none" strike="noStrike" kern="1200" baseline="0" dirty="0" smtClean="0">
                          <a:solidFill>
                            <a:srgbClr val="C00000"/>
                          </a:solidFill>
                          <a:latin typeface="+mn-lt"/>
                          <a:ea typeface="+mn-ea"/>
                          <a:cs typeface="+mn-cs"/>
                        </a:rPr>
                        <a:t>公分長度</a:t>
                      </a:r>
                      <a:r>
                        <a:rPr lang="en-US" altLang="zh-TW" sz="1200" b="0" i="0" u="none" strike="noStrike" kern="1200" baseline="0" dirty="0" smtClean="0">
                          <a:solidFill>
                            <a:srgbClr val="C00000"/>
                          </a:solidFill>
                          <a:latin typeface="+mn-lt"/>
                          <a:ea typeface="+mn-ea"/>
                          <a:cs typeface="+mn-cs"/>
                        </a:rPr>
                        <a:t>)</a:t>
                      </a:r>
                      <a:r>
                        <a:rPr lang="zh-TW" altLang="en-US" sz="1200" b="0" i="0" u="none" strike="noStrike" kern="1200" baseline="0" dirty="0" smtClean="0">
                          <a:solidFill>
                            <a:srgbClr val="C00000"/>
                          </a:solidFill>
                          <a:latin typeface="+mn-lt"/>
                          <a:ea typeface="+mn-ea"/>
                          <a:cs typeface="+mn-cs"/>
                        </a:rPr>
                        <a:t>或具束口設計</a:t>
                      </a:r>
                      <a:r>
                        <a:rPr lang="en-US" altLang="zh-TW" sz="1200" b="0" i="0" u="none" strike="noStrike" kern="1200" baseline="0" dirty="0" smtClean="0">
                          <a:solidFill>
                            <a:schemeClr val="tx1"/>
                          </a:solidFill>
                          <a:latin typeface="+mn-lt"/>
                          <a:ea typeface="+mn-ea"/>
                          <a:cs typeface="+mn-cs"/>
                        </a:rPr>
                        <a:t>)</a:t>
                      </a:r>
                      <a:endParaRPr lang="zh-TW" altLang="en-US" sz="1800" b="0" i="0" u="none" strike="noStrike" kern="1200" baseline="0" dirty="0" smtClean="0">
                        <a:solidFill>
                          <a:schemeClr val="tx1"/>
                        </a:solidFill>
                        <a:latin typeface="+mn-lt"/>
                        <a:ea typeface="+mn-ea"/>
                        <a:cs typeface="+mn-cs"/>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47836">
                <a:tc>
                  <a:txBody>
                    <a:bodyPr/>
                    <a:lstStyle/>
                    <a:p>
                      <a:pPr>
                        <a:spcAft>
                          <a:spcPts val="0"/>
                        </a:spcAft>
                      </a:pPr>
                      <a:r>
                        <a:rPr lang="zh-TW" sz="1400" kern="100" dirty="0">
                          <a:effectLst/>
                          <a:latin typeface="Times New Roman"/>
                          <a:ea typeface="標楷體"/>
                        </a:rPr>
                        <a:t>呼吸防護具</a:t>
                      </a:r>
                      <a:r>
                        <a:rPr lang="en-US" sz="1400" kern="100" baseline="30000" dirty="0">
                          <a:effectLst/>
                          <a:latin typeface="Times New Roman"/>
                          <a:ea typeface="標楷體"/>
                        </a:rPr>
                        <a:t>4,5</a:t>
                      </a:r>
                      <a:r>
                        <a:rPr lang="en-US" sz="1400" kern="100" dirty="0">
                          <a:effectLst/>
                          <a:latin typeface="Times New Roman"/>
                          <a:ea typeface="標楷體"/>
                        </a:rPr>
                        <a:t>(Respirators)</a:t>
                      </a:r>
                      <a:endParaRPr lang="zh-TW" sz="1400" kern="100" dirty="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dirty="0">
                          <a:effectLst/>
                          <a:latin typeface="Times New Roman"/>
                          <a:ea typeface="標楷體"/>
                        </a:rPr>
                        <a:t>不需要；操作痰直接抹片時不需配戴呼吸防護具。</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a:effectLst/>
                          <a:latin typeface="Times New Roman"/>
                          <a:ea typeface="標楷體"/>
                        </a:rPr>
                        <a:t>檢體於</a:t>
                      </a:r>
                      <a:r>
                        <a:rPr lang="en-US" sz="1400" kern="100">
                          <a:effectLst/>
                          <a:latin typeface="Times New Roman"/>
                          <a:ea typeface="標楷體"/>
                        </a:rPr>
                        <a:t>BSC</a:t>
                      </a:r>
                      <a:r>
                        <a:rPr lang="zh-TW" sz="1400" kern="100">
                          <a:effectLst/>
                          <a:latin typeface="Times New Roman"/>
                          <a:ea typeface="標楷體"/>
                        </a:rPr>
                        <a:t>中操作並有優良微生物操作技術時，不需要配戴呼吸防護具，但不能以呼吸防護具取代</a:t>
                      </a:r>
                      <a:r>
                        <a:rPr lang="en-US" sz="1400" kern="100">
                          <a:effectLst/>
                          <a:latin typeface="Times New Roman"/>
                          <a:ea typeface="標楷體"/>
                        </a:rPr>
                        <a:t>BSC</a:t>
                      </a:r>
                      <a:r>
                        <a:rPr lang="zh-TW" sz="1400" kern="100">
                          <a:effectLst/>
                          <a:latin typeface="Times New Roman"/>
                          <a:ea typeface="標楷體"/>
                        </a:rPr>
                        <a:t>。</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a:effectLst/>
                          <a:latin typeface="Times New Roman"/>
                          <a:ea typeface="標楷體"/>
                        </a:rPr>
                        <a:t>當操作具產生高濃度懸浮霧滴的技術時，例如以菌株懸浮液操作鑑定或藥敏時，應配戴呼吸防護具提供防護。</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92397">
                <a:tc>
                  <a:txBody>
                    <a:bodyPr/>
                    <a:lstStyle/>
                    <a:p>
                      <a:pPr>
                        <a:spcAft>
                          <a:spcPts val="0"/>
                        </a:spcAft>
                      </a:pPr>
                      <a:r>
                        <a:rPr lang="zh-TW" sz="1400" kern="100">
                          <a:effectLst/>
                          <a:latin typeface="Times New Roman"/>
                          <a:ea typeface="標楷體"/>
                        </a:rPr>
                        <a:t>手套</a:t>
                      </a:r>
                      <a:r>
                        <a:rPr lang="en-US" sz="1400" kern="100" baseline="30000">
                          <a:effectLst/>
                          <a:latin typeface="Times New Roman"/>
                          <a:ea typeface="標楷體"/>
                        </a:rPr>
                        <a:t>6</a:t>
                      </a:r>
                      <a:r>
                        <a:rPr lang="en-US" sz="1400" kern="100">
                          <a:effectLst/>
                          <a:latin typeface="Times New Roman"/>
                          <a:ea typeface="標楷體"/>
                        </a:rPr>
                        <a:t>(Gloves)</a:t>
                      </a:r>
                      <a:endParaRPr lang="zh-TW" sz="1400" kern="10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dirty="0">
                          <a:effectLst/>
                          <a:latin typeface="Times New Roman"/>
                          <a:ea typeface="標楷體"/>
                        </a:rPr>
                        <a:t>在直接接觸檢體或有機會意外接觸到檢體時應全程戴手套。</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dirty="0">
                          <a:effectLst/>
                          <a:latin typeface="Times New Roman"/>
                          <a:ea typeface="標楷體"/>
                        </a:rPr>
                        <a:t>必須隨時配戴手套</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dirty="0">
                          <a:effectLst/>
                          <a:latin typeface="Times New Roman"/>
                          <a:ea typeface="標楷體"/>
                        </a:rPr>
                        <a:t>必須配戴手套</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5439">
                <a:tc>
                  <a:txBody>
                    <a:bodyPr/>
                    <a:lstStyle/>
                    <a:p>
                      <a:pPr>
                        <a:spcAft>
                          <a:spcPts val="0"/>
                        </a:spcAft>
                      </a:pPr>
                      <a:r>
                        <a:rPr lang="zh-TW" sz="1400" kern="100" dirty="0">
                          <a:effectLst/>
                          <a:latin typeface="Times New Roman"/>
                          <a:ea typeface="標楷體"/>
                        </a:rPr>
                        <a:t>其他</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400" kern="100">
                          <a:effectLst/>
                          <a:latin typeface="Times New Roman"/>
                          <a:ea typeface="標楷體"/>
                        </a:rPr>
                        <a:t> </a:t>
                      </a:r>
                      <a:endParaRPr lang="zh-TW" sz="1400" kern="10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400" kern="100" dirty="0">
                          <a:effectLst/>
                          <a:latin typeface="Times New Roman"/>
                          <a:ea typeface="標楷體"/>
                        </a:rPr>
                        <a:t> </a:t>
                      </a:r>
                      <a:endParaRPr lang="zh-TW" sz="1400" kern="100" dirty="0">
                        <a:effectLst/>
                        <a:latin typeface="Times New Roman"/>
                        <a:ea typeface="標楷體"/>
                      </a:endParaRP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dirty="0">
                          <a:effectLst/>
                          <a:latin typeface="Times New Roman"/>
                          <a:ea typeface="標楷體"/>
                        </a:rPr>
                        <a:t>可以選擇髮帽及鞋套做為進一步防護裝備。</a:t>
                      </a:r>
                    </a:p>
                  </a:txBody>
                  <a:tcPr marL="61587" marR="61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標題 2"/>
          <p:cNvSpPr>
            <a:spLocks noGrp="1"/>
          </p:cNvSpPr>
          <p:nvPr>
            <p:ph type="title"/>
          </p:nvPr>
        </p:nvSpPr>
        <p:spPr/>
        <p:txBody>
          <a:bodyPr/>
          <a:lstStyle/>
          <a:p>
            <a:r>
              <a:rPr lang="en-US" altLang="zh-TW" dirty="0"/>
              <a:t>1.3.1</a:t>
            </a:r>
            <a:r>
              <a:rPr lang="zh-TW" altLang="en-US" dirty="0"/>
              <a:t>說明處理生物材料使用之個人防護裝備</a:t>
            </a:r>
            <a:r>
              <a:rPr lang="en-US" altLang="zh-TW" dirty="0"/>
              <a:t>(PPE)</a:t>
            </a:r>
            <a:endParaRPr lang="zh-TW" altLang="en-US" dirty="0"/>
          </a:p>
        </p:txBody>
      </p:sp>
      <p:sp>
        <p:nvSpPr>
          <p:cNvPr id="5" name="文字方塊 4"/>
          <p:cNvSpPr txBox="1"/>
          <p:nvPr/>
        </p:nvSpPr>
        <p:spPr>
          <a:xfrm>
            <a:off x="5677862" y="6597352"/>
            <a:ext cx="3456384" cy="276999"/>
          </a:xfrm>
          <a:prstGeom prst="rect">
            <a:avLst/>
          </a:prstGeom>
          <a:noFill/>
        </p:spPr>
        <p:txBody>
          <a:bodyPr wrap="square" rtlCol="0">
            <a:spAutoFit/>
          </a:bodyPr>
          <a:lstStyle/>
          <a:p>
            <a:r>
              <a:rPr lang="en-US" altLang="zh-TW" sz="1200" dirty="0" smtClean="0"/>
              <a:t>(Tuberculosis </a:t>
            </a:r>
            <a:r>
              <a:rPr lang="en-US" altLang="zh-TW" sz="1200" dirty="0"/>
              <a:t>Laboratory Biosafety </a:t>
            </a:r>
            <a:r>
              <a:rPr lang="en-US" altLang="zh-TW" sz="1200" dirty="0" smtClean="0"/>
              <a:t>Manual-WHO)</a:t>
            </a:r>
            <a:endParaRPr lang="zh-TW" altLang="en-US" sz="1200" dirty="0"/>
          </a:p>
        </p:txBody>
      </p:sp>
      <p:sp>
        <p:nvSpPr>
          <p:cNvPr id="6" name="圓角矩形 5"/>
          <p:cNvSpPr/>
          <p:nvPr/>
        </p:nvSpPr>
        <p:spPr>
          <a:xfrm>
            <a:off x="5611177" y="1700808"/>
            <a:ext cx="2304256" cy="48965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6685974" y="4880193"/>
            <a:ext cx="720080" cy="276999"/>
          </a:xfrm>
          <a:prstGeom prst="rect">
            <a:avLst/>
          </a:prstGeom>
          <a:noFill/>
        </p:spPr>
        <p:txBody>
          <a:bodyPr wrap="square" rtlCol="0">
            <a:spAutoFit/>
          </a:bodyPr>
          <a:lstStyle/>
          <a:p>
            <a:r>
              <a:rPr lang="en-US" altLang="zh-TW" sz="1200" dirty="0" smtClean="0">
                <a:solidFill>
                  <a:srgbClr val="C00000"/>
                </a:solidFill>
              </a:rPr>
              <a:t>(</a:t>
            </a:r>
            <a:r>
              <a:rPr lang="zh-TW" altLang="en-US" sz="1200" dirty="0" smtClean="0">
                <a:solidFill>
                  <a:srgbClr val="C00000"/>
                </a:solidFill>
              </a:rPr>
              <a:t>雙層</a:t>
            </a:r>
            <a:r>
              <a:rPr lang="en-US" altLang="zh-TW" sz="1200" dirty="0" smtClean="0">
                <a:solidFill>
                  <a:srgbClr val="C00000"/>
                </a:solidFill>
              </a:rPr>
              <a:t>)</a:t>
            </a:r>
            <a:endParaRPr lang="zh-TW" altLang="en-US" sz="1200" dirty="0">
              <a:solidFill>
                <a:srgbClr val="C00000"/>
              </a:solidFill>
            </a:endParaRPr>
          </a:p>
        </p:txBody>
      </p:sp>
    </p:spTree>
    <p:extLst>
      <p:ext uri="{BB962C8B-B14F-4D97-AF65-F5344CB8AC3E}">
        <p14:creationId xmlns:p14="http://schemas.microsoft.com/office/powerpoint/2010/main" val="2714103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a:t>檢驗</a:t>
            </a:r>
            <a:r>
              <a:rPr lang="en-US" altLang="zh-TW" sz="2800" dirty="0"/>
              <a:t>-</a:t>
            </a:r>
            <a:r>
              <a:rPr lang="zh-TW" altLang="en-US" sz="2800" dirty="0"/>
              <a:t>管理</a:t>
            </a:r>
            <a:r>
              <a:rPr lang="en-US" altLang="zh-TW" sz="2800" dirty="0"/>
              <a:t>-2-5201 </a:t>
            </a:r>
            <a:r>
              <a:rPr lang="zh-TW" altLang="en-US" sz="2800" dirty="0"/>
              <a:t>實驗室生物安全管理程序</a:t>
            </a:r>
            <a:r>
              <a:rPr lang="zh-TW" altLang="en-US" sz="2800" dirty="0" smtClean="0"/>
              <a:t>書</a:t>
            </a:r>
            <a:endParaRPr lang="en-US" altLang="zh-TW" sz="2800" dirty="0" smtClean="0"/>
          </a:p>
          <a:p>
            <a:pPr marL="45720" indent="0">
              <a:buNone/>
            </a:pPr>
            <a:r>
              <a:rPr lang="en-US" altLang="zh-TW" sz="2400" dirty="0" smtClean="0"/>
              <a:t> 1.</a:t>
            </a:r>
            <a:r>
              <a:rPr lang="zh-TW" altLang="en-US" sz="2400" dirty="0" smtClean="0"/>
              <a:t>個人</a:t>
            </a:r>
            <a:r>
              <a:rPr lang="zh-TW" altLang="en-US" sz="2400" dirty="0"/>
              <a:t>防護</a:t>
            </a:r>
            <a:r>
              <a:rPr lang="zh-TW" altLang="en-US" sz="2400" dirty="0" smtClean="0"/>
              <a:t>裝備</a:t>
            </a:r>
            <a:endParaRPr lang="en-US" altLang="zh-TW" sz="2400" dirty="0" smtClean="0"/>
          </a:p>
          <a:p>
            <a:pPr marL="45720" indent="0">
              <a:buNone/>
            </a:pPr>
            <a:r>
              <a:rPr lang="en-US" altLang="zh-TW" sz="2400" dirty="0" smtClean="0"/>
              <a:t> 2.</a:t>
            </a:r>
            <a:r>
              <a:rPr lang="zh-TW" altLang="en-US" sz="2400" dirty="0" smtClean="0"/>
              <a:t>工程控制措施的使用</a:t>
            </a:r>
            <a:endParaRPr lang="en-US" altLang="zh-TW" sz="2400" dirty="0" smtClean="0"/>
          </a:p>
          <a:p>
            <a:pPr marL="45720" indent="0">
              <a:buNone/>
            </a:pPr>
            <a:r>
              <a:rPr lang="en-US" altLang="zh-TW" sz="2400" dirty="0" smtClean="0"/>
              <a:t> 3.</a:t>
            </a:r>
            <a:r>
              <a:rPr lang="zh-TW" altLang="en-US" sz="2400" dirty="0" smtClean="0"/>
              <a:t>手部衛生：洗手五時機、正確洗手的方法</a:t>
            </a:r>
            <a:endParaRPr lang="en-US" altLang="zh-TW" sz="2400" dirty="0" smtClean="0"/>
          </a:p>
          <a:p>
            <a:pPr marL="45720" indent="0">
              <a:buNone/>
            </a:pPr>
            <a:r>
              <a:rPr lang="en-US" altLang="zh-TW" sz="2400" dirty="0" smtClean="0"/>
              <a:t> 4.</a:t>
            </a:r>
            <a:r>
              <a:rPr lang="zh-TW" altLang="en-US" sz="2400" dirty="0" smtClean="0"/>
              <a:t>尖銳器具使用規範：卸針筒、安全針具</a:t>
            </a:r>
            <a:endParaRPr lang="en-US" altLang="zh-TW" sz="2400" dirty="0" smtClean="0"/>
          </a:p>
          <a:p>
            <a:pPr marL="45720" indent="0">
              <a:buNone/>
            </a:pPr>
            <a:r>
              <a:rPr lang="en-US" altLang="zh-TW" sz="2400" dirty="0" smtClean="0"/>
              <a:t> 5.</a:t>
            </a:r>
            <a:r>
              <a:rPr lang="zh-TW" altLang="en-US" sz="2400" dirty="0" smtClean="0"/>
              <a:t>工作環境表面除污規範</a:t>
            </a:r>
            <a:endParaRPr lang="en-US" altLang="zh-TW" sz="2400" dirty="0" smtClean="0"/>
          </a:p>
          <a:p>
            <a:pPr marL="45720" indent="0">
              <a:buNone/>
            </a:pPr>
            <a:r>
              <a:rPr lang="en-US" altLang="zh-TW" sz="2400" dirty="0" smtClean="0"/>
              <a:t> 6.</a:t>
            </a:r>
            <a:r>
              <a:rPr lang="zh-TW" altLang="en-US" sz="2400" dirty="0" smtClean="0"/>
              <a:t>儀器設備除污規範</a:t>
            </a:r>
            <a:endParaRPr lang="en-US" altLang="zh-TW" sz="2400" dirty="0" smtClean="0"/>
          </a:p>
          <a:p>
            <a:pPr marL="45720" indent="0">
              <a:buNone/>
            </a:pPr>
            <a:r>
              <a:rPr lang="en-US" altLang="zh-TW" sz="2400" dirty="0" smtClean="0"/>
              <a:t> 7.</a:t>
            </a:r>
            <a:r>
              <a:rPr lang="zh-TW" altLang="en-US" sz="2400" dirty="0" smtClean="0"/>
              <a:t>疫苗施打</a:t>
            </a:r>
            <a:endParaRPr lang="en-US" altLang="zh-TW" sz="2400" dirty="0" smtClean="0"/>
          </a:p>
          <a:p>
            <a:pPr marL="45720" indent="0">
              <a:buNone/>
            </a:pPr>
            <a:endParaRPr lang="zh-TW" altLang="en-US" dirty="0">
              <a:solidFill>
                <a:srgbClr val="FFFF00"/>
              </a:solidFill>
            </a:endParaRPr>
          </a:p>
        </p:txBody>
      </p:sp>
      <p:sp>
        <p:nvSpPr>
          <p:cNvPr id="3" name="標題 2"/>
          <p:cNvSpPr>
            <a:spLocks noGrp="1"/>
          </p:cNvSpPr>
          <p:nvPr>
            <p:ph type="title"/>
          </p:nvPr>
        </p:nvSpPr>
        <p:spPr/>
        <p:txBody>
          <a:bodyPr/>
          <a:lstStyle/>
          <a:p>
            <a:r>
              <a:rPr lang="en-US" altLang="zh-TW" dirty="0" smtClean="0"/>
              <a:t>1.3.2</a:t>
            </a:r>
            <a:r>
              <a:rPr lang="zh-TW" altLang="en-US" dirty="0" smtClean="0"/>
              <a:t>說明降低或控制生物暴露風險的工作規範</a:t>
            </a:r>
            <a:endParaRPr lang="zh-TW" altLang="en-US" dirty="0"/>
          </a:p>
        </p:txBody>
      </p:sp>
      <p:sp>
        <p:nvSpPr>
          <p:cNvPr id="4" name="文字方塊 3"/>
          <p:cNvSpPr txBox="1"/>
          <p:nvPr/>
        </p:nvSpPr>
        <p:spPr>
          <a:xfrm>
            <a:off x="6444208" y="6536377"/>
            <a:ext cx="2880320" cy="276999"/>
          </a:xfrm>
          <a:prstGeom prst="rect">
            <a:avLst/>
          </a:prstGeom>
          <a:noFill/>
        </p:spPr>
        <p:txBody>
          <a:bodyPr wrap="square" rtlCol="0">
            <a:spAutoFit/>
          </a:bodyPr>
          <a:lstStyle/>
          <a:p>
            <a:r>
              <a:rPr lang="en-US" altLang="zh-TW" sz="1200" dirty="0" smtClean="0"/>
              <a:t>(</a:t>
            </a:r>
            <a:r>
              <a:rPr lang="zh-TW" altLang="en-US" sz="1200" dirty="0" smtClean="0"/>
              <a:t>概念參考疾管署之「標準防護措施」</a:t>
            </a:r>
            <a:r>
              <a:rPr lang="en-US" altLang="zh-TW" sz="1200" dirty="0" smtClean="0"/>
              <a:t>)</a:t>
            </a:r>
            <a:endParaRPr lang="zh-TW" altLang="en-US" sz="1200" dirty="0"/>
          </a:p>
        </p:txBody>
      </p:sp>
    </p:spTree>
    <p:extLst>
      <p:ext uri="{BB962C8B-B14F-4D97-AF65-F5344CB8AC3E}">
        <p14:creationId xmlns:p14="http://schemas.microsoft.com/office/powerpoint/2010/main" val="420779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en-US" altLang="zh-TW" dirty="0"/>
              <a:t>1.3.3</a:t>
            </a:r>
            <a:r>
              <a:rPr lang="zh-TW" altLang="en-US" dirty="0"/>
              <a:t>說明生物材料儲存及處理之要求</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43" t="21304" r="24558" b="7261"/>
          <a:stretch/>
        </p:blipFill>
        <p:spPr bwMode="auto">
          <a:xfrm>
            <a:off x="1596788" y="1700808"/>
            <a:ext cx="5895833" cy="505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162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800" dirty="0" smtClean="0"/>
              <a:t>生物材料儲存</a:t>
            </a:r>
            <a:endParaRPr lang="en-US" altLang="zh-TW" sz="2800" dirty="0" smtClean="0"/>
          </a:p>
          <a:p>
            <a:pPr marL="45720" indent="0">
              <a:buNone/>
            </a:pPr>
            <a:r>
              <a:rPr lang="en-US" altLang="zh-TW" sz="2400" dirty="0" smtClean="0"/>
              <a:t>1.</a:t>
            </a:r>
            <a:r>
              <a:rPr lang="zh-TW" altLang="en-US" sz="2400" dirty="0" smtClean="0"/>
              <a:t>清單建立</a:t>
            </a:r>
            <a:endParaRPr lang="en-US" altLang="zh-TW" sz="2400" dirty="0" smtClean="0"/>
          </a:p>
          <a:p>
            <a:pPr marL="45720" indent="0">
              <a:buNone/>
            </a:pPr>
            <a:r>
              <a:rPr lang="en-US" altLang="zh-TW" sz="2400" dirty="0" smtClean="0"/>
              <a:t> </a:t>
            </a:r>
            <a:r>
              <a:rPr lang="zh-TW" altLang="zh-TW" sz="2400" dirty="0" smtClean="0"/>
              <a:t>檢驗</a:t>
            </a:r>
            <a:r>
              <a:rPr lang="en-US" altLang="zh-TW" sz="2400" dirty="0"/>
              <a:t>-</a:t>
            </a:r>
            <a:r>
              <a:rPr lang="zh-TW" altLang="zh-TW" sz="2400" dirty="0"/>
              <a:t>細菌</a:t>
            </a:r>
            <a:r>
              <a:rPr lang="en-US" altLang="zh-TW" sz="2400" dirty="0"/>
              <a:t>-3-5601-(08)</a:t>
            </a:r>
            <a:r>
              <a:rPr lang="zh-TW" altLang="zh-TW" sz="2400" dirty="0"/>
              <a:t>細菌室品管菌株</a:t>
            </a:r>
            <a:r>
              <a:rPr lang="zh-TW" altLang="zh-TW" sz="2400" dirty="0" smtClean="0"/>
              <a:t>清單</a:t>
            </a:r>
            <a:endParaRPr lang="en-US" altLang="zh-TW" sz="2400" dirty="0" smtClean="0"/>
          </a:p>
          <a:p>
            <a:pPr marL="45720" indent="0">
              <a:buNone/>
            </a:pPr>
            <a:r>
              <a:rPr lang="en-US" altLang="zh-TW" sz="2400" dirty="0" smtClean="0"/>
              <a:t> </a:t>
            </a:r>
            <a:r>
              <a:rPr lang="zh-TW" altLang="zh-TW" sz="2400" dirty="0" smtClean="0"/>
              <a:t>檢驗</a:t>
            </a:r>
            <a:r>
              <a:rPr lang="en-US" altLang="zh-TW" sz="2400" dirty="0"/>
              <a:t>-</a:t>
            </a:r>
            <a:r>
              <a:rPr lang="zh-TW" altLang="zh-TW" sz="2400" dirty="0"/>
              <a:t>細菌</a:t>
            </a:r>
            <a:r>
              <a:rPr lang="en-US" altLang="zh-TW" sz="2400" dirty="0"/>
              <a:t>-3-5601-(07) </a:t>
            </a:r>
            <a:r>
              <a:rPr lang="zh-TW" altLang="zh-TW" sz="2400" dirty="0"/>
              <a:t>能力試驗菌種保存</a:t>
            </a:r>
            <a:r>
              <a:rPr lang="zh-TW" altLang="zh-TW" sz="2400" dirty="0" smtClean="0"/>
              <a:t>單</a:t>
            </a:r>
            <a:endParaRPr lang="en-US" altLang="zh-TW" sz="2400" dirty="0" smtClean="0"/>
          </a:p>
          <a:p>
            <a:pPr marL="45720" indent="0">
              <a:buNone/>
            </a:pPr>
            <a:r>
              <a:rPr lang="en-US" altLang="zh-TW" sz="2400" dirty="0" smtClean="0"/>
              <a:t> </a:t>
            </a:r>
            <a:r>
              <a:rPr lang="zh-TW" altLang="zh-TW" sz="2400" dirty="0" smtClean="0"/>
              <a:t>檢驗</a:t>
            </a:r>
            <a:r>
              <a:rPr lang="en-US" altLang="zh-TW" sz="2400" dirty="0"/>
              <a:t>-</a:t>
            </a:r>
            <a:r>
              <a:rPr lang="zh-TW" altLang="zh-TW" sz="2400" dirty="0"/>
              <a:t>細菌</a:t>
            </a:r>
            <a:r>
              <a:rPr lang="en-US" altLang="zh-TW" sz="2400" dirty="0"/>
              <a:t>-3-5601-(08)_</a:t>
            </a:r>
            <a:r>
              <a:rPr lang="zh-TW" altLang="zh-TW" sz="2400" dirty="0"/>
              <a:t>細菌菌種保存</a:t>
            </a:r>
            <a:r>
              <a:rPr lang="zh-TW" altLang="zh-TW" sz="2400" dirty="0" smtClean="0"/>
              <a:t>單</a:t>
            </a:r>
            <a:endParaRPr lang="en-US" altLang="zh-TW" sz="2400" dirty="0" smtClean="0"/>
          </a:p>
          <a:p>
            <a:pPr marL="45720" indent="0">
              <a:buNone/>
            </a:pPr>
            <a:r>
              <a:rPr lang="zh-TW" altLang="en-US" sz="2400" dirty="0">
                <a:solidFill>
                  <a:schemeClr val="tx1">
                    <a:lumMod val="75000"/>
                    <a:lumOff val="25000"/>
                  </a:schemeClr>
                </a:solidFill>
              </a:rPr>
              <a:t> </a:t>
            </a:r>
            <a:r>
              <a:rPr lang="zh-TW" altLang="zh-TW" sz="2400" dirty="0" smtClean="0">
                <a:solidFill>
                  <a:schemeClr val="tx1">
                    <a:lumMod val="75000"/>
                    <a:lumOff val="25000"/>
                  </a:schemeClr>
                </a:solidFill>
              </a:rPr>
              <a:t>檢驗</a:t>
            </a:r>
            <a:r>
              <a:rPr lang="en-US" altLang="zh-TW" sz="2400" dirty="0">
                <a:solidFill>
                  <a:schemeClr val="tx1">
                    <a:lumMod val="75000"/>
                    <a:lumOff val="25000"/>
                  </a:schemeClr>
                </a:solidFill>
              </a:rPr>
              <a:t>-</a:t>
            </a:r>
            <a:r>
              <a:rPr lang="zh-TW" altLang="zh-TW" sz="2400" dirty="0">
                <a:solidFill>
                  <a:schemeClr val="tx1">
                    <a:lumMod val="75000"/>
                    <a:lumOff val="25000"/>
                  </a:schemeClr>
                </a:solidFill>
              </a:rPr>
              <a:t>管理</a:t>
            </a:r>
            <a:r>
              <a:rPr lang="en-US" altLang="zh-TW" sz="2400" dirty="0">
                <a:solidFill>
                  <a:schemeClr val="tx1">
                    <a:lumMod val="75000"/>
                    <a:lumOff val="25000"/>
                  </a:schemeClr>
                </a:solidFill>
              </a:rPr>
              <a:t>-2-5703-(</a:t>
            </a:r>
            <a:r>
              <a:rPr lang="en-US" altLang="zh-TW" sz="2400" dirty="0" smtClean="0">
                <a:solidFill>
                  <a:schemeClr val="tx1">
                    <a:lumMod val="75000"/>
                    <a:lumOff val="25000"/>
                  </a:schemeClr>
                </a:solidFill>
              </a:rPr>
              <a:t>03) </a:t>
            </a:r>
            <a:r>
              <a:rPr lang="en-US" altLang="zh-TW" sz="2400" dirty="0">
                <a:solidFill>
                  <a:schemeClr val="tx1">
                    <a:lumMod val="75000"/>
                    <a:lumOff val="25000"/>
                  </a:schemeClr>
                </a:solidFill>
              </a:rPr>
              <a:t>RPR-TPPA</a:t>
            </a:r>
            <a:r>
              <a:rPr lang="zh-TW" altLang="zh-TW" sz="2400" dirty="0">
                <a:solidFill>
                  <a:schemeClr val="tx1">
                    <a:lumMod val="75000"/>
                    <a:lumOff val="25000"/>
                  </a:schemeClr>
                </a:solidFill>
              </a:rPr>
              <a:t>陽性感染性材料存取</a:t>
            </a:r>
            <a:r>
              <a:rPr lang="zh-TW" altLang="zh-TW" sz="2400" dirty="0" smtClean="0">
                <a:solidFill>
                  <a:schemeClr val="tx1">
                    <a:lumMod val="75000"/>
                    <a:lumOff val="25000"/>
                  </a:schemeClr>
                </a:solidFill>
              </a:rPr>
              <a:t>記</a:t>
            </a:r>
            <a:r>
              <a:rPr lang="en-US" altLang="zh-TW" sz="2400" dirty="0" smtClean="0">
                <a:solidFill>
                  <a:schemeClr val="tx1">
                    <a:lumMod val="75000"/>
                    <a:lumOff val="25000"/>
                  </a:schemeClr>
                </a:solidFill>
              </a:rPr>
              <a:t> </a:t>
            </a:r>
            <a:r>
              <a:rPr lang="zh-TW" altLang="en-US" sz="2400" dirty="0" smtClean="0">
                <a:solidFill>
                  <a:schemeClr val="tx1">
                    <a:lumMod val="75000"/>
                    <a:lumOff val="25000"/>
                  </a:schemeClr>
                </a:solidFill>
              </a:rPr>
              <a:t>   </a:t>
            </a:r>
            <a:endParaRPr lang="en-US" altLang="zh-TW" sz="2400" dirty="0" smtClean="0">
              <a:solidFill>
                <a:schemeClr val="tx1">
                  <a:lumMod val="75000"/>
                  <a:lumOff val="25000"/>
                </a:schemeClr>
              </a:solidFill>
            </a:endParaRPr>
          </a:p>
          <a:p>
            <a:pPr marL="45720" indent="0">
              <a:buNone/>
            </a:pPr>
            <a:r>
              <a:rPr lang="zh-TW" altLang="en-US" sz="2400" dirty="0">
                <a:solidFill>
                  <a:schemeClr val="tx1">
                    <a:lumMod val="75000"/>
                    <a:lumOff val="25000"/>
                  </a:schemeClr>
                </a:solidFill>
              </a:rPr>
              <a:t> </a:t>
            </a:r>
            <a:r>
              <a:rPr lang="zh-TW" altLang="zh-TW" sz="2400" dirty="0" smtClean="0">
                <a:solidFill>
                  <a:schemeClr val="tx1">
                    <a:lumMod val="75000"/>
                    <a:lumOff val="25000"/>
                  </a:schemeClr>
                </a:solidFill>
              </a:rPr>
              <a:t>錄</a:t>
            </a:r>
            <a:endParaRPr lang="en-US" altLang="zh-TW" sz="2400" dirty="0" smtClean="0">
              <a:solidFill>
                <a:schemeClr val="tx1">
                  <a:lumMod val="75000"/>
                  <a:lumOff val="25000"/>
                </a:schemeClr>
              </a:solidFill>
            </a:endParaRPr>
          </a:p>
          <a:p>
            <a:pPr marL="45720" indent="0">
              <a:buNone/>
            </a:pPr>
            <a:r>
              <a:rPr lang="en-US" altLang="zh-TW" sz="2400" dirty="0" smtClean="0"/>
              <a:t> </a:t>
            </a:r>
            <a:r>
              <a:rPr lang="zh-TW" altLang="zh-TW" sz="2400" dirty="0" smtClean="0"/>
              <a:t>檢驗</a:t>
            </a:r>
            <a:r>
              <a:rPr lang="en-US" altLang="zh-TW" sz="2400" dirty="0"/>
              <a:t>-</a:t>
            </a:r>
            <a:r>
              <a:rPr lang="zh-TW" altLang="zh-TW" sz="2400" dirty="0"/>
              <a:t>管理</a:t>
            </a:r>
            <a:r>
              <a:rPr lang="en-US" altLang="zh-TW" sz="2400" dirty="0"/>
              <a:t>-2-5703-(04) </a:t>
            </a:r>
            <a:r>
              <a:rPr lang="zh-TW" altLang="zh-TW" sz="2400" dirty="0"/>
              <a:t>陽性感染性材料存取</a:t>
            </a:r>
            <a:r>
              <a:rPr lang="zh-TW" altLang="zh-TW" sz="2400" dirty="0" smtClean="0"/>
              <a:t>紀錄</a:t>
            </a:r>
            <a:endParaRPr lang="en-US" altLang="zh-TW" sz="2400" dirty="0" smtClean="0"/>
          </a:p>
        </p:txBody>
      </p:sp>
      <p:sp>
        <p:nvSpPr>
          <p:cNvPr id="3" name="標題 2"/>
          <p:cNvSpPr>
            <a:spLocks noGrp="1"/>
          </p:cNvSpPr>
          <p:nvPr>
            <p:ph type="title"/>
          </p:nvPr>
        </p:nvSpPr>
        <p:spPr/>
        <p:txBody>
          <a:bodyPr/>
          <a:lstStyle/>
          <a:p>
            <a:r>
              <a:rPr lang="en-US" altLang="zh-TW" dirty="0" smtClean="0"/>
              <a:t>1.3.3</a:t>
            </a:r>
            <a:r>
              <a:rPr lang="zh-TW" altLang="en-US" dirty="0" smtClean="0"/>
              <a:t>說明生物材料儲存及處理之要求</a:t>
            </a:r>
            <a:endParaRPr lang="zh-TW" altLang="en-US" dirty="0"/>
          </a:p>
        </p:txBody>
      </p:sp>
    </p:spTree>
    <p:extLst>
      <p:ext uri="{BB962C8B-B14F-4D97-AF65-F5344CB8AC3E}">
        <p14:creationId xmlns:p14="http://schemas.microsoft.com/office/powerpoint/2010/main" val="3088610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5138930"/>
          </a:xfrm>
        </p:spPr>
        <p:txBody>
          <a:bodyPr>
            <a:normAutofit fontScale="92500" lnSpcReduction="10000"/>
          </a:bodyPr>
          <a:lstStyle/>
          <a:p>
            <a:pPr marL="45720" indent="0">
              <a:buNone/>
            </a:pPr>
            <a:r>
              <a:rPr lang="en-US" altLang="zh-TW" sz="2600" dirty="0"/>
              <a:t>2.</a:t>
            </a:r>
            <a:r>
              <a:rPr lang="zh-TW" altLang="en-US" sz="2600" dirty="0"/>
              <a:t>生物材料儲存</a:t>
            </a:r>
            <a:r>
              <a:rPr lang="en-US" altLang="zh-TW" sz="2600" dirty="0"/>
              <a:t>-</a:t>
            </a:r>
            <a:r>
              <a:rPr lang="zh-TW" altLang="en-US" sz="2600" dirty="0"/>
              <a:t>分區</a:t>
            </a:r>
            <a:r>
              <a:rPr lang="zh-TW" altLang="en-US" sz="2600" dirty="0" smtClean="0"/>
              <a:t>儲存</a:t>
            </a:r>
            <a:endParaRPr lang="en-US" altLang="zh-TW" sz="2600" dirty="0" smtClean="0"/>
          </a:p>
          <a:p>
            <a:pPr marL="45720" indent="0">
              <a:buNone/>
            </a:pPr>
            <a:r>
              <a:rPr lang="zh-TW" altLang="en-US" dirty="0" smtClean="0"/>
              <a:t> </a:t>
            </a:r>
            <a:r>
              <a:rPr lang="en-US" altLang="zh-TW" dirty="0" smtClean="0"/>
              <a:t>(1)</a:t>
            </a:r>
            <a:r>
              <a:rPr lang="zh-TW" altLang="zh-TW" dirty="0" smtClean="0">
                <a:solidFill>
                  <a:srgbClr val="002060"/>
                </a:solidFill>
              </a:rPr>
              <a:t>儲存</a:t>
            </a:r>
            <a:r>
              <a:rPr lang="zh-TW" altLang="zh-TW" dirty="0">
                <a:solidFill>
                  <a:srgbClr val="002060"/>
                </a:solidFill>
              </a:rPr>
              <a:t>第</a:t>
            </a:r>
            <a:r>
              <a:rPr lang="en-US" altLang="zh-TW" dirty="0">
                <a:solidFill>
                  <a:srgbClr val="002060"/>
                </a:solidFill>
              </a:rPr>
              <a:t>2</a:t>
            </a:r>
            <a:r>
              <a:rPr lang="zh-TW" altLang="zh-TW" dirty="0">
                <a:solidFill>
                  <a:srgbClr val="002060"/>
                </a:solidFill>
              </a:rPr>
              <a:t>級材料之</a:t>
            </a:r>
            <a:r>
              <a:rPr lang="zh-TW" altLang="zh-TW" dirty="0" smtClean="0">
                <a:solidFill>
                  <a:srgbClr val="002060"/>
                </a:solidFill>
              </a:rPr>
              <a:t>區域</a:t>
            </a:r>
            <a:r>
              <a:rPr lang="zh-TW" altLang="en-US" dirty="0" smtClean="0"/>
              <a:t>：</a:t>
            </a:r>
            <a:r>
              <a:rPr lang="zh-TW" altLang="zh-TW" dirty="0" smtClean="0"/>
              <a:t>稱為</a:t>
            </a:r>
            <a:r>
              <a:rPr lang="zh-TW" altLang="zh-TW" dirty="0">
                <a:solidFill>
                  <a:srgbClr val="FF0000"/>
                </a:solidFill>
              </a:rPr>
              <a:t>一般保全區域</a:t>
            </a:r>
            <a:r>
              <a:rPr lang="zh-TW" altLang="zh-TW" dirty="0"/>
              <a:t>，有門禁管制，需</a:t>
            </a:r>
            <a:r>
              <a:rPr lang="zh-TW" altLang="zh-TW" dirty="0" smtClean="0"/>
              <a:t>被</a:t>
            </a:r>
            <a:endParaRPr lang="en-US" altLang="zh-TW" dirty="0" smtClean="0"/>
          </a:p>
          <a:p>
            <a:pPr marL="45720" indent="0">
              <a:buNone/>
            </a:pPr>
            <a:r>
              <a:rPr lang="zh-TW" altLang="en-US" dirty="0"/>
              <a:t> </a:t>
            </a:r>
            <a:r>
              <a:rPr lang="zh-TW" altLang="en-US" dirty="0" smtClean="0"/>
              <a:t>    </a:t>
            </a:r>
            <a:r>
              <a:rPr lang="zh-TW" altLang="zh-TW" dirty="0" smtClean="0"/>
              <a:t>授權</a:t>
            </a:r>
            <a:r>
              <a:rPr lang="zh-TW" altLang="zh-TW" dirty="0"/>
              <a:t>工作人員才能刷卡進入。材料儲存冰箱應上鎖。</a:t>
            </a:r>
          </a:p>
          <a:p>
            <a:pPr marL="45720" indent="0">
              <a:buNone/>
            </a:pPr>
            <a:r>
              <a:rPr lang="zh-TW" altLang="en-US" dirty="0"/>
              <a:t> </a:t>
            </a:r>
            <a:r>
              <a:rPr lang="en-US" altLang="zh-TW" dirty="0" smtClean="0"/>
              <a:t>(2)</a:t>
            </a:r>
            <a:r>
              <a:rPr lang="zh-TW" altLang="zh-TW" dirty="0" smtClean="0">
                <a:solidFill>
                  <a:srgbClr val="002060"/>
                </a:solidFill>
              </a:rPr>
              <a:t>儲存</a:t>
            </a:r>
            <a:r>
              <a:rPr lang="zh-TW" altLang="zh-TW" dirty="0">
                <a:solidFill>
                  <a:srgbClr val="002060"/>
                </a:solidFill>
              </a:rPr>
              <a:t>第</a:t>
            </a:r>
            <a:r>
              <a:rPr lang="en-US" altLang="zh-TW" dirty="0">
                <a:solidFill>
                  <a:srgbClr val="002060"/>
                </a:solidFill>
              </a:rPr>
              <a:t>3</a:t>
            </a:r>
            <a:r>
              <a:rPr lang="zh-TW" altLang="zh-TW" dirty="0">
                <a:solidFill>
                  <a:srgbClr val="002060"/>
                </a:solidFill>
              </a:rPr>
              <a:t>級材料之區域</a:t>
            </a:r>
            <a:r>
              <a:rPr lang="zh-TW" altLang="zh-TW" dirty="0"/>
              <a:t>：稱之為</a:t>
            </a:r>
            <a:r>
              <a:rPr lang="zh-TW" altLang="zh-TW" dirty="0">
                <a:solidFill>
                  <a:srgbClr val="FF0000"/>
                </a:solidFill>
              </a:rPr>
              <a:t>限制區域</a:t>
            </a:r>
            <a:r>
              <a:rPr lang="en-US" altLang="zh-TW" dirty="0"/>
              <a:t>: </a:t>
            </a:r>
            <a:r>
              <a:rPr lang="zh-TW" altLang="zh-TW" dirty="0"/>
              <a:t>負壓實驗室區域，</a:t>
            </a:r>
            <a:r>
              <a:rPr lang="zh-TW" altLang="zh-TW" dirty="0" smtClean="0"/>
              <a:t>只有</a:t>
            </a:r>
            <a:r>
              <a:rPr lang="zh-TW" altLang="en-US" dirty="0" smtClean="0"/>
              <a:t> </a:t>
            </a:r>
            <a:endParaRPr lang="en-US" altLang="zh-TW" dirty="0" smtClean="0"/>
          </a:p>
          <a:p>
            <a:pPr marL="45720" indent="0">
              <a:buNone/>
            </a:pPr>
            <a:r>
              <a:rPr lang="zh-TW" altLang="en-US" dirty="0"/>
              <a:t> </a:t>
            </a:r>
            <a:r>
              <a:rPr lang="zh-TW" altLang="en-US" dirty="0" smtClean="0"/>
              <a:t>    </a:t>
            </a:r>
            <a:r>
              <a:rPr lang="zh-TW" altLang="zh-TW" dirty="0" smtClean="0"/>
              <a:t>微生物</a:t>
            </a:r>
            <a:r>
              <a:rPr lang="zh-TW" altLang="zh-TW" dirty="0"/>
              <a:t>組醫檢師及主任授權主管才能刷卡進入此區域。材料</a:t>
            </a:r>
            <a:r>
              <a:rPr lang="zh-TW" altLang="zh-TW" dirty="0" smtClean="0"/>
              <a:t>儲存</a:t>
            </a:r>
            <a:endParaRPr lang="en-US" altLang="zh-TW" dirty="0" smtClean="0"/>
          </a:p>
          <a:p>
            <a:pPr marL="45720" indent="0">
              <a:buNone/>
            </a:pPr>
            <a:r>
              <a:rPr lang="zh-TW" altLang="en-US" dirty="0"/>
              <a:t> </a:t>
            </a:r>
            <a:r>
              <a:rPr lang="zh-TW" altLang="en-US" dirty="0" smtClean="0"/>
              <a:t>    </a:t>
            </a:r>
            <a:r>
              <a:rPr lang="zh-TW" altLang="zh-TW" dirty="0" smtClean="0"/>
              <a:t>冰箱</a:t>
            </a:r>
            <a:r>
              <a:rPr lang="zh-TW" altLang="zh-TW" dirty="0"/>
              <a:t>應上鎖</a:t>
            </a:r>
            <a:r>
              <a:rPr lang="zh-TW" altLang="zh-TW" dirty="0" smtClean="0"/>
              <a:t>。</a:t>
            </a:r>
            <a:endParaRPr lang="en-US" altLang="zh-TW" dirty="0" smtClean="0"/>
          </a:p>
          <a:p>
            <a:pPr marL="45720" indent="0">
              <a:buNone/>
            </a:pPr>
            <a:r>
              <a:rPr lang="zh-TW" altLang="en-US" dirty="0"/>
              <a:t> </a:t>
            </a:r>
            <a:r>
              <a:rPr lang="en-US" altLang="zh-TW" dirty="0" smtClean="0"/>
              <a:t>(3)</a:t>
            </a:r>
            <a:r>
              <a:rPr lang="zh-TW" altLang="en-US" dirty="0" smtClean="0">
                <a:solidFill>
                  <a:srgbClr val="002060"/>
                </a:solidFill>
              </a:rPr>
              <a:t>生物材料存取權限</a:t>
            </a:r>
            <a:endParaRPr lang="en-US" altLang="zh-TW" dirty="0" smtClean="0">
              <a:solidFill>
                <a:srgbClr val="002060"/>
              </a:solidFill>
            </a:endParaRPr>
          </a:p>
          <a:p>
            <a:pPr marL="45720" indent="0">
              <a:buNone/>
            </a:pPr>
            <a:r>
              <a:rPr lang="zh-TW" altLang="en-US" dirty="0"/>
              <a:t> </a:t>
            </a:r>
            <a:r>
              <a:rPr lang="zh-TW" altLang="en-US" dirty="0" smtClean="0"/>
              <a:t>  </a:t>
            </a:r>
            <a:r>
              <a:rPr lang="en-US" altLang="zh-TW" dirty="0" smtClean="0"/>
              <a:t>a.</a:t>
            </a:r>
            <a:r>
              <a:rPr lang="zh-TW" altLang="en-US" dirty="0" smtClean="0"/>
              <a:t>存取權限</a:t>
            </a:r>
            <a:endParaRPr lang="en-US" altLang="zh-TW" dirty="0" smtClean="0"/>
          </a:p>
          <a:p>
            <a:pPr marL="45720" indent="0">
              <a:buNone/>
            </a:pPr>
            <a:r>
              <a:rPr lang="zh-TW" altLang="en-US" dirty="0"/>
              <a:t> </a:t>
            </a:r>
            <a:r>
              <a:rPr lang="zh-TW" altLang="en-US" dirty="0" smtClean="0"/>
              <a:t>  </a:t>
            </a:r>
            <a:r>
              <a:rPr lang="en-US" altLang="zh-TW" dirty="0" smtClean="0"/>
              <a:t>b.</a:t>
            </a:r>
            <a:r>
              <a:rPr lang="zh-TW" altLang="en-US" dirty="0" smtClean="0"/>
              <a:t>存取紀錄</a:t>
            </a:r>
            <a:endParaRPr lang="en-US" altLang="zh-TW" dirty="0" smtClean="0"/>
          </a:p>
          <a:p>
            <a:pPr marL="45720" indent="0">
              <a:buNone/>
            </a:pPr>
            <a:r>
              <a:rPr lang="zh-TW" altLang="en-US" dirty="0" smtClean="0"/>
              <a:t> </a:t>
            </a:r>
            <a:r>
              <a:rPr lang="en-US" altLang="zh-TW" dirty="0" smtClean="0"/>
              <a:t>(4)</a:t>
            </a:r>
            <a:r>
              <a:rPr lang="zh-TW" altLang="zh-TW" dirty="0">
                <a:solidFill>
                  <a:srgbClr val="002060"/>
                </a:solidFill>
              </a:rPr>
              <a:t>人員及訪客進出之識別</a:t>
            </a:r>
            <a:r>
              <a:rPr lang="zh-TW" altLang="zh-TW" dirty="0" smtClean="0">
                <a:solidFill>
                  <a:srgbClr val="002060"/>
                </a:solidFill>
              </a:rPr>
              <a:t>管制</a:t>
            </a:r>
            <a:endParaRPr lang="en-US" altLang="zh-TW" dirty="0" smtClean="0">
              <a:solidFill>
                <a:srgbClr val="002060"/>
              </a:solidFill>
            </a:endParaRPr>
          </a:p>
          <a:p>
            <a:pPr marL="45720" indent="0">
              <a:buNone/>
            </a:pPr>
            <a:r>
              <a:rPr lang="zh-TW" altLang="en-US" dirty="0" smtClean="0"/>
              <a:t>   </a:t>
            </a:r>
            <a:r>
              <a:rPr lang="en-US" altLang="zh-TW" dirty="0" smtClean="0"/>
              <a:t>a</a:t>
            </a:r>
            <a:r>
              <a:rPr lang="en-US" altLang="zh-TW" dirty="0"/>
              <a:t>.</a:t>
            </a:r>
            <a:r>
              <a:rPr lang="zh-TW" altLang="zh-TW" dirty="0"/>
              <a:t>不准許訪客進入生物材料保全區域。</a:t>
            </a:r>
          </a:p>
          <a:p>
            <a:pPr marL="45720" indent="0">
              <a:buNone/>
            </a:pPr>
            <a:r>
              <a:rPr lang="zh-TW" altLang="en-US" dirty="0" smtClean="0"/>
              <a:t>   </a:t>
            </a:r>
            <a:r>
              <a:rPr lang="en-US" altLang="zh-TW" dirty="0" smtClean="0"/>
              <a:t>b</a:t>
            </a:r>
            <a:r>
              <a:rPr lang="en-US" altLang="zh-TW" dirty="0"/>
              <a:t>.</a:t>
            </a:r>
            <a:r>
              <a:rPr lang="zh-TW" altLang="zh-TW" dirty="0"/>
              <a:t>設備檢修人員必須經單位主管同意或由細菌室同仁陪同始能</a:t>
            </a:r>
            <a:r>
              <a:rPr lang="zh-TW" altLang="zh-TW" dirty="0" smtClean="0"/>
              <a:t>進入</a:t>
            </a:r>
            <a:endParaRPr lang="en-US" altLang="zh-TW" dirty="0" smtClean="0"/>
          </a:p>
          <a:p>
            <a:pPr marL="45720" indent="0">
              <a:buNone/>
            </a:pPr>
            <a:r>
              <a:rPr lang="zh-TW" altLang="en-US" dirty="0"/>
              <a:t> </a:t>
            </a:r>
            <a:r>
              <a:rPr lang="zh-TW" altLang="en-US" dirty="0" smtClean="0"/>
              <a:t>    </a:t>
            </a:r>
            <a:r>
              <a:rPr lang="zh-TW" altLang="zh-TW" dirty="0" smtClean="0"/>
              <a:t>生物</a:t>
            </a:r>
            <a:r>
              <a:rPr lang="zh-TW" altLang="zh-TW" dirty="0"/>
              <a:t>材料保全區域。</a:t>
            </a:r>
          </a:p>
          <a:p>
            <a:pPr marL="45720" indent="0">
              <a:buNone/>
            </a:pPr>
            <a:r>
              <a:rPr lang="zh-TW" altLang="en-US" dirty="0" smtClean="0"/>
              <a:t>   </a:t>
            </a:r>
            <a:r>
              <a:rPr lang="en-US" altLang="zh-TW" dirty="0" smtClean="0"/>
              <a:t>c</a:t>
            </a:r>
            <a:r>
              <a:rPr lang="en-US" altLang="zh-TW" dirty="0"/>
              <a:t>.</a:t>
            </a:r>
            <a:r>
              <a:rPr lang="zh-TW" altLang="zh-TW" dirty="0"/>
              <a:t>進入應登記資料於「檢驗</a:t>
            </a:r>
            <a:r>
              <a:rPr lang="en-US" altLang="zh-TW" dirty="0"/>
              <a:t>-</a:t>
            </a:r>
            <a:r>
              <a:rPr lang="zh-TW" altLang="zh-TW" dirty="0"/>
              <a:t>管理</a:t>
            </a:r>
            <a:r>
              <a:rPr lang="en-US" altLang="zh-TW" dirty="0"/>
              <a:t>-2-5202-(10) </a:t>
            </a:r>
            <a:r>
              <a:rPr lang="zh-TW" altLang="zh-TW" dirty="0"/>
              <a:t>檢驗科訪客</a:t>
            </a:r>
            <a:r>
              <a:rPr lang="zh-TW" altLang="zh-TW" dirty="0" smtClean="0"/>
              <a:t>管制</a:t>
            </a:r>
            <a:endParaRPr lang="en-US" altLang="zh-TW" dirty="0" smtClean="0"/>
          </a:p>
          <a:p>
            <a:pPr marL="45720" indent="0">
              <a:buNone/>
            </a:pPr>
            <a:r>
              <a:rPr lang="zh-TW" altLang="en-US" dirty="0"/>
              <a:t> </a:t>
            </a:r>
            <a:r>
              <a:rPr lang="zh-TW" altLang="en-US" dirty="0" smtClean="0"/>
              <a:t>    </a:t>
            </a:r>
            <a:r>
              <a:rPr lang="zh-TW" altLang="zh-TW" dirty="0" smtClean="0"/>
              <a:t>表</a:t>
            </a:r>
            <a:r>
              <a:rPr lang="zh-TW" altLang="zh-TW" dirty="0"/>
              <a:t>」</a:t>
            </a:r>
            <a:r>
              <a:rPr lang="zh-TW" altLang="zh-TW" dirty="0" smtClean="0"/>
              <a:t>。</a:t>
            </a:r>
            <a:r>
              <a:rPr lang="zh-TW" altLang="en-US" dirty="0" smtClean="0"/>
              <a:t>    </a:t>
            </a:r>
            <a:endParaRPr lang="en-US" altLang="zh-TW" dirty="0" smtClean="0"/>
          </a:p>
        </p:txBody>
      </p:sp>
      <p:sp>
        <p:nvSpPr>
          <p:cNvPr id="3" name="標題 2"/>
          <p:cNvSpPr>
            <a:spLocks noGrp="1"/>
          </p:cNvSpPr>
          <p:nvPr>
            <p:ph type="title"/>
          </p:nvPr>
        </p:nvSpPr>
        <p:spPr/>
        <p:txBody>
          <a:bodyPr/>
          <a:lstStyle/>
          <a:p>
            <a:r>
              <a:rPr lang="en-US" altLang="zh-TW" dirty="0"/>
              <a:t>1.3.3</a:t>
            </a:r>
            <a:r>
              <a:rPr lang="zh-TW" altLang="en-US" dirty="0"/>
              <a:t>說明生物材料儲存及處理之要求</a:t>
            </a:r>
          </a:p>
        </p:txBody>
      </p:sp>
    </p:spTree>
    <p:extLst>
      <p:ext uri="{BB962C8B-B14F-4D97-AF65-F5344CB8AC3E}">
        <p14:creationId xmlns:p14="http://schemas.microsoft.com/office/powerpoint/2010/main" val="13144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45720" indent="0">
              <a:buNone/>
            </a:pPr>
            <a:r>
              <a:rPr lang="en-US" altLang="zh-TW" sz="2400" dirty="0"/>
              <a:t>3.</a:t>
            </a:r>
            <a:r>
              <a:rPr lang="zh-TW" altLang="en-US" sz="2400" dirty="0" smtClean="0"/>
              <a:t>盤點</a:t>
            </a:r>
            <a:endParaRPr lang="en-US" altLang="zh-TW" sz="2400" dirty="0" smtClean="0"/>
          </a:p>
          <a:p>
            <a:pPr marL="45720" indent="0">
              <a:buNone/>
            </a:pPr>
            <a:r>
              <a:rPr lang="zh-TW" altLang="en-US" dirty="0" smtClean="0"/>
              <a:t>感染</a:t>
            </a:r>
            <a:r>
              <a:rPr lang="zh-TW" altLang="en-US" dirty="0"/>
              <a:t>性生物材料管理辦法第九條：實驗室、保存場所應定期盤點其持有、保存之</a:t>
            </a:r>
            <a:r>
              <a:rPr lang="en-US" altLang="zh-TW" dirty="0"/>
              <a:t>RG2</a:t>
            </a:r>
            <a:r>
              <a:rPr lang="zh-TW" altLang="en-US" dirty="0"/>
              <a:t>以上危險群病原體及生物毒素之品項與</a:t>
            </a:r>
            <a:r>
              <a:rPr lang="zh-TW" altLang="en-US" dirty="0" smtClean="0"/>
              <a:t>數量。</a:t>
            </a:r>
            <a:endParaRPr lang="en-US" altLang="zh-TW" dirty="0" smtClean="0"/>
          </a:p>
          <a:p>
            <a:pPr marL="45720" indent="0">
              <a:buNone/>
            </a:pPr>
            <a:r>
              <a:rPr lang="en-US" altLang="zh-TW" dirty="0" smtClean="0"/>
              <a:t>(1)</a:t>
            </a:r>
            <a:r>
              <a:rPr lang="zh-TW" altLang="en-US" dirty="0" smtClean="0"/>
              <a:t>微生物組品管菌株每月盤點</a:t>
            </a:r>
            <a:endParaRPr lang="en-US" altLang="zh-TW" dirty="0" smtClean="0"/>
          </a:p>
          <a:p>
            <a:pPr marL="45720" indent="0">
              <a:buNone/>
            </a:pPr>
            <a:r>
              <a:rPr lang="en-US" altLang="zh-TW" dirty="0" smtClean="0"/>
              <a:t>(2</a:t>
            </a:r>
            <a:r>
              <a:rPr lang="en-US" altLang="zh-TW" dirty="0"/>
              <a:t>)</a:t>
            </a:r>
            <a:r>
              <a:rPr lang="zh-TW" altLang="en-US" dirty="0" smtClean="0"/>
              <a:t>微生物組所有菌株</a:t>
            </a:r>
            <a:r>
              <a:rPr lang="zh-TW" altLang="en-US" dirty="0" smtClean="0">
                <a:solidFill>
                  <a:srgbClr val="FF0000"/>
                </a:solidFill>
              </a:rPr>
              <a:t>每季</a:t>
            </a:r>
            <a:r>
              <a:rPr lang="zh-TW" altLang="en-US" dirty="0" smtClean="0"/>
              <a:t>盤點並</a:t>
            </a:r>
            <a:r>
              <a:rPr lang="zh-TW" altLang="zh-TW" dirty="0" smtClean="0"/>
              <a:t>需</a:t>
            </a:r>
            <a:r>
              <a:rPr lang="zh-TW" altLang="zh-TW" dirty="0"/>
              <a:t>每</a:t>
            </a:r>
            <a:r>
              <a:rPr lang="en-US" altLang="zh-TW" dirty="0"/>
              <a:t>3</a:t>
            </a:r>
            <a:r>
              <a:rPr lang="zh-TW" altLang="zh-TW" dirty="0"/>
              <a:t>個月定期維護疾管署實驗室</a:t>
            </a:r>
            <a:r>
              <a:rPr lang="zh-TW" altLang="zh-TW" dirty="0" smtClean="0"/>
              <a:t>生</a:t>
            </a:r>
            <a:endParaRPr lang="en-US" altLang="zh-TW" dirty="0" smtClean="0"/>
          </a:p>
          <a:p>
            <a:pPr marL="45720" indent="0">
              <a:buNone/>
            </a:pPr>
            <a:r>
              <a:rPr lang="zh-TW" altLang="en-US" dirty="0"/>
              <a:t>     </a:t>
            </a:r>
            <a:r>
              <a:rPr lang="zh-TW" altLang="zh-TW" dirty="0" smtClean="0"/>
              <a:t>物</a:t>
            </a:r>
            <a:r>
              <a:rPr lang="zh-TW" altLang="zh-TW" dirty="0"/>
              <a:t>安全管理</a:t>
            </a:r>
            <a:r>
              <a:rPr lang="zh-TW" altLang="zh-TW" dirty="0" smtClean="0"/>
              <a:t>系統持有</a:t>
            </a:r>
            <a:r>
              <a:rPr lang="zh-TW" altLang="en-US" dirty="0" smtClean="0"/>
              <a:t>之</a:t>
            </a:r>
            <a:r>
              <a:rPr lang="zh-TW" altLang="zh-TW" dirty="0" smtClean="0"/>
              <a:t>感染</a:t>
            </a:r>
            <a:r>
              <a:rPr lang="zh-TW" altLang="zh-TW" dirty="0"/>
              <a:t>性生物材料清單</a:t>
            </a:r>
            <a:endParaRPr lang="en-US" altLang="zh-TW" dirty="0"/>
          </a:p>
          <a:p>
            <a:pPr marL="45720" indent="0">
              <a:buNone/>
            </a:pPr>
            <a:endParaRPr lang="en-US" altLang="zh-TW" dirty="0" smtClean="0"/>
          </a:p>
          <a:p>
            <a:pPr marL="45720" indent="0">
              <a:buNone/>
            </a:pPr>
            <a:endParaRPr lang="zh-TW" altLang="en-US" dirty="0"/>
          </a:p>
        </p:txBody>
      </p:sp>
      <p:sp>
        <p:nvSpPr>
          <p:cNvPr id="3" name="標題 2"/>
          <p:cNvSpPr>
            <a:spLocks noGrp="1"/>
          </p:cNvSpPr>
          <p:nvPr>
            <p:ph type="title"/>
          </p:nvPr>
        </p:nvSpPr>
        <p:spPr/>
        <p:txBody>
          <a:bodyPr/>
          <a:lstStyle/>
          <a:p>
            <a:r>
              <a:rPr lang="en-US" altLang="zh-TW" dirty="0"/>
              <a:t>1.3.3</a:t>
            </a:r>
            <a:r>
              <a:rPr lang="zh-TW" altLang="en-US" dirty="0"/>
              <a:t>說明生物材料儲存及處理之要求</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3" t="19265" r="10377" b="22348"/>
          <a:stretch/>
        </p:blipFill>
        <p:spPr bwMode="auto">
          <a:xfrm>
            <a:off x="1046984" y="3985504"/>
            <a:ext cx="6741994" cy="287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202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a:t>生物材料</a:t>
            </a:r>
            <a:r>
              <a:rPr lang="zh-TW" altLang="en-US" sz="2800" dirty="0" smtClean="0"/>
              <a:t>處理</a:t>
            </a:r>
            <a:endParaRPr lang="en-US" altLang="zh-TW" sz="2800" dirty="0" smtClean="0"/>
          </a:p>
          <a:p>
            <a:pPr marL="45720" indent="0">
              <a:buNone/>
            </a:pPr>
            <a:r>
              <a:rPr lang="en-US" altLang="zh-TW" dirty="0"/>
              <a:t> </a:t>
            </a:r>
            <a:r>
              <a:rPr lang="en-US" altLang="zh-TW" dirty="0" smtClean="0"/>
              <a:t>1.</a:t>
            </a:r>
            <a:r>
              <a:rPr lang="zh-TW" altLang="en-US" dirty="0" smtClean="0"/>
              <a:t>應穿著適當的個人防護裝備</a:t>
            </a:r>
            <a:endParaRPr lang="en-US" altLang="zh-TW" dirty="0" smtClean="0"/>
          </a:p>
          <a:p>
            <a:pPr marL="45720" indent="0">
              <a:buNone/>
            </a:pPr>
            <a:r>
              <a:rPr lang="en-US" altLang="zh-TW" dirty="0"/>
              <a:t> </a:t>
            </a:r>
            <a:r>
              <a:rPr lang="en-US" altLang="zh-TW" dirty="0" smtClean="0"/>
              <a:t>2.</a:t>
            </a:r>
            <a:r>
              <a:rPr lang="zh-TW" altLang="en-US" dirty="0" smtClean="0"/>
              <a:t>操作產生大量</a:t>
            </a:r>
            <a:r>
              <a:rPr lang="en-US" altLang="zh-TW" dirty="0" smtClean="0"/>
              <a:t>aerosol</a:t>
            </a:r>
            <a:r>
              <a:rPr lang="zh-TW" altLang="en-US" dirty="0" smtClean="0"/>
              <a:t>的實驗步驟應於生物安全櫃內操作</a:t>
            </a:r>
            <a:endParaRPr lang="en-US" altLang="zh-TW" dirty="0" smtClean="0"/>
          </a:p>
          <a:p>
            <a:pPr marL="45720" indent="0">
              <a:buNone/>
            </a:pPr>
            <a:r>
              <a:rPr lang="en-US" altLang="zh-TW" dirty="0"/>
              <a:t> </a:t>
            </a:r>
            <a:r>
              <a:rPr lang="en-US" altLang="zh-TW" dirty="0" smtClean="0"/>
              <a:t>3.</a:t>
            </a:r>
            <a:r>
              <a:rPr lang="zh-TW" altLang="en-US" dirty="0" smtClean="0"/>
              <a:t>使用優良的微生物操作技術</a:t>
            </a:r>
            <a:endParaRPr lang="en-US" altLang="zh-TW" dirty="0"/>
          </a:p>
          <a:p>
            <a:pPr marL="45720" indent="0">
              <a:buNone/>
            </a:pPr>
            <a:endParaRPr lang="zh-TW" altLang="en-US" dirty="0"/>
          </a:p>
        </p:txBody>
      </p:sp>
      <p:sp>
        <p:nvSpPr>
          <p:cNvPr id="3" name="標題 2"/>
          <p:cNvSpPr>
            <a:spLocks noGrp="1"/>
          </p:cNvSpPr>
          <p:nvPr>
            <p:ph type="title"/>
          </p:nvPr>
        </p:nvSpPr>
        <p:spPr/>
        <p:txBody>
          <a:bodyPr/>
          <a:lstStyle/>
          <a:p>
            <a:r>
              <a:rPr lang="en-US" altLang="zh-TW" dirty="0"/>
              <a:t>1.3.3</a:t>
            </a:r>
            <a:r>
              <a:rPr lang="zh-TW" altLang="en-US" dirty="0"/>
              <a:t>說明生物材料儲存及處理之要求</a:t>
            </a:r>
          </a:p>
        </p:txBody>
      </p:sp>
    </p:spTree>
    <p:extLst>
      <p:ext uri="{BB962C8B-B14F-4D97-AF65-F5344CB8AC3E}">
        <p14:creationId xmlns:p14="http://schemas.microsoft.com/office/powerpoint/2010/main" val="3071649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一般而言，操作病原體所需實驗室等級</a:t>
            </a:r>
            <a:r>
              <a:rPr lang="en-US" altLang="zh-TW" sz="2400" dirty="0" smtClean="0"/>
              <a:t>(BSL)</a:t>
            </a:r>
            <a:r>
              <a:rPr lang="zh-TW" altLang="en-US" sz="2400" dirty="0" smtClean="0"/>
              <a:t>可對應病原體所屬的風險等級</a:t>
            </a:r>
            <a:r>
              <a:rPr lang="en-US" altLang="zh-TW" sz="2400" dirty="0" smtClean="0"/>
              <a:t>(risk group, RG)</a:t>
            </a:r>
          </a:p>
          <a:p>
            <a:r>
              <a:rPr lang="zh-TW" altLang="en-US" sz="2400" dirty="0" smtClean="0"/>
              <a:t>特殊</a:t>
            </a:r>
            <a:r>
              <a:rPr lang="zh-TW" altLang="en-US" sz="2400" dirty="0"/>
              <a:t>實驗</a:t>
            </a:r>
            <a:r>
              <a:rPr lang="zh-TW" altLang="en-US" sz="2400" dirty="0" smtClean="0"/>
              <a:t>步驟</a:t>
            </a:r>
            <a:endParaRPr lang="en-US" altLang="zh-TW" sz="2400" dirty="0" smtClean="0"/>
          </a:p>
          <a:p>
            <a:pPr marL="45720" indent="0">
              <a:buNone/>
            </a:pPr>
            <a:r>
              <a:rPr lang="en-US" altLang="zh-TW" dirty="0"/>
              <a:t> </a:t>
            </a:r>
            <a:r>
              <a:rPr lang="en-US" altLang="zh-TW" dirty="0" smtClean="0"/>
              <a:t> </a:t>
            </a:r>
            <a:r>
              <a:rPr lang="zh-TW" altLang="en-US" dirty="0" smtClean="0"/>
              <a:t>重新</a:t>
            </a:r>
            <a:r>
              <a:rPr lang="zh-TW" altLang="en-US" dirty="0"/>
              <a:t>執行風險</a:t>
            </a:r>
            <a:r>
              <a:rPr lang="zh-TW" altLang="en-US" dirty="0" smtClean="0"/>
              <a:t>評估，</a:t>
            </a:r>
            <a:r>
              <a:rPr lang="zh-TW" altLang="zh-TW" dirty="0"/>
              <a:t>考慮轉移到更高危害管制</a:t>
            </a:r>
            <a:r>
              <a:rPr lang="zh-TW" altLang="zh-TW" dirty="0" smtClean="0"/>
              <a:t>類型</a:t>
            </a:r>
            <a:r>
              <a:rPr lang="zh-TW" altLang="en-US" dirty="0" smtClean="0"/>
              <a:t>實驗室或</a:t>
            </a:r>
            <a:endParaRPr lang="en-US" altLang="zh-TW" dirty="0" smtClean="0"/>
          </a:p>
          <a:p>
            <a:pPr marL="45720" indent="0">
              <a:buNone/>
            </a:pPr>
            <a:r>
              <a:rPr lang="en-US" altLang="zh-TW" dirty="0"/>
              <a:t> </a:t>
            </a:r>
            <a:r>
              <a:rPr lang="en-US" altLang="zh-TW" dirty="0" smtClean="0"/>
              <a:t> </a:t>
            </a:r>
            <a:r>
              <a:rPr lang="zh-TW" altLang="zh-TW" dirty="0" smtClean="0"/>
              <a:t>增加額外</a:t>
            </a:r>
            <a:r>
              <a:rPr lang="zh-TW" altLang="zh-TW" dirty="0"/>
              <a:t>的防護措施</a:t>
            </a:r>
            <a:r>
              <a:rPr lang="zh-TW" altLang="en-US" dirty="0"/>
              <a:t>。</a:t>
            </a:r>
            <a:endParaRPr lang="en-US" altLang="zh-TW" dirty="0"/>
          </a:p>
          <a:p>
            <a:pPr marL="45720" indent="0">
              <a:buNone/>
            </a:pPr>
            <a:r>
              <a:rPr lang="en-US" altLang="zh-TW" dirty="0" smtClean="0"/>
              <a:t>  (1)</a:t>
            </a:r>
            <a:r>
              <a:rPr lang="zh-TW" altLang="en-US" dirty="0" smtClean="0"/>
              <a:t>當實驗程序會產生</a:t>
            </a:r>
            <a:r>
              <a:rPr lang="zh-TW" altLang="en-US" dirty="0" smtClean="0">
                <a:solidFill>
                  <a:srgbClr val="FF0000"/>
                </a:solidFill>
              </a:rPr>
              <a:t>高濃度</a:t>
            </a:r>
            <a:r>
              <a:rPr lang="en-US" altLang="zh-TW" dirty="0" smtClean="0">
                <a:solidFill>
                  <a:srgbClr val="FF0000"/>
                </a:solidFill>
              </a:rPr>
              <a:t>aerosol </a:t>
            </a:r>
          </a:p>
          <a:p>
            <a:pPr marL="45720" indent="0">
              <a:buNone/>
            </a:pPr>
            <a:r>
              <a:rPr lang="en-US" altLang="zh-TW" dirty="0" smtClean="0"/>
              <a:t>  (2)</a:t>
            </a:r>
            <a:r>
              <a:rPr lang="zh-TW" altLang="en-US" dirty="0" smtClean="0"/>
              <a:t>所</a:t>
            </a:r>
            <a:r>
              <a:rPr lang="zh-TW" altLang="en-US" dirty="0"/>
              <a:t>欲處理的生物材料</a:t>
            </a:r>
            <a:r>
              <a:rPr lang="zh-TW" altLang="en-US" dirty="0">
                <a:solidFill>
                  <a:srgbClr val="FF0000"/>
                </a:solidFill>
              </a:rPr>
              <a:t>體積增大</a:t>
            </a:r>
            <a:r>
              <a:rPr lang="zh-TW" altLang="en-US" dirty="0"/>
              <a:t>或為</a:t>
            </a:r>
            <a:r>
              <a:rPr lang="zh-TW" altLang="en-US" dirty="0">
                <a:solidFill>
                  <a:srgbClr val="FF0000"/>
                </a:solidFill>
              </a:rPr>
              <a:t>高</a:t>
            </a:r>
            <a:r>
              <a:rPr lang="zh-TW" altLang="en-US" dirty="0" smtClean="0">
                <a:solidFill>
                  <a:srgbClr val="FF0000"/>
                </a:solidFill>
              </a:rPr>
              <a:t>濃度</a:t>
            </a:r>
            <a:endParaRPr lang="en-US" altLang="zh-TW" dirty="0" smtClean="0">
              <a:solidFill>
                <a:srgbClr val="FF0000"/>
              </a:solidFill>
            </a:endParaRPr>
          </a:p>
          <a:p>
            <a:pPr marL="45720" indent="0">
              <a:buNone/>
            </a:pPr>
            <a:r>
              <a:rPr lang="en-US" altLang="zh-TW" dirty="0">
                <a:solidFill>
                  <a:srgbClr val="FF0000"/>
                </a:solidFill>
              </a:rPr>
              <a:t> </a:t>
            </a:r>
            <a:r>
              <a:rPr lang="en-US" altLang="zh-TW" dirty="0" smtClean="0">
                <a:solidFill>
                  <a:srgbClr val="FF0000"/>
                </a:solidFill>
              </a:rPr>
              <a:t> </a:t>
            </a:r>
            <a:r>
              <a:rPr lang="en-US" altLang="zh-TW" dirty="0" smtClean="0">
                <a:solidFill>
                  <a:schemeClr val="tx1"/>
                </a:solidFill>
              </a:rPr>
              <a:t>(3)</a:t>
            </a:r>
            <a:r>
              <a:rPr lang="zh-TW" altLang="en-US" dirty="0" smtClean="0"/>
              <a:t>高</a:t>
            </a:r>
            <a:r>
              <a:rPr lang="zh-TW" altLang="en-US" dirty="0"/>
              <a:t>風險的操作程序：</a:t>
            </a:r>
            <a:r>
              <a:rPr lang="en-US" altLang="zh-TW" dirty="0"/>
              <a:t>aerosol</a:t>
            </a:r>
            <a:r>
              <a:rPr lang="zh-TW" altLang="en-US" dirty="0"/>
              <a:t>產生、潛在高度噴濺風險，</a:t>
            </a:r>
            <a:r>
              <a:rPr lang="zh-TW" altLang="en-US" dirty="0" smtClean="0"/>
              <a:t>例如：</a:t>
            </a:r>
            <a:endParaRPr lang="en-US" altLang="zh-TW" dirty="0" smtClean="0"/>
          </a:p>
          <a:p>
            <a:pPr marL="45720" indent="0">
              <a:buNone/>
            </a:pPr>
            <a:r>
              <a:rPr lang="en-US" altLang="zh-TW" dirty="0"/>
              <a:t> </a:t>
            </a:r>
            <a:r>
              <a:rPr lang="en-US" altLang="zh-TW" dirty="0" smtClean="0"/>
              <a:t>     </a:t>
            </a:r>
            <a:r>
              <a:rPr lang="zh-TW" altLang="en-US" dirty="0" smtClean="0"/>
              <a:t>震盪、組織研磨。</a:t>
            </a:r>
            <a:endParaRPr lang="en-US" altLang="zh-TW" dirty="0"/>
          </a:p>
          <a:p>
            <a:r>
              <a:rPr lang="zh-TW" altLang="en-US" sz="2400" dirty="0"/>
              <a:t>新興未知病原菌</a:t>
            </a:r>
          </a:p>
          <a:p>
            <a:endParaRPr lang="zh-TW" altLang="en-US" dirty="0"/>
          </a:p>
        </p:txBody>
      </p:sp>
      <p:sp>
        <p:nvSpPr>
          <p:cNvPr id="3" name="標題 2"/>
          <p:cNvSpPr>
            <a:spLocks noGrp="1"/>
          </p:cNvSpPr>
          <p:nvPr>
            <p:ph type="title"/>
          </p:nvPr>
        </p:nvSpPr>
        <p:spPr/>
        <p:txBody>
          <a:bodyPr/>
          <a:lstStyle/>
          <a:p>
            <a:r>
              <a:rPr lang="en-US" altLang="zh-TW" dirty="0"/>
              <a:t>1.3.4</a:t>
            </a:r>
            <a:r>
              <a:rPr lang="zh-TW" altLang="en-US" dirty="0"/>
              <a:t>瞭解生物材料需考慮轉移到不同危害管制類型的適當執行程序</a:t>
            </a:r>
          </a:p>
        </p:txBody>
      </p:sp>
    </p:spTree>
    <p:extLst>
      <p:ext uri="{BB962C8B-B14F-4D97-AF65-F5344CB8AC3E}">
        <p14:creationId xmlns:p14="http://schemas.microsoft.com/office/powerpoint/2010/main" val="105909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772816"/>
            <a:ext cx="8407893" cy="4407408"/>
          </a:xfrm>
        </p:spPr>
        <p:txBody>
          <a:bodyPr>
            <a:normAutofit/>
          </a:bodyPr>
          <a:lstStyle/>
          <a:p>
            <a:r>
              <a:rPr lang="en-US" altLang="zh-TW" sz="2400" dirty="0" smtClean="0"/>
              <a:t>1.1.1</a:t>
            </a:r>
            <a:r>
              <a:rPr lang="zh-TW" altLang="en-US" sz="2400" dirty="0" smtClean="0"/>
              <a:t>說明實驗室</a:t>
            </a:r>
            <a:r>
              <a:rPr lang="zh-TW" altLang="en-US" sz="2400" dirty="0" smtClean="0">
                <a:solidFill>
                  <a:srgbClr val="FF0000"/>
                </a:solidFill>
              </a:rPr>
              <a:t>持有</a:t>
            </a:r>
            <a:r>
              <a:rPr lang="zh-TW" altLang="en-US" sz="2400" dirty="0" smtClean="0"/>
              <a:t>的生物危害材料清單</a:t>
            </a:r>
            <a:endParaRPr lang="en-US" altLang="zh-TW" sz="2400" dirty="0" smtClean="0"/>
          </a:p>
          <a:p>
            <a:pPr marL="45720" indent="0">
              <a:buNone/>
            </a:pPr>
            <a:r>
              <a:rPr lang="zh-TW" altLang="en-US" sz="2400" dirty="0"/>
              <a:t> </a:t>
            </a:r>
            <a:r>
              <a:rPr lang="zh-TW" altLang="en-US" sz="2400" dirty="0" smtClean="0"/>
              <a:t> </a:t>
            </a:r>
            <a:r>
              <a:rPr lang="en-US" altLang="zh-TW" sz="2400" dirty="0" smtClean="0"/>
              <a:t>(1)</a:t>
            </a:r>
            <a:r>
              <a:rPr lang="zh-TW" altLang="en-US" sz="2400" dirty="0" smtClean="0"/>
              <a:t>長期保存</a:t>
            </a:r>
            <a:endParaRPr lang="en-US" altLang="zh-TW" sz="2400" dirty="0" smtClean="0"/>
          </a:p>
          <a:p>
            <a:pPr marL="45720" indent="0">
              <a:buNone/>
            </a:pPr>
            <a:r>
              <a:rPr lang="zh-TW" altLang="en-US" sz="2400" dirty="0"/>
              <a:t> </a:t>
            </a:r>
            <a:r>
              <a:rPr lang="zh-TW" altLang="en-US" sz="2400" dirty="0" smtClean="0"/>
              <a:t> </a:t>
            </a:r>
            <a:r>
              <a:rPr lang="en-US" altLang="zh-TW" sz="2400" dirty="0" smtClean="0"/>
              <a:t>(2)</a:t>
            </a:r>
            <a:r>
              <a:rPr lang="zh-TW" altLang="en-US" sz="2400" dirty="0" smtClean="0"/>
              <a:t>因覆驗需求而暫時保存之檢驗確認陽性檢體</a:t>
            </a:r>
            <a:endParaRPr lang="en-US" altLang="zh-TW" sz="2400" dirty="0" smtClean="0"/>
          </a:p>
          <a:p>
            <a:endParaRPr lang="en-US" altLang="zh-TW" dirty="0"/>
          </a:p>
          <a:p>
            <a:endParaRPr lang="en-US" altLang="zh-TW" dirty="0" smtClean="0"/>
          </a:p>
          <a:p>
            <a:endParaRPr lang="en-US" altLang="zh-TW" dirty="0"/>
          </a:p>
          <a:p>
            <a:endParaRPr lang="en-US" altLang="zh-TW" dirty="0" smtClean="0"/>
          </a:p>
          <a:p>
            <a:pPr marL="45720" indent="0">
              <a:buNone/>
            </a:pPr>
            <a:endParaRPr lang="en-US" altLang="zh-TW" dirty="0" smtClean="0"/>
          </a:p>
          <a:p>
            <a:pPr marL="45720" indent="0">
              <a:buNone/>
            </a:pPr>
            <a:r>
              <a:rPr lang="en-US" altLang="zh-TW" dirty="0" smtClean="0"/>
              <a:t> </a:t>
            </a:r>
          </a:p>
          <a:p>
            <a:pPr marL="45720" indent="0">
              <a:buNone/>
            </a:pPr>
            <a:endParaRPr lang="en-US" altLang="zh-TW" dirty="0" smtClean="0"/>
          </a:p>
        </p:txBody>
      </p:sp>
      <p:sp>
        <p:nvSpPr>
          <p:cNvPr id="2" name="標題 1"/>
          <p:cNvSpPr>
            <a:spLocks noGrp="1"/>
          </p:cNvSpPr>
          <p:nvPr>
            <p:ph type="title"/>
          </p:nvPr>
        </p:nvSpPr>
        <p:spPr/>
        <p:txBody>
          <a:bodyPr/>
          <a:lstStyle/>
          <a:p>
            <a:r>
              <a:rPr lang="en-US" altLang="zh-TW" dirty="0" smtClean="0"/>
              <a:t>1.1</a:t>
            </a:r>
            <a:r>
              <a:rPr lang="zh-TW" altLang="en-US" dirty="0" smtClean="0"/>
              <a:t>說明生物危害材料之概念</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2221310856"/>
              </p:ext>
            </p:extLst>
          </p:nvPr>
        </p:nvGraphicFramePr>
        <p:xfrm>
          <a:off x="1403648" y="3212976"/>
          <a:ext cx="6096000" cy="3200400"/>
        </p:xfrm>
        <a:graphic>
          <a:graphicData uri="http://schemas.openxmlformats.org/drawingml/2006/table">
            <a:tbl>
              <a:tblPr firstRow="1" bandRow="1">
                <a:tableStyleId>{5C22544A-7EE6-4342-B048-85BDC9FD1C3A}</a:tableStyleId>
              </a:tblPr>
              <a:tblGrid>
                <a:gridCol w="623392"/>
                <a:gridCol w="5472608"/>
              </a:tblGrid>
              <a:tr h="370840">
                <a:tc gridSpan="2">
                  <a:txBody>
                    <a:bodyPr/>
                    <a:lstStyle/>
                    <a:p>
                      <a:pPr algn="ctr"/>
                      <a:r>
                        <a:rPr lang="zh-TW" altLang="en-US" sz="2400" dirty="0" smtClean="0"/>
                        <a:t>感染性生物材料</a:t>
                      </a:r>
                      <a:endParaRPr lang="zh-TW" altLang="en-US" sz="2400" dirty="0"/>
                    </a:p>
                  </a:txBody>
                  <a:tcPr/>
                </a:tc>
                <a:tc hMerge="1">
                  <a:txBody>
                    <a:bodyPr/>
                    <a:lstStyle/>
                    <a:p>
                      <a:endParaRPr lang="zh-TW" altLang="en-US" dirty="0"/>
                    </a:p>
                  </a:txBody>
                  <a:tcPr/>
                </a:tc>
              </a:tr>
              <a:tr h="370840">
                <a:tc>
                  <a:txBody>
                    <a:bodyPr/>
                    <a:lstStyle/>
                    <a:p>
                      <a:r>
                        <a:rPr lang="en-US" altLang="zh-TW" sz="2400" dirty="0" smtClean="0"/>
                        <a:t>1</a:t>
                      </a:r>
                      <a:endParaRPr lang="zh-TW"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138</a:t>
                      </a:r>
                      <a:r>
                        <a:rPr lang="zh-TW" altLang="en-US" sz="2400" dirty="0" smtClean="0"/>
                        <a:t>種</a:t>
                      </a:r>
                      <a:r>
                        <a:rPr lang="en-US" altLang="zh-TW" sz="2400" dirty="0" smtClean="0"/>
                        <a:t>RG2</a:t>
                      </a:r>
                      <a:r>
                        <a:rPr lang="zh-TW" altLang="en-US" sz="2400" dirty="0" smtClean="0"/>
                        <a:t>以下感染性生物材料</a:t>
                      </a:r>
                      <a:endParaRPr lang="en-US" altLang="zh-TW" sz="2400" dirty="0" smtClean="0"/>
                    </a:p>
                  </a:txBody>
                  <a:tcPr/>
                </a:tc>
              </a:tr>
              <a:tr h="370840">
                <a:tc>
                  <a:txBody>
                    <a:bodyPr/>
                    <a:lstStyle/>
                    <a:p>
                      <a:r>
                        <a:rPr lang="en-US" altLang="zh-TW" sz="2400" dirty="0" smtClean="0"/>
                        <a:t>2</a:t>
                      </a:r>
                      <a:endParaRPr lang="zh-TW"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1</a:t>
                      </a:r>
                      <a:r>
                        <a:rPr lang="zh-TW" altLang="en-US" sz="2400" dirty="0" smtClean="0"/>
                        <a:t>種</a:t>
                      </a:r>
                      <a:r>
                        <a:rPr lang="en-US" altLang="zh-TW" sz="2400" dirty="0" smtClean="0"/>
                        <a:t>RG3</a:t>
                      </a:r>
                      <a:r>
                        <a:rPr lang="zh-TW" altLang="en-US" sz="2400" dirty="0" smtClean="0"/>
                        <a:t>感染性生物材料</a:t>
                      </a:r>
                      <a:r>
                        <a:rPr lang="en-US" altLang="zh-TW" sz="2400" dirty="0" smtClean="0"/>
                        <a:t>(MTBC)</a:t>
                      </a:r>
                      <a:endParaRPr lang="zh-TW" altLang="en-US" sz="2400" dirty="0" smtClean="0"/>
                    </a:p>
                  </a:txBody>
                  <a:tcPr/>
                </a:tc>
              </a:tr>
              <a:tr h="370840">
                <a:tc>
                  <a:txBody>
                    <a:bodyPr/>
                    <a:lstStyle/>
                    <a:p>
                      <a:r>
                        <a:rPr lang="en-US" altLang="zh-TW" sz="2400" dirty="0" smtClean="0"/>
                        <a:t>3</a:t>
                      </a:r>
                      <a:endParaRPr lang="zh-TW"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HIV</a:t>
                      </a:r>
                      <a:r>
                        <a:rPr lang="zh-TW" altLang="en-US" sz="2400" dirty="0" smtClean="0"/>
                        <a:t>陽性血清</a:t>
                      </a:r>
                      <a:endParaRPr lang="en-US" altLang="zh-TW" sz="2400" dirty="0" smtClean="0"/>
                    </a:p>
                  </a:txBody>
                  <a:tcPr/>
                </a:tc>
              </a:tr>
              <a:tr h="370840">
                <a:tc>
                  <a:txBody>
                    <a:bodyPr/>
                    <a:lstStyle/>
                    <a:p>
                      <a:r>
                        <a:rPr lang="en-US" altLang="zh-TW" sz="2400" dirty="0" smtClean="0"/>
                        <a:t>4</a:t>
                      </a:r>
                      <a:endParaRPr lang="zh-TW"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err="1" smtClean="0"/>
                        <a:t>HBc</a:t>
                      </a:r>
                      <a:r>
                        <a:rPr lang="en-US" altLang="zh-TW" sz="2400" dirty="0" smtClean="0"/>
                        <a:t> IgM</a:t>
                      </a:r>
                    </a:p>
                  </a:txBody>
                  <a:tcPr/>
                </a:tc>
              </a:tr>
              <a:tr h="370840">
                <a:tc>
                  <a:txBody>
                    <a:bodyPr/>
                    <a:lstStyle/>
                    <a:p>
                      <a:r>
                        <a:rPr lang="en-US" altLang="zh-TW" sz="2400" dirty="0" smtClean="0"/>
                        <a:t>5</a:t>
                      </a:r>
                      <a:endParaRPr lang="zh-TW"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HAV IgM</a:t>
                      </a:r>
                    </a:p>
                  </a:txBody>
                  <a:tcPr/>
                </a:tc>
              </a:tr>
              <a:tr h="370840">
                <a:tc>
                  <a:txBody>
                    <a:bodyPr/>
                    <a:lstStyle/>
                    <a:p>
                      <a:r>
                        <a:rPr lang="en-US" altLang="zh-TW" sz="2400" dirty="0" smtClean="0"/>
                        <a:t>6</a:t>
                      </a:r>
                      <a:endParaRPr lang="zh-TW"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solidFill>
                            <a:schemeClr val="tx1"/>
                          </a:solidFill>
                        </a:rPr>
                        <a:t>PRP</a:t>
                      </a:r>
                      <a:r>
                        <a:rPr lang="zh-TW" altLang="en-US" sz="2400" dirty="0" smtClean="0">
                          <a:solidFill>
                            <a:schemeClr val="tx1"/>
                          </a:solidFill>
                        </a:rPr>
                        <a:t>與</a:t>
                      </a:r>
                      <a:r>
                        <a:rPr lang="en-US" altLang="zh-TW" sz="2400" dirty="0" smtClean="0">
                          <a:solidFill>
                            <a:schemeClr val="tx1"/>
                          </a:solidFill>
                        </a:rPr>
                        <a:t>TPPA</a:t>
                      </a:r>
                      <a:r>
                        <a:rPr lang="zh-TW" altLang="en-US" sz="2400" dirty="0" smtClean="0">
                          <a:solidFill>
                            <a:schemeClr val="tx1"/>
                          </a:solidFill>
                        </a:rPr>
                        <a:t>陽性血清</a:t>
                      </a:r>
                      <a:endParaRPr lang="en-US" altLang="zh-TW" sz="2400" dirty="0" smtClean="0">
                        <a:solidFill>
                          <a:schemeClr val="tx1"/>
                        </a:solidFill>
                      </a:endParaRPr>
                    </a:p>
                  </a:txBody>
                  <a:tcPr/>
                </a:tc>
              </a:tr>
            </a:tbl>
          </a:graphicData>
        </a:graphic>
      </p:graphicFrame>
    </p:spTree>
    <p:extLst>
      <p:ext uri="{BB962C8B-B14F-4D97-AF65-F5344CB8AC3E}">
        <p14:creationId xmlns:p14="http://schemas.microsoft.com/office/powerpoint/2010/main" val="3129427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sz="2600" dirty="0" smtClean="0"/>
              <a:t>病原菌意外暴露</a:t>
            </a:r>
            <a:endParaRPr lang="en-US" altLang="zh-TW" sz="2600" dirty="0" smtClean="0"/>
          </a:p>
          <a:p>
            <a:pPr marL="45720" indent="0">
              <a:buNone/>
            </a:pPr>
            <a:r>
              <a:rPr lang="en-US" altLang="zh-TW" sz="2200" dirty="0"/>
              <a:t> </a:t>
            </a:r>
            <a:r>
              <a:rPr lang="en-US" altLang="zh-TW" sz="2200" dirty="0" smtClean="0"/>
              <a:t>(1)</a:t>
            </a:r>
            <a:r>
              <a:rPr lang="zh-TW" altLang="zh-TW" sz="2200" dirty="0" smtClean="0"/>
              <a:t>因</a:t>
            </a:r>
            <a:r>
              <a:rPr lang="zh-TW" altLang="zh-TW" sz="2200" dirty="0"/>
              <a:t>意外事故曾曝露於非</a:t>
            </a:r>
            <a:r>
              <a:rPr lang="en-US" altLang="zh-TW" sz="2200" dirty="0"/>
              <a:t>TB</a:t>
            </a:r>
            <a:r>
              <a:rPr lang="zh-TW" altLang="zh-TW" sz="2200" dirty="0"/>
              <a:t>感染性霧滴或割傷，後續自我</a:t>
            </a:r>
            <a:r>
              <a:rPr lang="zh-TW" altLang="zh-TW" sz="2200" dirty="0" smtClean="0"/>
              <a:t>進</a:t>
            </a:r>
            <a:endParaRPr lang="en-US" altLang="zh-TW" sz="2200" dirty="0" smtClean="0"/>
          </a:p>
          <a:p>
            <a:pPr marL="45720" indent="0">
              <a:buNone/>
            </a:pPr>
            <a:r>
              <a:rPr lang="en-US" altLang="zh-TW" sz="2200" dirty="0"/>
              <a:t> </a:t>
            </a:r>
            <a:r>
              <a:rPr lang="en-US" altLang="zh-TW" sz="2200" dirty="0" smtClean="0"/>
              <a:t>    </a:t>
            </a:r>
            <a:r>
              <a:rPr lang="zh-TW" altLang="zh-TW" sz="2200" dirty="0" smtClean="0"/>
              <a:t>行</a:t>
            </a:r>
            <a:r>
              <a:rPr lang="zh-TW" altLang="zh-TW" sz="2200" dirty="0"/>
              <a:t>健康狀態追蹤，異常時到感染科門診評估。</a:t>
            </a:r>
          </a:p>
          <a:p>
            <a:pPr marL="45720" indent="0">
              <a:buNone/>
            </a:pPr>
            <a:r>
              <a:rPr lang="en-US" altLang="zh-TW" sz="2200" dirty="0"/>
              <a:t> </a:t>
            </a:r>
            <a:r>
              <a:rPr lang="en-US" altLang="zh-TW" sz="2200" dirty="0" smtClean="0"/>
              <a:t>(2)</a:t>
            </a:r>
            <a:r>
              <a:rPr lang="zh-TW" altLang="zh-TW" sz="2200" dirty="0" smtClean="0"/>
              <a:t>曝露</a:t>
            </a:r>
            <a:r>
              <a:rPr lang="zh-TW" altLang="zh-TW" sz="2200" dirty="0"/>
              <a:t>於</a:t>
            </a:r>
            <a:r>
              <a:rPr lang="en-US" altLang="zh-TW" sz="2200" dirty="0"/>
              <a:t>TB</a:t>
            </a:r>
            <a:r>
              <a:rPr lang="zh-TW" altLang="zh-TW" sz="2200" dirty="0"/>
              <a:t>感染性霧滴</a:t>
            </a:r>
            <a:r>
              <a:rPr lang="en-US" altLang="zh-TW" sz="2200" dirty="0"/>
              <a:t>: </a:t>
            </a:r>
            <a:r>
              <a:rPr lang="zh-TW" altLang="zh-TW" sz="2200" dirty="0"/>
              <a:t>按感控之人員</a:t>
            </a:r>
            <a:r>
              <a:rPr lang="en-US" altLang="zh-TW" sz="2200" dirty="0"/>
              <a:t>TB</a:t>
            </a:r>
            <a:r>
              <a:rPr lang="zh-TW" altLang="zh-TW" sz="2200" dirty="0"/>
              <a:t>暴露流程進行</a:t>
            </a:r>
            <a:r>
              <a:rPr lang="zh-TW" altLang="zh-TW" sz="2200" dirty="0" smtClean="0"/>
              <a:t>健康</a:t>
            </a:r>
            <a:r>
              <a:rPr lang="en-US" altLang="zh-TW" sz="2200" dirty="0" smtClean="0"/>
              <a:t> </a:t>
            </a:r>
          </a:p>
          <a:p>
            <a:pPr marL="45720" indent="0">
              <a:buNone/>
            </a:pPr>
            <a:r>
              <a:rPr lang="en-US" altLang="zh-TW" sz="2200" dirty="0"/>
              <a:t> </a:t>
            </a:r>
            <a:r>
              <a:rPr lang="en-US" altLang="zh-TW" sz="2200" dirty="0" smtClean="0"/>
              <a:t>    </a:t>
            </a:r>
            <a:r>
              <a:rPr lang="zh-TW" altLang="zh-TW" sz="2200" dirty="0" smtClean="0"/>
              <a:t>狀態</a:t>
            </a:r>
            <a:r>
              <a:rPr lang="zh-TW" altLang="zh-TW" sz="2200" dirty="0"/>
              <a:t>追蹤</a:t>
            </a:r>
          </a:p>
          <a:p>
            <a:pPr marL="45720" indent="0">
              <a:buNone/>
            </a:pPr>
            <a:r>
              <a:rPr lang="en-US" altLang="zh-TW" sz="2200" dirty="0"/>
              <a:t> </a:t>
            </a:r>
            <a:r>
              <a:rPr lang="en-US" altLang="zh-TW" sz="2200" dirty="0" smtClean="0"/>
              <a:t>(3)</a:t>
            </a:r>
            <a:r>
              <a:rPr lang="zh-TW" altLang="zh-TW" sz="2200" dirty="0" smtClean="0"/>
              <a:t>未</a:t>
            </a:r>
            <a:r>
              <a:rPr lang="zh-TW" altLang="zh-TW" sz="2200" dirty="0"/>
              <a:t>戴口罩暴露於</a:t>
            </a:r>
            <a:r>
              <a:rPr lang="en-US" altLang="zh-TW" sz="2200" i="1" dirty="0"/>
              <a:t>Neisseria meningitides</a:t>
            </a:r>
            <a:r>
              <a:rPr lang="en-US" altLang="zh-TW" sz="2200" dirty="0"/>
              <a:t> </a:t>
            </a:r>
            <a:r>
              <a:rPr lang="zh-TW" altLang="zh-TW" sz="2200" dirty="0"/>
              <a:t>菌株時，可到</a:t>
            </a:r>
            <a:r>
              <a:rPr lang="zh-TW" altLang="zh-TW" sz="2200" dirty="0" smtClean="0"/>
              <a:t>感</a:t>
            </a:r>
            <a:r>
              <a:rPr lang="en-US" altLang="zh-TW" sz="2200" dirty="0" smtClean="0"/>
              <a:t> </a:t>
            </a:r>
          </a:p>
          <a:p>
            <a:pPr marL="45720" indent="0">
              <a:buNone/>
            </a:pPr>
            <a:r>
              <a:rPr lang="en-US" altLang="zh-TW" sz="2200" dirty="0"/>
              <a:t> </a:t>
            </a:r>
            <a:r>
              <a:rPr lang="en-US" altLang="zh-TW" sz="2200" dirty="0" smtClean="0"/>
              <a:t>    </a:t>
            </a:r>
            <a:r>
              <a:rPr lang="zh-TW" altLang="zh-TW" sz="2200" dirty="0" smtClean="0"/>
              <a:t>染</a:t>
            </a:r>
            <a:r>
              <a:rPr lang="zh-TW" altLang="zh-TW" sz="2200" dirty="0"/>
              <a:t>科門診請醫師評估是否需投與預防感染用藥</a:t>
            </a:r>
            <a:r>
              <a:rPr lang="zh-TW" altLang="zh-TW" sz="2200" dirty="0" smtClean="0"/>
              <a:t>。</a:t>
            </a:r>
            <a:endParaRPr lang="en-US" altLang="zh-TW" sz="2200" dirty="0" smtClean="0"/>
          </a:p>
          <a:p>
            <a:pPr marL="45720" indent="0">
              <a:buNone/>
            </a:pPr>
            <a:r>
              <a:rPr lang="en-US" altLang="zh-TW" sz="2200" dirty="0"/>
              <a:t> </a:t>
            </a:r>
            <a:r>
              <a:rPr lang="en-US" altLang="zh-TW" sz="2200" dirty="0" smtClean="0"/>
              <a:t>(4)</a:t>
            </a:r>
            <a:r>
              <a:rPr lang="zh-TW" altLang="en-US" sz="2200" dirty="0" smtClean="0"/>
              <a:t>於</a:t>
            </a:r>
            <a:r>
              <a:rPr lang="en-US" altLang="zh-TW" sz="2200" dirty="0" smtClean="0"/>
              <a:t>BSL2</a:t>
            </a:r>
            <a:r>
              <a:rPr lang="zh-TW" altLang="en-US" sz="2200" dirty="0" smtClean="0"/>
              <a:t>實驗室意外暴露於</a:t>
            </a:r>
            <a:r>
              <a:rPr lang="en-US" altLang="zh-TW" sz="2200" dirty="0" smtClean="0"/>
              <a:t>Brucella spp.</a:t>
            </a:r>
            <a:r>
              <a:rPr lang="zh-TW" altLang="en-US" sz="2200" dirty="0" smtClean="0"/>
              <a:t>，操作者連同所有 </a:t>
            </a:r>
            <a:endParaRPr lang="en-US" altLang="zh-TW" sz="2200" dirty="0" smtClean="0"/>
          </a:p>
          <a:p>
            <a:pPr marL="45720" indent="0">
              <a:buNone/>
            </a:pPr>
            <a:r>
              <a:rPr lang="en-US" altLang="zh-TW" sz="2200" dirty="0"/>
              <a:t> </a:t>
            </a:r>
            <a:r>
              <a:rPr lang="en-US" altLang="zh-TW" sz="2200" dirty="0" smtClean="0"/>
              <a:t>    </a:t>
            </a:r>
            <a:r>
              <a:rPr lang="zh-TW" altLang="en-US" sz="2200" dirty="0" smtClean="0"/>
              <a:t>可能暴露者，應經醫療照護人員評估決定是否施予暴露後 </a:t>
            </a:r>
            <a:endParaRPr lang="en-US" altLang="zh-TW" sz="2200" dirty="0" smtClean="0"/>
          </a:p>
          <a:p>
            <a:pPr marL="45720" indent="0">
              <a:buNone/>
            </a:pPr>
            <a:r>
              <a:rPr lang="en-US" altLang="zh-TW" sz="2200" dirty="0"/>
              <a:t> </a:t>
            </a:r>
            <a:r>
              <a:rPr lang="en-US" altLang="zh-TW" sz="2200" dirty="0" smtClean="0"/>
              <a:t>    </a:t>
            </a:r>
            <a:r>
              <a:rPr lang="zh-TW" altLang="en-US" sz="2200" dirty="0" smtClean="0"/>
              <a:t>之預防性抗藥及健康監測。</a:t>
            </a:r>
            <a:endParaRPr lang="zh-TW" altLang="zh-TW" sz="2200" dirty="0"/>
          </a:p>
          <a:p>
            <a:pPr marL="45720" indent="0">
              <a:buNone/>
            </a:pPr>
            <a:r>
              <a:rPr lang="en-US" altLang="zh-TW" dirty="0" smtClean="0"/>
              <a:t>     </a:t>
            </a:r>
            <a:endParaRPr lang="zh-TW" altLang="en-US" dirty="0"/>
          </a:p>
        </p:txBody>
      </p:sp>
      <p:sp>
        <p:nvSpPr>
          <p:cNvPr id="3" name="標題 2"/>
          <p:cNvSpPr>
            <a:spLocks noGrp="1"/>
          </p:cNvSpPr>
          <p:nvPr>
            <p:ph type="title"/>
          </p:nvPr>
        </p:nvSpPr>
        <p:spPr/>
        <p:txBody>
          <a:bodyPr/>
          <a:lstStyle/>
          <a:p>
            <a:r>
              <a:rPr lang="en-US" altLang="zh-TW" dirty="0" smtClean="0"/>
              <a:t>1.3.5</a:t>
            </a:r>
            <a:r>
              <a:rPr lang="zh-TW" altLang="en-US" dirty="0" smtClean="0"/>
              <a:t>說明疑似暴露後之應變程序</a:t>
            </a:r>
            <a:endParaRPr lang="zh-TW" altLang="en-US" dirty="0"/>
          </a:p>
        </p:txBody>
      </p:sp>
    </p:spTree>
    <p:extLst>
      <p:ext uri="{BB962C8B-B14F-4D97-AF65-F5344CB8AC3E}">
        <p14:creationId xmlns:p14="http://schemas.microsoft.com/office/powerpoint/2010/main" val="3573442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pPr algn="l"/>
            <a:r>
              <a:rPr lang="zh-TW" altLang="en-US" dirty="0" smtClean="0"/>
              <a:t>    針扎</a:t>
            </a:r>
            <a:endParaRPr lang="zh-TW" alt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53" t="10051" r="36527" b="5959"/>
          <a:stretch/>
        </p:blipFill>
        <p:spPr bwMode="auto">
          <a:xfrm>
            <a:off x="3198381" y="167553"/>
            <a:ext cx="5838115" cy="671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960567" y="1772816"/>
            <a:ext cx="923330" cy="4484886"/>
          </a:xfrm>
          <a:prstGeom prst="rect">
            <a:avLst/>
          </a:prstGeom>
          <a:noFill/>
        </p:spPr>
        <p:txBody>
          <a:bodyPr vert="eaVert" wrap="square" rtlCol="0" anchor="t" anchorCtr="0">
            <a:spAutoFit/>
          </a:bodyPr>
          <a:lstStyle/>
          <a:p>
            <a:r>
              <a:rPr lang="zh-TW" altLang="en-US" sz="2400" dirty="0"/>
              <a:t>職安</a:t>
            </a:r>
            <a:r>
              <a:rPr lang="en-US" altLang="zh-TW" sz="2400" dirty="0"/>
              <a:t>-</a:t>
            </a:r>
            <a:r>
              <a:rPr lang="zh-TW" altLang="en-US" sz="2400" dirty="0"/>
              <a:t>針扎</a:t>
            </a:r>
            <a:r>
              <a:rPr lang="en-US" altLang="zh-TW" sz="2400" dirty="0"/>
              <a:t>-2-0002 </a:t>
            </a:r>
            <a:r>
              <a:rPr lang="zh-TW" altLang="en-US" sz="2400" dirty="0"/>
              <a:t>工作人員醫療尖銳物扎傷管理程序書</a:t>
            </a:r>
          </a:p>
        </p:txBody>
      </p:sp>
    </p:spTree>
    <p:extLst>
      <p:ext uri="{BB962C8B-B14F-4D97-AF65-F5344CB8AC3E}">
        <p14:creationId xmlns:p14="http://schemas.microsoft.com/office/powerpoint/2010/main" val="3636384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34873306"/>
              </p:ext>
            </p:extLst>
          </p:nvPr>
        </p:nvGraphicFramePr>
        <p:xfrm>
          <a:off x="2281309" y="44624"/>
          <a:ext cx="6683179" cy="6817360"/>
        </p:xfrm>
        <a:graphic>
          <a:graphicData uri="http://schemas.openxmlformats.org/drawingml/2006/table">
            <a:tbl>
              <a:tblPr/>
              <a:tblGrid>
                <a:gridCol w="408624"/>
                <a:gridCol w="1123714"/>
                <a:gridCol w="1716947"/>
                <a:gridCol w="1716947"/>
                <a:gridCol w="1716947"/>
              </a:tblGrid>
              <a:tr h="372943">
                <a:tc>
                  <a:txBody>
                    <a:bodyPr/>
                    <a:lstStyle/>
                    <a:p>
                      <a:pPr algn="ctr">
                        <a:spcAft>
                          <a:spcPts val="0"/>
                        </a:spcAft>
                      </a:pPr>
                      <a:r>
                        <a:rPr lang="zh-TW" sz="1400" kern="100" dirty="0">
                          <a:effectLst/>
                          <a:latin typeface="Times New Roman"/>
                          <a:ea typeface="標楷體"/>
                        </a:rPr>
                        <a:t>危害等級</a:t>
                      </a:r>
                    </a:p>
                  </a:txBody>
                  <a:tcPr marL="14524" marR="145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a:effectLst/>
                          <a:latin typeface="Times New Roman"/>
                          <a:ea typeface="標楷體"/>
                        </a:rPr>
                        <a:t>說明</a:t>
                      </a:r>
                    </a:p>
                  </a:txBody>
                  <a:tcPr marL="14524" marR="14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a:effectLst/>
                          <a:latin typeface="Times New Roman"/>
                          <a:ea typeface="標楷體"/>
                        </a:rPr>
                        <a:t>通報</a:t>
                      </a:r>
                    </a:p>
                  </a:txBody>
                  <a:tcPr marL="14524" marR="14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a:effectLst/>
                          <a:latin typeface="Times New Roman"/>
                          <a:ea typeface="標楷體"/>
                        </a:rPr>
                        <a:t>範例</a:t>
                      </a:r>
                    </a:p>
                  </a:txBody>
                  <a:tcPr marL="14524" marR="14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eaLnBrk="0">
                        <a:spcAft>
                          <a:spcPts val="0"/>
                        </a:spcAft>
                      </a:pPr>
                      <a:r>
                        <a:rPr lang="zh-TW" sz="1400" kern="100">
                          <a:effectLst/>
                          <a:latin typeface="Times New Roman"/>
                          <a:ea typeface="標楷體"/>
                        </a:rPr>
                        <a:t>處理</a:t>
                      </a:r>
                    </a:p>
                  </a:txBody>
                  <a:tcPr marL="14524" marR="145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1921">
                <a:tc>
                  <a:txBody>
                    <a:bodyPr/>
                    <a:lstStyle/>
                    <a:p>
                      <a:pPr algn="ctr">
                        <a:lnSpc>
                          <a:spcPts val="2000"/>
                        </a:lnSpc>
                        <a:spcAft>
                          <a:spcPts val="0"/>
                        </a:spcAft>
                      </a:pPr>
                      <a:r>
                        <a:rPr lang="zh-TW" sz="1400" kern="100" dirty="0">
                          <a:effectLst/>
                          <a:latin typeface="Times New Roman"/>
                          <a:ea typeface="標楷體"/>
                        </a:rPr>
                        <a:t>高度</a:t>
                      </a:r>
                    </a:p>
                  </a:txBody>
                  <a:tcPr marL="14524" marR="145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zh-TW" sz="1400" kern="100" dirty="0">
                          <a:effectLst/>
                          <a:latin typeface="Times New Roman"/>
                          <a:ea typeface="標楷體"/>
                        </a:rPr>
                        <a:t>擴及實驗室以外區域，對實驗室人員、其他部門或週遭社區民眾，</a:t>
                      </a:r>
                      <a:r>
                        <a:rPr lang="zh-TW" sz="1400" b="1" kern="100" dirty="0">
                          <a:effectLst/>
                          <a:latin typeface="Times New Roman"/>
                          <a:ea typeface="標楷體"/>
                        </a:rPr>
                        <a:t>有感染或危害之虞</a:t>
                      </a:r>
                      <a:r>
                        <a:rPr lang="zh-TW" sz="1400" kern="100" dirty="0">
                          <a:effectLst/>
                          <a:latin typeface="Times New Roman"/>
                          <a:ea typeface="標楷體"/>
                        </a:rPr>
                        <a:t>。</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dirty="0">
                          <a:effectLst/>
                          <a:latin typeface="Times New Roman"/>
                          <a:ea typeface="標楷體"/>
                        </a:rPr>
                        <a:t>1.</a:t>
                      </a:r>
                      <a:r>
                        <a:rPr lang="zh-TW" sz="1400" kern="100" dirty="0">
                          <a:effectLst/>
                          <a:latin typeface="Times New Roman"/>
                          <a:ea typeface="標楷體"/>
                        </a:rPr>
                        <a:t>當事人或發現者應立即向實驗室主管報告，並填寫異常事件通報單。</a:t>
                      </a:r>
                    </a:p>
                    <a:p>
                      <a:pPr marL="83820" indent="-83820">
                        <a:spcAft>
                          <a:spcPts val="0"/>
                        </a:spcAft>
                        <a:tabLst>
                          <a:tab pos="170180" algn="l"/>
                        </a:tabLst>
                      </a:pPr>
                      <a:r>
                        <a:rPr lang="en-US" sz="1400" kern="100" dirty="0">
                          <a:effectLst/>
                          <a:latin typeface="Times New Roman"/>
                          <a:ea typeface="標楷體"/>
                        </a:rPr>
                        <a:t>2.</a:t>
                      </a:r>
                      <a:r>
                        <a:rPr lang="zh-TW" sz="1400" kern="100" dirty="0">
                          <a:effectLst/>
                          <a:latin typeface="Times New Roman"/>
                          <a:ea typeface="標楷體"/>
                        </a:rPr>
                        <a:t>實驗室主管應立即向生物安全委員會報告。</a:t>
                      </a:r>
                    </a:p>
                    <a:p>
                      <a:pPr marL="83820" indent="-83820">
                        <a:spcAft>
                          <a:spcPts val="0"/>
                        </a:spcAft>
                        <a:tabLst>
                          <a:tab pos="170180" algn="l"/>
                        </a:tabLst>
                      </a:pPr>
                      <a:r>
                        <a:rPr lang="en-US" sz="1400" kern="100" dirty="0">
                          <a:effectLst/>
                          <a:latin typeface="Times New Roman"/>
                          <a:ea typeface="標楷體"/>
                        </a:rPr>
                        <a:t>3.</a:t>
                      </a:r>
                      <a:r>
                        <a:rPr lang="zh-TW" sz="1400" kern="100" dirty="0">
                          <a:effectLst/>
                          <a:latin typeface="Times New Roman"/>
                          <a:ea typeface="標楷體"/>
                        </a:rPr>
                        <a:t>生物安全委員會</a:t>
                      </a:r>
                      <a:r>
                        <a:rPr lang="zh-TW" sz="1400" b="1" kern="100" dirty="0">
                          <a:effectLst/>
                          <a:latin typeface="Times New Roman"/>
                          <a:ea typeface="標楷體"/>
                        </a:rPr>
                        <a:t>應於二十四小時內向所在地主管機關及中央主管機關通報</a:t>
                      </a:r>
                      <a:r>
                        <a:rPr lang="zh-TW" sz="1400" kern="100" dirty="0">
                          <a:effectLst/>
                          <a:latin typeface="Times New Roman"/>
                          <a:ea typeface="標楷體"/>
                        </a:rPr>
                        <a:t>。</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a:effectLst/>
                          <a:latin typeface="Times New Roman"/>
                          <a:ea typeface="標楷體"/>
                        </a:rPr>
                        <a:t>1.</a:t>
                      </a:r>
                      <a:r>
                        <a:rPr lang="zh-TW" sz="1400" kern="100">
                          <a:effectLst/>
                          <a:latin typeface="Times New Roman"/>
                          <a:ea typeface="標楷體"/>
                        </a:rPr>
                        <a:t>地震、水災等災害造成感染性材料逸散出實驗室以外區域。</a:t>
                      </a:r>
                    </a:p>
                    <a:p>
                      <a:pPr marL="83820" indent="-83820">
                        <a:spcAft>
                          <a:spcPts val="0"/>
                        </a:spcAft>
                        <a:tabLst>
                          <a:tab pos="170180" algn="l"/>
                        </a:tabLst>
                      </a:pPr>
                      <a:r>
                        <a:rPr lang="en-US" sz="1400" b="1" kern="100">
                          <a:effectLst/>
                          <a:latin typeface="Times New Roman"/>
                          <a:ea typeface="標楷體"/>
                        </a:rPr>
                        <a:t>2.</a:t>
                      </a:r>
                      <a:r>
                        <a:rPr lang="zh-TW" sz="1400" b="1" kern="100">
                          <a:effectLst/>
                          <a:latin typeface="Times New Roman"/>
                          <a:ea typeface="標楷體"/>
                        </a:rPr>
                        <a:t>工作人員因操作不當或防護不足，遭受感染卻不自知，將病原體帶出實驗室。</a:t>
                      </a:r>
                      <a:endParaRPr lang="zh-TW" sz="1400" kern="100">
                        <a:effectLst/>
                        <a:latin typeface="Times New Roman"/>
                        <a:ea typeface="標楷體"/>
                      </a:endParaRP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a:effectLst/>
                          <a:latin typeface="Times New Roman"/>
                          <a:ea typeface="標楷體"/>
                        </a:rPr>
                        <a:t>1.</a:t>
                      </a:r>
                      <a:r>
                        <a:rPr lang="zh-TW" sz="1400" kern="100">
                          <a:effectLst/>
                          <a:latin typeface="Times New Roman"/>
                          <a:ea typeface="標楷體"/>
                        </a:rPr>
                        <a:t>依中央機關指揮處理。</a:t>
                      </a:r>
                    </a:p>
                    <a:p>
                      <a:pPr marL="83820" indent="-83820">
                        <a:spcAft>
                          <a:spcPts val="0"/>
                        </a:spcAft>
                        <a:tabLst>
                          <a:tab pos="170180" algn="l"/>
                        </a:tabLst>
                      </a:pPr>
                      <a:r>
                        <a:rPr lang="en-US" sz="1400" kern="100">
                          <a:effectLst/>
                          <a:latin typeface="Times New Roman"/>
                          <a:ea typeface="標楷體"/>
                        </a:rPr>
                        <a:t>2.</a:t>
                      </a:r>
                      <a:r>
                        <a:rPr lang="zh-TW" sz="1400" kern="100">
                          <a:effectLst/>
                          <a:latin typeface="Times New Roman"/>
                          <a:ea typeface="標楷體"/>
                        </a:rPr>
                        <a:t>對疑似遭受感染人員進行必要之處置，經檢驗或症狀觀察確認已遭受感染時，應對其進行醫學治療。</a:t>
                      </a:r>
                    </a:p>
                    <a:p>
                      <a:pPr marL="83820" indent="-83820">
                        <a:spcAft>
                          <a:spcPts val="0"/>
                        </a:spcAft>
                        <a:tabLst>
                          <a:tab pos="170180" algn="l"/>
                        </a:tabLst>
                      </a:pPr>
                      <a:r>
                        <a:rPr lang="en-US" sz="1400" kern="100">
                          <a:effectLst/>
                          <a:latin typeface="Times New Roman"/>
                          <a:ea typeface="標楷體"/>
                        </a:rPr>
                        <a:t>3.</a:t>
                      </a:r>
                      <a:r>
                        <a:rPr lang="zh-TW" sz="1400" kern="100">
                          <a:effectLst/>
                          <a:latin typeface="Times New Roman"/>
                          <a:ea typeface="標楷體"/>
                        </a:rPr>
                        <a:t>生物安權委員會應回報中央主管機關有關意外事件之處理及改善措施。</a:t>
                      </a:r>
                    </a:p>
                  </a:txBody>
                  <a:tcPr marL="14524" marR="145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88232">
                <a:tc>
                  <a:txBody>
                    <a:bodyPr/>
                    <a:lstStyle/>
                    <a:p>
                      <a:pPr algn="ctr">
                        <a:lnSpc>
                          <a:spcPts val="2000"/>
                        </a:lnSpc>
                        <a:spcAft>
                          <a:spcPts val="0"/>
                        </a:spcAft>
                      </a:pPr>
                      <a:r>
                        <a:rPr lang="zh-TW" sz="1400" kern="100">
                          <a:effectLst/>
                          <a:latin typeface="Times New Roman"/>
                          <a:ea typeface="標楷體"/>
                        </a:rPr>
                        <a:t>中度</a:t>
                      </a:r>
                    </a:p>
                  </a:txBody>
                  <a:tcPr marL="14524" marR="145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zh-TW" sz="1400" kern="100">
                          <a:effectLst/>
                          <a:latin typeface="Times New Roman"/>
                          <a:ea typeface="標楷體"/>
                        </a:rPr>
                        <a:t>局限於實驗室以內區域，對實驗室人員</a:t>
                      </a:r>
                      <a:r>
                        <a:rPr lang="zh-TW" sz="1400" b="1" kern="100">
                          <a:effectLst/>
                          <a:latin typeface="Times New Roman"/>
                          <a:ea typeface="標楷體"/>
                        </a:rPr>
                        <a:t>可能有感染或危害之虞</a:t>
                      </a:r>
                      <a:r>
                        <a:rPr lang="zh-TW" sz="1400" kern="100">
                          <a:effectLst/>
                          <a:latin typeface="Times New Roman"/>
                          <a:ea typeface="標楷體"/>
                        </a:rPr>
                        <a:t>。</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dirty="0">
                          <a:effectLst/>
                          <a:latin typeface="Times New Roman"/>
                          <a:ea typeface="標楷體"/>
                        </a:rPr>
                        <a:t>1.</a:t>
                      </a:r>
                      <a:r>
                        <a:rPr lang="zh-TW" sz="1400" kern="100" dirty="0">
                          <a:effectLst/>
                          <a:latin typeface="Times New Roman"/>
                          <a:ea typeface="標楷體"/>
                        </a:rPr>
                        <a:t>當事人應立即向實驗室主管報告，並填寫異常事件通報單。</a:t>
                      </a:r>
                    </a:p>
                    <a:p>
                      <a:pPr marL="83820" indent="-83820">
                        <a:spcAft>
                          <a:spcPts val="0"/>
                        </a:spcAft>
                        <a:tabLst>
                          <a:tab pos="170180" algn="l"/>
                        </a:tabLst>
                      </a:pPr>
                      <a:r>
                        <a:rPr lang="en-US" sz="1400" kern="100" dirty="0">
                          <a:effectLst/>
                          <a:latin typeface="Times New Roman"/>
                          <a:ea typeface="標楷體"/>
                        </a:rPr>
                        <a:t>2.</a:t>
                      </a:r>
                      <a:r>
                        <a:rPr lang="zh-TW" sz="1400" kern="100" dirty="0">
                          <a:effectLst/>
                          <a:latin typeface="Times New Roman"/>
                          <a:ea typeface="標楷體"/>
                        </a:rPr>
                        <a:t>實驗室主管應立即向生物安全委員會報告。</a:t>
                      </a:r>
                    </a:p>
                    <a:p>
                      <a:pPr marL="83820" indent="-83820">
                        <a:spcAft>
                          <a:spcPts val="0"/>
                        </a:spcAft>
                        <a:tabLst>
                          <a:tab pos="170180" algn="l"/>
                        </a:tabLst>
                      </a:pPr>
                      <a:r>
                        <a:rPr lang="en-US" sz="1400" b="1" kern="100" dirty="0">
                          <a:effectLst/>
                          <a:latin typeface="Times New Roman"/>
                          <a:ea typeface="標楷體"/>
                        </a:rPr>
                        <a:t>3.</a:t>
                      </a:r>
                      <a:r>
                        <a:rPr lang="zh-TW" sz="1400" b="1" kern="100" dirty="0">
                          <a:effectLst/>
                          <a:latin typeface="Times New Roman"/>
                          <a:ea typeface="標楷體"/>
                        </a:rPr>
                        <a:t>設置單位疑似有實驗室人員感染時，應向地方主管機關通報，並副知中央主管機關</a:t>
                      </a:r>
                      <a:r>
                        <a:rPr lang="zh-TW" sz="1400" kern="100" dirty="0">
                          <a:effectLst/>
                          <a:latin typeface="Times New Roman"/>
                          <a:ea typeface="標楷體"/>
                        </a:rPr>
                        <a:t>。</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dirty="0">
                          <a:effectLst/>
                          <a:latin typeface="Times New Roman"/>
                          <a:ea typeface="標楷體"/>
                        </a:rPr>
                        <a:t>1.</a:t>
                      </a:r>
                      <a:r>
                        <a:rPr lang="zh-TW" sz="1400" kern="100" dirty="0">
                          <a:effectLst/>
                          <a:latin typeface="Times New Roman"/>
                          <a:ea typeface="標楷體"/>
                        </a:rPr>
                        <a:t>於生物安全櫃操作感染性材料過程中，因</a:t>
                      </a:r>
                      <a:r>
                        <a:rPr lang="zh-TW" sz="1400" b="1" kern="100" dirty="0">
                          <a:effectLst/>
                          <a:latin typeface="Times New Roman"/>
                          <a:ea typeface="標楷體"/>
                        </a:rPr>
                        <a:t>風機異常產生正壓</a:t>
                      </a:r>
                      <a:r>
                        <a:rPr lang="zh-TW" sz="1400" kern="100" dirty="0">
                          <a:effectLst/>
                          <a:latin typeface="Times New Roman"/>
                          <a:ea typeface="標楷體"/>
                        </a:rPr>
                        <a:t>，造成感染性材料逸散到實驗室區域。</a:t>
                      </a:r>
                    </a:p>
                    <a:p>
                      <a:pPr marL="83820" indent="-83820">
                        <a:spcAft>
                          <a:spcPts val="0"/>
                        </a:spcAft>
                        <a:tabLst>
                          <a:tab pos="170180" algn="l"/>
                        </a:tabLst>
                      </a:pPr>
                      <a:r>
                        <a:rPr lang="en-US" sz="1400" kern="100" dirty="0">
                          <a:effectLst/>
                          <a:latin typeface="Times New Roman"/>
                          <a:ea typeface="標楷體"/>
                        </a:rPr>
                        <a:t>2.</a:t>
                      </a:r>
                      <a:r>
                        <a:rPr lang="zh-TW" sz="1400" kern="100" dirty="0">
                          <a:effectLst/>
                          <a:latin typeface="Times New Roman"/>
                          <a:ea typeface="標楷體"/>
                        </a:rPr>
                        <a:t>操作感染性材料不慎</a:t>
                      </a:r>
                      <a:r>
                        <a:rPr lang="zh-TW" sz="1400" b="1" kern="100" dirty="0">
                          <a:effectLst/>
                          <a:latin typeface="Times New Roman"/>
                          <a:ea typeface="標楷體"/>
                        </a:rPr>
                        <a:t>噴濺至人員身上。</a:t>
                      </a:r>
                      <a:endParaRPr lang="zh-TW" sz="1400" kern="100" dirty="0">
                        <a:effectLst/>
                        <a:latin typeface="Times New Roman"/>
                        <a:ea typeface="標楷體"/>
                      </a:endParaRPr>
                    </a:p>
                    <a:p>
                      <a:pPr algn="just">
                        <a:lnSpc>
                          <a:spcPts val="2000"/>
                        </a:lnSpc>
                        <a:spcAft>
                          <a:spcPts val="0"/>
                        </a:spcAft>
                      </a:pPr>
                      <a:r>
                        <a:rPr lang="en-US" sz="1400" kern="100" dirty="0">
                          <a:effectLst/>
                          <a:latin typeface="Times New Roman"/>
                          <a:ea typeface="標楷體"/>
                        </a:rPr>
                        <a:t>3.</a:t>
                      </a:r>
                      <a:r>
                        <a:rPr lang="zh-TW" sz="1400" kern="100" dirty="0">
                          <a:effectLst/>
                          <a:latin typeface="Times New Roman"/>
                          <a:ea typeface="標楷體"/>
                        </a:rPr>
                        <a:t>拿取感染性材料時，</a:t>
                      </a:r>
                      <a:r>
                        <a:rPr lang="zh-TW" sz="1400" b="1" kern="100" dirty="0">
                          <a:effectLst/>
                          <a:latin typeface="Times New Roman"/>
                          <a:ea typeface="標楷體"/>
                        </a:rPr>
                        <a:t>不慎掉落地板並濺灑出來。</a:t>
                      </a:r>
                      <a:endParaRPr lang="zh-TW" sz="1400" kern="100" dirty="0">
                        <a:effectLst/>
                        <a:latin typeface="Times New Roman"/>
                        <a:ea typeface="標楷體"/>
                      </a:endParaRP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a:effectLst/>
                          <a:latin typeface="Times New Roman"/>
                          <a:ea typeface="標楷體"/>
                        </a:rPr>
                        <a:t>1.</a:t>
                      </a:r>
                      <a:r>
                        <a:rPr lang="zh-TW" sz="1400" kern="100">
                          <a:effectLst/>
                          <a:latin typeface="Times New Roman"/>
                          <a:ea typeface="標楷體"/>
                        </a:rPr>
                        <a:t>依微生物組實驗室意外災害應變作業處理。</a:t>
                      </a:r>
                    </a:p>
                    <a:p>
                      <a:pPr marL="83820" indent="-83820">
                        <a:spcAft>
                          <a:spcPts val="0"/>
                        </a:spcAft>
                        <a:tabLst>
                          <a:tab pos="170180" algn="l"/>
                        </a:tabLst>
                      </a:pPr>
                      <a:r>
                        <a:rPr lang="en-US" sz="1400" kern="100">
                          <a:effectLst/>
                          <a:latin typeface="Times New Roman"/>
                          <a:ea typeface="標楷體"/>
                        </a:rPr>
                        <a:t>2.</a:t>
                      </a:r>
                      <a:r>
                        <a:rPr lang="zh-TW" sz="1400" kern="100">
                          <a:effectLst/>
                          <a:latin typeface="Times New Roman"/>
                          <a:ea typeface="標楷體"/>
                        </a:rPr>
                        <a:t>對疑似遭受感染人員進行必要之處置，經檢驗或症狀觀察確認已遭受感染時，應對其進行醫學治療。</a:t>
                      </a:r>
                    </a:p>
                    <a:p>
                      <a:pPr marL="83820" indent="-83820">
                        <a:spcAft>
                          <a:spcPts val="0"/>
                        </a:spcAft>
                        <a:tabLst>
                          <a:tab pos="170180" algn="l"/>
                        </a:tabLst>
                      </a:pPr>
                      <a:r>
                        <a:rPr lang="en-US" sz="1400" b="1" kern="100">
                          <a:effectLst/>
                          <a:latin typeface="Times New Roman"/>
                          <a:ea typeface="標楷體"/>
                        </a:rPr>
                        <a:t>3.</a:t>
                      </a:r>
                      <a:r>
                        <a:rPr lang="zh-TW" sz="1400" b="1" kern="100">
                          <a:effectLst/>
                          <a:latin typeface="Times New Roman"/>
                          <a:ea typeface="標楷體"/>
                        </a:rPr>
                        <a:t>進行實驗室感染事件之處理及改善措施</a:t>
                      </a:r>
                      <a:r>
                        <a:rPr lang="zh-TW" sz="1400" kern="100">
                          <a:effectLst/>
                          <a:latin typeface="Times New Roman"/>
                          <a:ea typeface="標楷體"/>
                        </a:rPr>
                        <a:t>，如主管機關要求並回報意外事件之處理及改善措施</a:t>
                      </a:r>
                    </a:p>
                  </a:txBody>
                  <a:tcPr marL="14524" marR="145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87141">
                <a:tc>
                  <a:txBody>
                    <a:bodyPr/>
                    <a:lstStyle/>
                    <a:p>
                      <a:pPr algn="ctr">
                        <a:lnSpc>
                          <a:spcPts val="2000"/>
                        </a:lnSpc>
                        <a:spcAft>
                          <a:spcPts val="0"/>
                        </a:spcAft>
                      </a:pPr>
                      <a:r>
                        <a:rPr lang="zh-TW" sz="1400" kern="100" dirty="0">
                          <a:effectLst/>
                          <a:latin typeface="Times New Roman"/>
                          <a:ea typeface="標楷體"/>
                        </a:rPr>
                        <a:t>低度</a:t>
                      </a:r>
                    </a:p>
                  </a:txBody>
                  <a:tcPr marL="14524" marR="145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zh-TW" sz="1400" kern="100" dirty="0">
                          <a:effectLst/>
                          <a:latin typeface="Times New Roman"/>
                          <a:ea typeface="標楷體"/>
                        </a:rPr>
                        <a:t>局限於實驗室防護設備內，對實驗室人員較少有感染或危害之虞。</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zh-TW" sz="1400" kern="100" dirty="0">
                          <a:effectLst/>
                          <a:latin typeface="Times New Roman"/>
                          <a:ea typeface="標楷體"/>
                        </a:rPr>
                        <a:t>當事人應向實驗室主管報告，並填寫異常事件通報單。</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dirty="0">
                          <a:effectLst/>
                          <a:latin typeface="Times New Roman"/>
                          <a:ea typeface="標楷體"/>
                        </a:rPr>
                        <a:t>1.</a:t>
                      </a:r>
                      <a:r>
                        <a:rPr lang="zh-TW" sz="1400" kern="100" dirty="0">
                          <a:effectLst/>
                          <a:latin typeface="Times New Roman"/>
                          <a:ea typeface="標楷體"/>
                        </a:rPr>
                        <a:t>於生物安全櫃內 操作感染性材料 之溢出或翻灑。</a:t>
                      </a:r>
                    </a:p>
                    <a:p>
                      <a:pPr marL="83820" indent="-83820">
                        <a:spcAft>
                          <a:spcPts val="0"/>
                        </a:spcAft>
                        <a:tabLst>
                          <a:tab pos="170180" algn="l"/>
                        </a:tabLst>
                      </a:pPr>
                      <a:r>
                        <a:rPr lang="en-US" sz="1400" b="1" kern="100" dirty="0">
                          <a:effectLst/>
                          <a:latin typeface="Times New Roman"/>
                          <a:ea typeface="標楷體"/>
                        </a:rPr>
                        <a:t>2.</a:t>
                      </a:r>
                      <a:r>
                        <a:rPr lang="zh-TW" sz="1400" b="1" kern="100" dirty="0">
                          <a:effectLst/>
                          <a:latin typeface="Times New Roman"/>
                          <a:ea typeface="標楷體"/>
                        </a:rPr>
                        <a:t>離心時，發生離心管破裂</a:t>
                      </a:r>
                      <a:r>
                        <a:rPr lang="zh-TW" sz="1400" kern="100" dirty="0">
                          <a:effectLst/>
                          <a:latin typeface="Times New Roman"/>
                          <a:ea typeface="標楷體"/>
                        </a:rPr>
                        <a:t>。</a:t>
                      </a:r>
                    </a:p>
                  </a:txBody>
                  <a:tcPr marL="14524" marR="1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83820" indent="-83820">
                        <a:spcAft>
                          <a:spcPts val="0"/>
                        </a:spcAft>
                        <a:tabLst>
                          <a:tab pos="170180" algn="l"/>
                        </a:tabLst>
                      </a:pPr>
                      <a:r>
                        <a:rPr lang="en-US" sz="1400" kern="100" dirty="0">
                          <a:effectLst/>
                          <a:latin typeface="Times New Roman"/>
                          <a:ea typeface="標楷體"/>
                        </a:rPr>
                        <a:t>1.</a:t>
                      </a:r>
                      <a:r>
                        <a:rPr lang="zh-TW" sz="1400" kern="100" dirty="0">
                          <a:effectLst/>
                          <a:latin typeface="Times New Roman"/>
                          <a:ea typeface="標楷體"/>
                        </a:rPr>
                        <a:t>依微生物組實驗室意外災害應變作業處理。</a:t>
                      </a:r>
                    </a:p>
                    <a:p>
                      <a:pPr algn="just" eaLnBrk="0">
                        <a:lnSpc>
                          <a:spcPts val="2000"/>
                        </a:lnSpc>
                        <a:spcAft>
                          <a:spcPts val="0"/>
                        </a:spcAft>
                      </a:pPr>
                      <a:r>
                        <a:rPr lang="en-US" sz="1400" kern="100" dirty="0">
                          <a:effectLst/>
                          <a:latin typeface="Times New Roman"/>
                          <a:ea typeface="標楷體"/>
                        </a:rPr>
                        <a:t> </a:t>
                      </a:r>
                      <a:endParaRPr lang="zh-TW" sz="1400" kern="100" dirty="0">
                        <a:effectLst/>
                        <a:latin typeface="Times New Roman"/>
                        <a:ea typeface="標楷體"/>
                      </a:endParaRPr>
                    </a:p>
                  </a:txBody>
                  <a:tcPr marL="14524" marR="1452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標題 2"/>
          <p:cNvSpPr>
            <a:spLocks noGrp="1"/>
          </p:cNvSpPr>
          <p:nvPr>
            <p:ph type="title"/>
          </p:nvPr>
        </p:nvSpPr>
        <p:spPr/>
        <p:txBody>
          <a:bodyPr/>
          <a:lstStyle/>
          <a:p>
            <a:endParaRPr lang="zh-TW" altLang="en-US" dirty="0"/>
          </a:p>
        </p:txBody>
      </p:sp>
      <p:sp>
        <p:nvSpPr>
          <p:cNvPr id="5" name="文字方塊 4"/>
          <p:cNvSpPr txBox="1"/>
          <p:nvPr/>
        </p:nvSpPr>
        <p:spPr>
          <a:xfrm>
            <a:off x="755576" y="1340768"/>
            <a:ext cx="1046440" cy="4968552"/>
          </a:xfrm>
          <a:prstGeom prst="rect">
            <a:avLst/>
          </a:prstGeom>
          <a:noFill/>
        </p:spPr>
        <p:txBody>
          <a:bodyPr vert="eaVert" wrap="square" rtlCol="0">
            <a:spAutoFit/>
          </a:bodyPr>
          <a:lstStyle/>
          <a:p>
            <a:pPr algn="ctr"/>
            <a:r>
              <a:rPr lang="zh-TW" altLang="zh-TW" sz="2800" dirty="0"/>
              <a:t>生物安全意外事件等級及</a:t>
            </a:r>
            <a:r>
              <a:rPr lang="zh-TW" altLang="zh-TW" sz="2800" dirty="0" smtClean="0"/>
              <a:t>其</a:t>
            </a:r>
            <a:endParaRPr lang="en-US" altLang="zh-TW" sz="2800" dirty="0" smtClean="0"/>
          </a:p>
          <a:p>
            <a:pPr algn="ctr"/>
            <a:r>
              <a:rPr lang="zh-TW" altLang="zh-TW" sz="2800" dirty="0" smtClean="0"/>
              <a:t>通報</a:t>
            </a:r>
            <a:r>
              <a:rPr lang="zh-TW" altLang="zh-TW" sz="2800" dirty="0"/>
              <a:t>規定</a:t>
            </a:r>
            <a:endParaRPr lang="zh-TW" altLang="en-US" sz="2800" dirty="0"/>
          </a:p>
        </p:txBody>
      </p:sp>
    </p:spTree>
    <p:extLst>
      <p:ext uri="{BB962C8B-B14F-4D97-AF65-F5344CB8AC3E}">
        <p14:creationId xmlns:p14="http://schemas.microsoft.com/office/powerpoint/2010/main" val="716417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smtClean="0">
                <a:solidFill>
                  <a:schemeClr val="tx1"/>
                </a:solidFill>
              </a:rPr>
              <a:t>建立各種實驗程序相關危害之文件</a:t>
            </a:r>
            <a:endParaRPr lang="en-US" altLang="zh-TW" sz="2800" dirty="0" smtClean="0">
              <a:solidFill>
                <a:schemeClr val="tx1"/>
              </a:solidFill>
            </a:endParaRPr>
          </a:p>
          <a:p>
            <a:pPr marL="45720" indent="0">
              <a:buNone/>
            </a:pPr>
            <a:r>
              <a:rPr lang="en-US" altLang="zh-TW" sz="2800" dirty="0">
                <a:solidFill>
                  <a:schemeClr val="tx1"/>
                </a:solidFill>
              </a:rPr>
              <a:t> </a:t>
            </a:r>
            <a:r>
              <a:rPr lang="en-US" altLang="zh-TW" sz="2800" dirty="0" smtClean="0">
                <a:solidFill>
                  <a:schemeClr val="tx1"/>
                </a:solidFill>
              </a:rPr>
              <a:t> </a:t>
            </a:r>
          </a:p>
          <a:p>
            <a:endParaRPr lang="en-US" altLang="zh-TW" dirty="0" smtClean="0"/>
          </a:p>
        </p:txBody>
      </p:sp>
      <p:sp>
        <p:nvSpPr>
          <p:cNvPr id="3" name="標題 2"/>
          <p:cNvSpPr>
            <a:spLocks noGrp="1"/>
          </p:cNvSpPr>
          <p:nvPr>
            <p:ph type="title"/>
          </p:nvPr>
        </p:nvSpPr>
        <p:spPr/>
        <p:txBody>
          <a:bodyPr/>
          <a:lstStyle/>
          <a:p>
            <a:r>
              <a:rPr lang="en-US" altLang="zh-TW" dirty="0" smtClean="0"/>
              <a:t>1.4</a:t>
            </a:r>
            <a:r>
              <a:rPr lang="zh-TW" altLang="en-US" dirty="0" smtClean="0"/>
              <a:t>瞭解各種實驗程序相關之危害</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99347801"/>
              </p:ext>
            </p:extLst>
          </p:nvPr>
        </p:nvGraphicFramePr>
        <p:xfrm>
          <a:off x="611560" y="2276872"/>
          <a:ext cx="8136904" cy="4206240"/>
        </p:xfrm>
        <a:graphic>
          <a:graphicData uri="http://schemas.openxmlformats.org/drawingml/2006/table">
            <a:tbl>
              <a:tblPr firstRow="1" bandRow="1">
                <a:tableStyleId>{5C22544A-7EE6-4342-B048-85BDC9FD1C3A}</a:tableStyleId>
              </a:tblPr>
              <a:tblGrid>
                <a:gridCol w="3156558"/>
                <a:gridCol w="4980346"/>
              </a:tblGrid>
              <a:tr h="370840">
                <a:tc>
                  <a:txBody>
                    <a:bodyPr/>
                    <a:lstStyle/>
                    <a:p>
                      <a:pPr algn="ctr"/>
                      <a:r>
                        <a:rPr lang="zh-TW" altLang="en-US" sz="2000" dirty="0" smtClean="0"/>
                        <a:t>相關危害</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實驗程序</a:t>
                      </a:r>
                    </a:p>
                  </a:txBody>
                  <a:tcPr/>
                </a:tc>
              </a:tr>
              <a:tr h="370840">
                <a:tc>
                  <a:txBody>
                    <a:bodyPr/>
                    <a:lstStyle/>
                    <a:p>
                      <a:r>
                        <a:rPr lang="zh-TW" altLang="en-US" sz="2000" dirty="0" smtClean="0"/>
                        <a:t>檢體外洩</a:t>
                      </a:r>
                      <a:endParaRPr lang="zh-TW"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檢體傳送</a:t>
                      </a:r>
                    </a:p>
                  </a:txBody>
                  <a:tcPr/>
                </a:tc>
              </a:tr>
              <a:tr h="370840">
                <a:tc>
                  <a:txBody>
                    <a:bodyPr/>
                    <a:lstStyle/>
                    <a:p>
                      <a:r>
                        <a:rPr lang="en-US" altLang="zh-TW" sz="2000" dirty="0" smtClean="0"/>
                        <a:t>aerosol</a:t>
                      </a:r>
                      <a:r>
                        <a:rPr lang="zh-TW" altLang="en-US" sz="2000" dirty="0" smtClean="0"/>
                        <a:t>、</a:t>
                      </a:r>
                      <a:r>
                        <a:rPr lang="en-US" altLang="zh-TW" sz="2000" dirty="0" smtClean="0"/>
                        <a:t>droplet</a:t>
                      </a:r>
                      <a:endParaRPr lang="zh-TW"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(1)Pipetting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(2)</a:t>
                      </a:r>
                      <a:r>
                        <a:rPr lang="zh-TW" altLang="en-US" sz="2000" dirty="0" smtClean="0"/>
                        <a:t>均質器、振盪器、超音波振盪器的使用</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(3)</a:t>
                      </a:r>
                      <a:r>
                        <a:rPr lang="zh-TW" altLang="en-US" sz="2000" dirty="0" smtClean="0"/>
                        <a:t>離心</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(4)</a:t>
                      </a:r>
                      <a:r>
                        <a:rPr lang="zh-TW" altLang="en-US" sz="2000" dirty="0" smtClean="0"/>
                        <a:t>血清分裝</a:t>
                      </a:r>
                      <a:endParaRPr lang="en-US" altLang="zh-TW" sz="2000" dirty="0" smtClean="0"/>
                    </a:p>
                  </a:txBody>
                  <a:tcPr/>
                </a:tc>
              </a:tr>
              <a:tr h="370840">
                <a:tc>
                  <a:txBody>
                    <a:bodyPr/>
                    <a:lstStyle/>
                    <a:p>
                      <a:r>
                        <a:rPr lang="zh-TW" altLang="en-US" sz="2000" dirty="0" smtClean="0"/>
                        <a:t>飛濺</a:t>
                      </a:r>
                      <a:endParaRPr lang="zh-TW" altLang="en-US" sz="2000" dirty="0"/>
                    </a:p>
                  </a:txBody>
                  <a:tcPr/>
                </a:tc>
                <a:tc>
                  <a:txBody>
                    <a:bodyPr/>
                    <a:lstStyle/>
                    <a:p>
                      <a:r>
                        <a:rPr lang="en-US" altLang="zh-TW" sz="2000" dirty="0" smtClean="0"/>
                        <a:t>(1)</a:t>
                      </a:r>
                      <a:r>
                        <a:rPr lang="zh-TW" altLang="en-US" sz="2000" dirty="0" smtClean="0"/>
                        <a:t>以火或加熱器消毒接種環</a:t>
                      </a:r>
                      <a:endParaRPr lang="en-US" altLang="zh-TW" sz="2000" dirty="0" smtClean="0"/>
                    </a:p>
                    <a:p>
                      <a:r>
                        <a:rPr lang="en-US" altLang="zh-TW" sz="2000" dirty="0" smtClean="0"/>
                        <a:t>(2)</a:t>
                      </a:r>
                      <a:r>
                        <a:rPr lang="zh-TW" altLang="en-US" sz="2000" dirty="0" smtClean="0"/>
                        <a:t>血清分裝</a:t>
                      </a:r>
                      <a:endParaRPr lang="en-US" altLang="zh-TW" sz="2000" dirty="0" smtClean="0"/>
                    </a:p>
                    <a:p>
                      <a:r>
                        <a:rPr lang="en-US" altLang="zh-TW" sz="2000" dirty="0" smtClean="0"/>
                        <a:t>(3)</a:t>
                      </a:r>
                      <a:r>
                        <a:rPr lang="zh-TW" altLang="en-US" sz="2000" dirty="0" smtClean="0"/>
                        <a:t>組織研磨</a:t>
                      </a:r>
                      <a:endParaRPr lang="zh-TW" altLang="en-US" sz="2000" dirty="0"/>
                    </a:p>
                  </a:txBody>
                  <a:tcPr/>
                </a:tc>
              </a:tr>
              <a:tr h="370840">
                <a:tc>
                  <a:txBody>
                    <a:bodyPr/>
                    <a:lstStyle/>
                    <a:p>
                      <a:r>
                        <a:rPr lang="zh-TW" altLang="en-US" sz="2000" dirty="0" smtClean="0"/>
                        <a:t>穿刺傷</a:t>
                      </a:r>
                      <a:endParaRPr lang="zh-TW" altLang="en-US" sz="2000" dirty="0"/>
                    </a:p>
                  </a:txBody>
                  <a:tcPr/>
                </a:tc>
                <a:tc>
                  <a:txBody>
                    <a:bodyPr/>
                    <a:lstStyle/>
                    <a:p>
                      <a:r>
                        <a:rPr lang="zh-TW" altLang="en-US" sz="2000" dirty="0" smtClean="0"/>
                        <a:t>尖銳器具的使用</a:t>
                      </a:r>
                      <a:endParaRPr lang="zh-TW" alt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固定、染色步驟不一定會殺死微生物</a:t>
                      </a:r>
                    </a:p>
                  </a:txBody>
                  <a:tcPr/>
                </a:tc>
                <a:tc>
                  <a:txBody>
                    <a:bodyPr/>
                    <a:lstStyle/>
                    <a:p>
                      <a:r>
                        <a:rPr lang="zh-TW" altLang="en-US" sz="2000" dirty="0" smtClean="0"/>
                        <a:t>抹片製作</a:t>
                      </a:r>
                      <a:endParaRPr lang="zh-TW" altLang="en-US" sz="2000" dirty="0"/>
                    </a:p>
                  </a:txBody>
                  <a:tcPr/>
                </a:tc>
              </a:tr>
            </a:tbl>
          </a:graphicData>
        </a:graphic>
      </p:graphicFrame>
    </p:spTree>
    <p:extLst>
      <p:ext uri="{BB962C8B-B14F-4D97-AF65-F5344CB8AC3E}">
        <p14:creationId xmlns:p14="http://schemas.microsoft.com/office/powerpoint/2010/main" val="3170333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dirty="0"/>
          </a:p>
        </p:txBody>
      </p:sp>
      <p:sp>
        <p:nvSpPr>
          <p:cNvPr id="4" name="標題 3"/>
          <p:cNvSpPr>
            <a:spLocks noGrp="1"/>
          </p:cNvSpPr>
          <p:nvPr>
            <p:ph type="title"/>
          </p:nvPr>
        </p:nvSpPr>
        <p:spPr/>
        <p:txBody>
          <a:bodyPr/>
          <a:lstStyle/>
          <a:p>
            <a:pPr algn="ctr"/>
            <a:r>
              <a:rPr lang="zh-TW" altLang="en-US" dirty="0" smtClean="0"/>
              <a:t>危害控制</a:t>
            </a:r>
            <a:r>
              <a:rPr lang="en-US" altLang="zh-TW" dirty="0" smtClean="0"/>
              <a:t>-</a:t>
            </a:r>
            <a:r>
              <a:rPr lang="zh-TW" altLang="en-US" dirty="0" smtClean="0"/>
              <a:t>個人防護裝備</a:t>
            </a:r>
            <a:r>
              <a:rPr lang="en-US" altLang="zh-TW" dirty="0" smtClean="0"/>
              <a:t>(PPE)</a:t>
            </a:r>
            <a:br>
              <a:rPr lang="en-US" altLang="zh-TW" dirty="0" smtClean="0"/>
            </a:br>
            <a:r>
              <a:rPr lang="en-US" altLang="zh-TW" sz="2800" dirty="0" smtClean="0">
                <a:solidFill>
                  <a:srgbClr val="FFFF00"/>
                </a:solidFill>
              </a:rPr>
              <a:t>(</a:t>
            </a:r>
            <a:r>
              <a:rPr lang="zh-TW" altLang="en-US" sz="2800" dirty="0" smtClean="0">
                <a:solidFill>
                  <a:srgbClr val="FFFF00"/>
                </a:solidFill>
              </a:rPr>
              <a:t>從選用、正確使用到分辨堪不堪用</a:t>
            </a:r>
            <a:r>
              <a:rPr lang="en-US" altLang="zh-TW" sz="2800" dirty="0" smtClean="0">
                <a:solidFill>
                  <a:srgbClr val="FFFF00"/>
                </a:solidFill>
              </a:rPr>
              <a:t>)</a:t>
            </a:r>
            <a:r>
              <a:rPr lang="en-US" altLang="zh-TW" sz="2800" dirty="0" smtClean="0"/>
              <a:t/>
            </a:r>
            <a:br>
              <a:rPr lang="en-US" altLang="zh-TW" sz="2800" dirty="0" smtClean="0"/>
            </a:br>
            <a:endParaRPr lang="zh-TW" altLang="en-US" sz="2800" dirty="0"/>
          </a:p>
        </p:txBody>
      </p:sp>
    </p:spTree>
    <p:extLst>
      <p:ext uri="{BB962C8B-B14F-4D97-AF65-F5344CB8AC3E}">
        <p14:creationId xmlns:p14="http://schemas.microsoft.com/office/powerpoint/2010/main" val="126993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a:t>依主管機關法規與規範訂定，依操作病原體之屬性訂定實驗室等級及實驗室操作人員之防護</a:t>
            </a:r>
            <a:r>
              <a:rPr lang="zh-TW" altLang="en-US" sz="2400" dirty="0" smtClean="0"/>
              <a:t>裝備</a:t>
            </a:r>
            <a:endParaRPr lang="en-US" altLang="zh-TW" sz="2400" dirty="0" smtClean="0"/>
          </a:p>
          <a:p>
            <a:endParaRPr lang="zh-TW" altLang="en-US" sz="2400" dirty="0"/>
          </a:p>
          <a:p>
            <a:r>
              <a:rPr lang="zh-TW" altLang="en-US" sz="2400" dirty="0" smtClean="0"/>
              <a:t>提供參與選擇適合個人所需之</a:t>
            </a:r>
            <a:r>
              <a:rPr lang="en-US" altLang="zh-TW" sz="2400" dirty="0" smtClean="0"/>
              <a:t>PPE</a:t>
            </a:r>
          </a:p>
          <a:p>
            <a:endParaRPr lang="en-US" altLang="zh-TW" sz="2400" dirty="0" smtClean="0"/>
          </a:p>
          <a:p>
            <a:r>
              <a:rPr lang="zh-TW" altLang="zh-TW" sz="2400" dirty="0" smtClean="0"/>
              <a:t>選用</a:t>
            </a:r>
            <a:r>
              <a:rPr lang="zh-TW" altLang="zh-TW" sz="2400" dirty="0"/>
              <a:t>個人防護裝備時，應考量工作時能見度、靈敏度等可能因</a:t>
            </a:r>
            <a:r>
              <a:rPr lang="en-US" altLang="zh-TW" sz="2400" dirty="0"/>
              <a:t>PPE</a:t>
            </a:r>
            <a:r>
              <a:rPr lang="zh-TW" altLang="zh-TW" sz="2400" dirty="0"/>
              <a:t>造成的不適的影響，選擇適當尺寸的個人防護</a:t>
            </a:r>
            <a:r>
              <a:rPr lang="zh-TW" altLang="zh-TW" sz="2400" dirty="0" smtClean="0"/>
              <a:t>裝備</a:t>
            </a:r>
            <a:r>
              <a:rPr lang="zh-TW" altLang="en-US" sz="2400" dirty="0" smtClean="0"/>
              <a:t>。</a:t>
            </a:r>
            <a:r>
              <a:rPr lang="en-US" altLang="zh-TW" sz="2400" dirty="0" smtClean="0"/>
              <a:t>(</a:t>
            </a:r>
            <a:r>
              <a:rPr lang="zh-TW" altLang="en-US" sz="2400" dirty="0" smtClean="0"/>
              <a:t>例如：</a:t>
            </a:r>
            <a:r>
              <a:rPr lang="en-US" altLang="zh-TW" sz="2400" dirty="0" smtClean="0"/>
              <a:t>N95</a:t>
            </a:r>
            <a:r>
              <a:rPr lang="zh-TW" altLang="en-US" sz="2400" dirty="0" smtClean="0"/>
              <a:t>口罩的年度密合度測試</a:t>
            </a:r>
            <a:r>
              <a:rPr lang="en-US" altLang="zh-TW" sz="2400" dirty="0" smtClean="0"/>
              <a:t>)</a:t>
            </a:r>
            <a:endParaRPr lang="zh-TW" altLang="en-US" sz="2400" dirty="0"/>
          </a:p>
        </p:txBody>
      </p:sp>
      <p:sp>
        <p:nvSpPr>
          <p:cNvPr id="3" name="標題 2"/>
          <p:cNvSpPr>
            <a:spLocks noGrp="1"/>
          </p:cNvSpPr>
          <p:nvPr>
            <p:ph type="title"/>
          </p:nvPr>
        </p:nvSpPr>
        <p:spPr/>
        <p:txBody>
          <a:bodyPr/>
          <a:lstStyle/>
          <a:p>
            <a:r>
              <a:rPr lang="zh-TW" altLang="en-US" dirty="0" smtClean="0"/>
              <a:t>指出一般實驗室所需之</a:t>
            </a:r>
            <a:r>
              <a:rPr lang="en-US" altLang="zh-TW" dirty="0" smtClean="0"/>
              <a:t>PPE</a:t>
            </a:r>
            <a:endParaRPr lang="zh-TW" altLang="en-US" dirty="0"/>
          </a:p>
        </p:txBody>
      </p:sp>
    </p:spTree>
    <p:extLst>
      <p:ext uri="{BB962C8B-B14F-4D97-AF65-F5344CB8AC3E}">
        <p14:creationId xmlns:p14="http://schemas.microsoft.com/office/powerpoint/2010/main" val="3789837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950289"/>
          </a:xfrm>
        </p:spPr>
        <p:txBody>
          <a:bodyPr>
            <a:normAutofit fontScale="92500"/>
          </a:bodyPr>
          <a:lstStyle/>
          <a:p>
            <a:r>
              <a:rPr lang="zh-TW" altLang="zh-TW" sz="2400" dirty="0"/>
              <a:t>個人防護裝備不應被用來取代</a:t>
            </a:r>
            <a:r>
              <a:rPr lang="zh-TW" altLang="zh-TW" sz="2400" dirty="0" smtClean="0"/>
              <a:t>工程控制</a:t>
            </a:r>
            <a:r>
              <a:rPr lang="zh-TW" altLang="en-US" sz="2400" dirty="0" smtClean="0"/>
              <a:t>設備</a:t>
            </a:r>
            <a:r>
              <a:rPr lang="en-US" altLang="zh-TW" sz="2400" dirty="0" smtClean="0"/>
              <a:t>/</a:t>
            </a:r>
            <a:r>
              <a:rPr lang="zh-TW" altLang="zh-TW" sz="2400" dirty="0" smtClean="0"/>
              <a:t>設施</a:t>
            </a:r>
            <a:r>
              <a:rPr lang="en-US" altLang="zh-TW" sz="2400" dirty="0" smtClean="0"/>
              <a:t>(</a:t>
            </a:r>
            <a:r>
              <a:rPr lang="zh-TW" altLang="en-US" sz="2400" dirty="0" smtClean="0"/>
              <a:t>例如：生物安全櫃</a:t>
            </a:r>
            <a:r>
              <a:rPr lang="en-US" altLang="zh-TW" sz="2400" dirty="0" smtClean="0"/>
              <a:t>)</a:t>
            </a:r>
            <a:r>
              <a:rPr lang="zh-TW" altLang="en-US" sz="2400" dirty="0" smtClean="0"/>
              <a:t>及優良微生物操作技術</a:t>
            </a:r>
            <a:endParaRPr lang="en-US" altLang="zh-TW" sz="2400" dirty="0" smtClean="0"/>
          </a:p>
          <a:p>
            <a:r>
              <a:rPr lang="en-US" altLang="zh-TW" sz="2400" dirty="0" smtClean="0"/>
              <a:t>PPE</a:t>
            </a:r>
            <a:r>
              <a:rPr lang="zh-TW" altLang="en-US" sz="2400" dirty="0" smtClean="0"/>
              <a:t>使用前應確認其完整性、是否有髒污、破損</a:t>
            </a:r>
            <a:endParaRPr lang="en-US" altLang="zh-TW" sz="2400" dirty="0" smtClean="0"/>
          </a:p>
          <a:p>
            <a:r>
              <a:rPr lang="en-US" altLang="zh-TW" sz="2400" dirty="0" smtClean="0"/>
              <a:t>PPE</a:t>
            </a:r>
            <a:r>
              <a:rPr lang="zh-TW" altLang="en-US" sz="2400" dirty="0" smtClean="0"/>
              <a:t>使用後之棄置</a:t>
            </a:r>
            <a:endParaRPr lang="en-US" altLang="zh-TW" sz="2400" dirty="0" smtClean="0"/>
          </a:p>
          <a:p>
            <a:pPr marL="45720" indent="0">
              <a:buNone/>
            </a:pPr>
            <a:r>
              <a:rPr lang="en-US" altLang="zh-TW" sz="2400" dirty="0">
                <a:solidFill>
                  <a:srgbClr val="002060"/>
                </a:solidFill>
              </a:rPr>
              <a:t> </a:t>
            </a:r>
            <a:r>
              <a:rPr lang="en-US" altLang="zh-TW" sz="2400" dirty="0" smtClean="0">
                <a:solidFill>
                  <a:srgbClr val="002060"/>
                </a:solidFill>
              </a:rPr>
              <a:t> </a:t>
            </a:r>
            <a:r>
              <a:rPr lang="en-US" altLang="zh-TW" dirty="0" smtClean="0">
                <a:solidFill>
                  <a:srgbClr val="002060"/>
                </a:solidFill>
              </a:rPr>
              <a:t>(1)BSL2</a:t>
            </a:r>
            <a:r>
              <a:rPr lang="zh-TW" altLang="en-US" dirty="0" smtClean="0">
                <a:solidFill>
                  <a:srgbClr val="002060"/>
                </a:solidFill>
              </a:rPr>
              <a:t>實驗室：丟棄於感染性垃圾桶</a:t>
            </a:r>
            <a:r>
              <a:rPr lang="en-US" altLang="zh-TW" dirty="0" smtClean="0">
                <a:solidFill>
                  <a:srgbClr val="002060"/>
                </a:solidFill>
              </a:rPr>
              <a:t>(</a:t>
            </a:r>
            <a:r>
              <a:rPr lang="zh-TW" altLang="en-US" dirty="0" smtClean="0">
                <a:solidFill>
                  <a:srgbClr val="002060"/>
                </a:solidFill>
              </a:rPr>
              <a:t>黃色</a:t>
            </a:r>
            <a:r>
              <a:rPr lang="en-US" altLang="zh-TW" dirty="0" smtClean="0">
                <a:solidFill>
                  <a:srgbClr val="002060"/>
                </a:solidFill>
              </a:rPr>
              <a:t>)</a:t>
            </a:r>
          </a:p>
          <a:p>
            <a:pPr marL="45720" indent="0">
              <a:buNone/>
            </a:pPr>
            <a:r>
              <a:rPr lang="en-US" altLang="zh-TW" dirty="0">
                <a:solidFill>
                  <a:srgbClr val="002060"/>
                </a:solidFill>
              </a:rPr>
              <a:t> </a:t>
            </a:r>
            <a:r>
              <a:rPr lang="en-US" altLang="zh-TW" dirty="0" smtClean="0">
                <a:solidFill>
                  <a:srgbClr val="002060"/>
                </a:solidFill>
              </a:rPr>
              <a:t> (2)</a:t>
            </a:r>
            <a:r>
              <a:rPr lang="zh-TW" altLang="en-US" dirty="0" smtClean="0">
                <a:solidFill>
                  <a:srgbClr val="002060"/>
                </a:solidFill>
              </a:rPr>
              <a:t>負壓實驗室：於負壓室進行滅菌後始得移出負壓室，並以紅色感染</a:t>
            </a:r>
            <a:endParaRPr lang="en-US" altLang="zh-TW" dirty="0" smtClean="0">
              <a:solidFill>
                <a:srgbClr val="002060"/>
              </a:solidFill>
            </a:endParaRPr>
          </a:p>
          <a:p>
            <a:pPr marL="45720" indent="0">
              <a:buNone/>
            </a:pPr>
            <a:r>
              <a:rPr lang="en-US" altLang="zh-TW" dirty="0">
                <a:solidFill>
                  <a:srgbClr val="002060"/>
                </a:solidFill>
              </a:rPr>
              <a:t> </a:t>
            </a:r>
            <a:r>
              <a:rPr lang="en-US" altLang="zh-TW" dirty="0" smtClean="0">
                <a:solidFill>
                  <a:srgbClr val="002060"/>
                </a:solidFill>
              </a:rPr>
              <a:t>                         </a:t>
            </a:r>
            <a:r>
              <a:rPr lang="zh-TW" altLang="en-US" dirty="0" smtClean="0">
                <a:solidFill>
                  <a:srgbClr val="002060"/>
                </a:solidFill>
              </a:rPr>
              <a:t>性垃圾袋包裝。</a:t>
            </a:r>
            <a:endParaRPr lang="en-US" altLang="zh-TW" dirty="0" smtClean="0">
              <a:solidFill>
                <a:srgbClr val="002060"/>
              </a:solidFill>
            </a:endParaRPr>
          </a:p>
          <a:p>
            <a:r>
              <a:rPr lang="zh-TW" altLang="zh-TW" sz="2400" dirty="0"/>
              <a:t>不宜將實驗衣、手套或其他個人防護裝備穿到實驗室以外場所</a:t>
            </a:r>
            <a:r>
              <a:rPr lang="zh-TW" altLang="zh-TW" sz="2400" dirty="0" smtClean="0"/>
              <a:t>。</a:t>
            </a:r>
            <a:endParaRPr lang="en-US" altLang="zh-TW" sz="2400" dirty="0" smtClean="0"/>
          </a:p>
          <a:p>
            <a:r>
              <a:rPr lang="zh-TW" altLang="zh-TW" sz="2400" dirty="0" smtClean="0"/>
              <a:t>所有</a:t>
            </a:r>
            <a:r>
              <a:rPr lang="zh-TW" altLang="zh-TW" sz="2400" dirty="0"/>
              <a:t>實驗衣服應該在實驗室消毒或設備清洗，工作人員不應該在家清洗實驗衣服</a:t>
            </a:r>
            <a:r>
              <a:rPr lang="zh-TW" altLang="zh-TW" sz="2400" dirty="0" smtClean="0"/>
              <a:t>。</a:t>
            </a:r>
            <a:endParaRPr lang="en-US" altLang="zh-TW" sz="2400" dirty="0" smtClean="0"/>
          </a:p>
          <a:p>
            <a:r>
              <a:rPr lang="zh-TW" altLang="en-US" sz="2400" dirty="0" smtClean="0"/>
              <a:t>實驗衣不應與外出服裝放在一起。</a:t>
            </a:r>
            <a:endParaRPr lang="en-US" altLang="zh-TW" sz="2400" dirty="0" smtClean="0"/>
          </a:p>
          <a:p>
            <a:r>
              <a:rPr lang="zh-TW" altLang="en-US" sz="2400" dirty="0" smtClean="0"/>
              <a:t>手套脫除後應以清潔劑洗手。</a:t>
            </a:r>
            <a:endParaRPr lang="en-US" altLang="zh-TW" sz="2400" dirty="0" smtClean="0"/>
          </a:p>
          <a:p>
            <a:endParaRPr lang="en-US" altLang="zh-TW" dirty="0" smtClean="0"/>
          </a:p>
          <a:p>
            <a:endParaRPr lang="en-US" altLang="zh-TW" dirty="0" smtClean="0"/>
          </a:p>
        </p:txBody>
      </p:sp>
      <p:sp>
        <p:nvSpPr>
          <p:cNvPr id="3" name="標題 2"/>
          <p:cNvSpPr>
            <a:spLocks noGrp="1"/>
          </p:cNvSpPr>
          <p:nvPr>
            <p:ph type="title"/>
          </p:nvPr>
        </p:nvSpPr>
        <p:spPr/>
        <p:txBody>
          <a:bodyPr/>
          <a:lstStyle/>
          <a:p>
            <a:r>
              <a:rPr lang="en-US" altLang="zh-TW" dirty="0" smtClean="0"/>
              <a:t>1.1.2</a:t>
            </a:r>
            <a:r>
              <a:rPr lang="zh-TW" altLang="en-US" dirty="0" smtClean="0"/>
              <a:t>說明使用</a:t>
            </a:r>
            <a:r>
              <a:rPr lang="en-US" altLang="zh-TW" dirty="0" smtClean="0"/>
              <a:t>PPE</a:t>
            </a:r>
            <a:r>
              <a:rPr lang="zh-TW" altLang="en-US" dirty="0" smtClean="0"/>
              <a:t>之安全規範</a:t>
            </a:r>
            <a:endParaRPr lang="zh-TW" altLang="en-US" dirty="0"/>
          </a:p>
        </p:txBody>
      </p:sp>
    </p:spTree>
    <p:extLst>
      <p:ext uri="{BB962C8B-B14F-4D97-AF65-F5344CB8AC3E}">
        <p14:creationId xmlns:p14="http://schemas.microsoft.com/office/powerpoint/2010/main" val="4058816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發展</a:t>
            </a:r>
            <a:r>
              <a:rPr lang="en-US" altLang="zh-TW" sz="2400" dirty="0" smtClean="0"/>
              <a:t>PPE</a:t>
            </a:r>
            <a:r>
              <a:rPr lang="zh-TW" altLang="en-US" sz="2400" dirty="0" smtClean="0"/>
              <a:t>危害</a:t>
            </a:r>
            <a:r>
              <a:rPr lang="zh-TW" altLang="en-US" sz="2400" dirty="0"/>
              <a:t>評估，至少</a:t>
            </a:r>
            <a:r>
              <a:rPr lang="zh-TW" altLang="en-US" sz="2400" dirty="0">
                <a:solidFill>
                  <a:srgbClr val="FF0000"/>
                </a:solidFill>
              </a:rPr>
              <a:t>每年</a:t>
            </a:r>
            <a:r>
              <a:rPr lang="zh-TW" altLang="en-US" sz="2400" dirty="0"/>
              <a:t>進行</a:t>
            </a:r>
            <a:r>
              <a:rPr lang="zh-TW" altLang="en-US" sz="2400" dirty="0" smtClean="0"/>
              <a:t>審查</a:t>
            </a:r>
            <a:r>
              <a:rPr lang="zh-TW" altLang="en-US" sz="2400" dirty="0"/>
              <a:t>及更</a:t>
            </a:r>
            <a:r>
              <a:rPr lang="zh-TW" altLang="en-US" sz="2400" dirty="0" smtClean="0"/>
              <a:t>新</a:t>
            </a:r>
            <a:endParaRPr lang="en-US" altLang="zh-TW" sz="2400" dirty="0" smtClean="0"/>
          </a:p>
          <a:p>
            <a:endParaRPr lang="en-US" altLang="zh-TW" sz="2400" dirty="0" smtClean="0"/>
          </a:p>
          <a:p>
            <a:r>
              <a:rPr lang="zh-TW" altLang="en-US" sz="2400" dirty="0" smtClean="0"/>
              <a:t>定期</a:t>
            </a:r>
            <a:r>
              <a:rPr lang="zh-TW" altLang="en-US" sz="2400" dirty="0"/>
              <a:t>評估新型</a:t>
            </a:r>
            <a:r>
              <a:rPr lang="en-US" altLang="zh-TW" sz="2400" dirty="0"/>
              <a:t>PPE </a:t>
            </a:r>
            <a:r>
              <a:rPr lang="zh-TW" altLang="en-US" sz="2400" dirty="0"/>
              <a:t>之</a:t>
            </a:r>
            <a:r>
              <a:rPr lang="zh-TW" altLang="en-US" sz="2400" dirty="0" smtClean="0"/>
              <a:t>可用性，並初階及中階人員需參與新型</a:t>
            </a:r>
            <a:r>
              <a:rPr lang="en-US" altLang="zh-TW" sz="2400" dirty="0" smtClean="0"/>
              <a:t>PPE</a:t>
            </a:r>
            <a:r>
              <a:rPr lang="zh-TW" altLang="en-US" sz="2400" dirty="0" smtClean="0"/>
              <a:t>的評估</a:t>
            </a:r>
            <a:endParaRPr lang="en-US" altLang="zh-TW" sz="2400" dirty="0" smtClean="0"/>
          </a:p>
          <a:p>
            <a:endParaRPr lang="en-US" altLang="zh-TW" sz="2400" dirty="0" smtClean="0"/>
          </a:p>
          <a:p>
            <a:r>
              <a:rPr lang="zh-TW" altLang="en-US" sz="2400" dirty="0" smtClean="0"/>
              <a:t>確保所有場所</a:t>
            </a:r>
            <a:r>
              <a:rPr lang="zh-TW" altLang="en-US" sz="2400" dirty="0"/>
              <a:t>已</a:t>
            </a:r>
            <a:r>
              <a:rPr lang="zh-TW" altLang="en-US" sz="2400" dirty="0">
                <a:solidFill>
                  <a:srgbClr val="FF0000"/>
                </a:solidFill>
              </a:rPr>
              <a:t>明確標示</a:t>
            </a:r>
            <a:r>
              <a:rPr lang="zh-TW" altLang="en-US" sz="2400" dirty="0"/>
              <a:t>所需</a:t>
            </a:r>
            <a:r>
              <a:rPr lang="zh-TW" altLang="en-US" sz="2400" dirty="0" smtClean="0"/>
              <a:t>穿著之</a:t>
            </a:r>
            <a:r>
              <a:rPr lang="en-US" altLang="zh-TW" sz="2400" dirty="0"/>
              <a:t>PPE</a:t>
            </a:r>
            <a:endParaRPr lang="zh-TW" altLang="en-US" sz="2400" dirty="0"/>
          </a:p>
        </p:txBody>
      </p:sp>
      <p:sp>
        <p:nvSpPr>
          <p:cNvPr id="3" name="標題 2"/>
          <p:cNvSpPr>
            <a:spLocks noGrp="1"/>
          </p:cNvSpPr>
          <p:nvPr>
            <p:ph type="title"/>
          </p:nvPr>
        </p:nvSpPr>
        <p:spPr/>
        <p:txBody>
          <a:bodyPr/>
          <a:lstStyle/>
          <a:p>
            <a:r>
              <a:rPr lang="en-US" altLang="zh-TW" dirty="0"/>
              <a:t>1.2</a:t>
            </a:r>
            <a:r>
              <a:rPr lang="zh-TW" altLang="en-US" dirty="0"/>
              <a:t>說明每個實驗程序所使用特定</a:t>
            </a:r>
            <a:r>
              <a:rPr lang="en-US" altLang="zh-TW" dirty="0"/>
              <a:t>PPE</a:t>
            </a:r>
            <a:endParaRPr lang="zh-TW" altLang="en-US" dirty="0"/>
          </a:p>
        </p:txBody>
      </p:sp>
    </p:spTree>
    <p:extLst>
      <p:ext uri="{BB962C8B-B14F-4D97-AF65-F5344CB8AC3E}">
        <p14:creationId xmlns:p14="http://schemas.microsoft.com/office/powerpoint/2010/main" val="2201951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每個實驗程序</a:t>
            </a:r>
            <a:r>
              <a:rPr lang="en-US" altLang="zh-TW" dirty="0" smtClean="0"/>
              <a:t>PPE</a:t>
            </a:r>
            <a:r>
              <a:rPr lang="zh-TW" altLang="en-US" dirty="0" smtClean="0"/>
              <a:t>的使用係根據風險評估結果而來</a:t>
            </a:r>
            <a:endParaRPr lang="en-US" altLang="zh-TW" dirty="0" smtClean="0"/>
          </a:p>
          <a:p>
            <a:r>
              <a:rPr lang="zh-TW" altLang="en-US" dirty="0" smtClean="0"/>
              <a:t>所需</a:t>
            </a:r>
            <a:r>
              <a:rPr lang="en-US" altLang="zh-TW" dirty="0" smtClean="0"/>
              <a:t>PPE</a:t>
            </a:r>
            <a:r>
              <a:rPr lang="zh-TW" altLang="en-US" dirty="0" smtClean="0"/>
              <a:t>的場所</a:t>
            </a:r>
            <a:endParaRPr lang="en-US" altLang="zh-TW" dirty="0" smtClean="0"/>
          </a:p>
          <a:p>
            <a:pPr marL="45720" indent="0">
              <a:buNone/>
            </a:pPr>
            <a:r>
              <a:rPr lang="en-US" altLang="zh-TW" dirty="0"/>
              <a:t> </a:t>
            </a:r>
            <a:endParaRPr lang="zh-TW" altLang="en-US" dirty="0"/>
          </a:p>
        </p:txBody>
      </p:sp>
      <p:sp>
        <p:nvSpPr>
          <p:cNvPr id="3" name="標題 2"/>
          <p:cNvSpPr>
            <a:spLocks noGrp="1"/>
          </p:cNvSpPr>
          <p:nvPr>
            <p:ph type="title"/>
          </p:nvPr>
        </p:nvSpPr>
        <p:spPr/>
        <p:txBody>
          <a:bodyPr/>
          <a:lstStyle/>
          <a:p>
            <a:r>
              <a:rPr lang="en-US" altLang="zh-TW" dirty="0" smtClean="0"/>
              <a:t>1.2</a:t>
            </a:r>
            <a:r>
              <a:rPr lang="zh-TW" altLang="en-US" dirty="0"/>
              <a:t>說明每個實驗程序所使用特定</a:t>
            </a:r>
            <a:r>
              <a:rPr lang="en-US" altLang="zh-TW" dirty="0" smtClean="0"/>
              <a:t>PPE</a:t>
            </a:r>
            <a:endParaRPr lang="zh-TW"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73" t="28842" r="20754" b="22423"/>
          <a:stretch/>
        </p:blipFill>
        <p:spPr bwMode="auto">
          <a:xfrm>
            <a:off x="746044" y="2492896"/>
            <a:ext cx="7642380" cy="385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6084168" y="6299447"/>
            <a:ext cx="2664296" cy="307777"/>
          </a:xfrm>
          <a:prstGeom prst="rect">
            <a:avLst/>
          </a:prstGeom>
          <a:noFill/>
        </p:spPr>
        <p:txBody>
          <a:bodyPr wrap="square" rtlCol="0">
            <a:spAutoFit/>
          </a:bodyPr>
          <a:lstStyle/>
          <a:p>
            <a:r>
              <a:rPr lang="en-US" altLang="zh-TW" sz="1400" dirty="0" smtClean="0"/>
              <a:t>(</a:t>
            </a:r>
            <a:r>
              <a:rPr lang="zh-TW" altLang="en-US" sz="1400" dirty="0" smtClean="0"/>
              <a:t>實驗室生物安全管理程序書</a:t>
            </a:r>
            <a:r>
              <a:rPr lang="en-US" altLang="zh-TW" sz="1400" dirty="0" smtClean="0"/>
              <a:t>)</a:t>
            </a:r>
            <a:endParaRPr lang="zh-TW" altLang="en-US" sz="1400" dirty="0"/>
          </a:p>
        </p:txBody>
      </p:sp>
    </p:spTree>
    <p:extLst>
      <p:ext uri="{BB962C8B-B14F-4D97-AF65-F5344CB8AC3E}">
        <p14:creationId xmlns:p14="http://schemas.microsoft.com/office/powerpoint/2010/main" val="2321797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smtClean="0"/>
              <a:t>單位內部應建立</a:t>
            </a:r>
            <a:r>
              <a:rPr lang="zh-TW" altLang="en-US" sz="2800" dirty="0" smtClean="0">
                <a:solidFill>
                  <a:srgbClr val="FF0000"/>
                </a:solidFill>
              </a:rPr>
              <a:t>呼吸防護計畫</a:t>
            </a:r>
            <a:r>
              <a:rPr lang="zh-TW" altLang="en-US" sz="2800" dirty="0" smtClean="0"/>
              <a:t>，並定期修訂</a:t>
            </a:r>
            <a:endParaRPr lang="en-US" altLang="zh-TW" sz="2800" dirty="0" smtClean="0"/>
          </a:p>
          <a:p>
            <a:pPr marL="45720" indent="0">
              <a:buNone/>
            </a:pPr>
            <a:r>
              <a:rPr lang="en-US" altLang="zh-TW" sz="2400" dirty="0" smtClean="0"/>
              <a:t>  1.</a:t>
            </a:r>
            <a:r>
              <a:rPr lang="zh-TW" altLang="en-US" sz="2400" dirty="0" smtClean="0"/>
              <a:t>呼吸防護</a:t>
            </a:r>
            <a:r>
              <a:rPr lang="zh-TW" altLang="en-US" sz="2400" dirty="0"/>
              <a:t>具的</a:t>
            </a:r>
            <a:r>
              <a:rPr lang="zh-TW" altLang="en-US" sz="2400" dirty="0" smtClean="0"/>
              <a:t>選用</a:t>
            </a:r>
            <a:endParaRPr lang="en-US" altLang="zh-TW" sz="2400" dirty="0" smtClean="0"/>
          </a:p>
          <a:p>
            <a:pPr marL="45720" indent="0">
              <a:buNone/>
            </a:pPr>
            <a:r>
              <a:rPr lang="en-US" altLang="zh-TW" sz="2400" dirty="0"/>
              <a:t> </a:t>
            </a:r>
            <a:r>
              <a:rPr lang="en-US" altLang="zh-TW" sz="2400" dirty="0" smtClean="0"/>
              <a:t> 2.</a:t>
            </a:r>
            <a:r>
              <a:rPr lang="zh-TW" altLang="en-US" sz="2400" dirty="0" smtClean="0"/>
              <a:t>密</a:t>
            </a:r>
            <a:r>
              <a:rPr lang="zh-TW" altLang="en-US" sz="2400" dirty="0"/>
              <a:t>合度檢點與密合度</a:t>
            </a:r>
            <a:r>
              <a:rPr lang="zh-TW" altLang="en-US" sz="2400" dirty="0" smtClean="0"/>
              <a:t>測試</a:t>
            </a:r>
            <a:endParaRPr lang="en-US" altLang="zh-TW" sz="2400" dirty="0" smtClean="0"/>
          </a:p>
          <a:p>
            <a:pPr marL="45720" indent="0">
              <a:buNone/>
            </a:pPr>
            <a:r>
              <a:rPr lang="en-US" altLang="zh-TW" sz="2400" dirty="0"/>
              <a:t> </a:t>
            </a:r>
            <a:r>
              <a:rPr lang="en-US" altLang="zh-TW" sz="2400" dirty="0" smtClean="0"/>
              <a:t> 3.</a:t>
            </a:r>
            <a:r>
              <a:rPr lang="zh-TW" altLang="en-US" sz="2400" dirty="0" smtClean="0"/>
              <a:t>呼吸防護</a:t>
            </a:r>
            <a:r>
              <a:rPr lang="zh-TW" altLang="en-US" sz="2400" dirty="0"/>
              <a:t>具的</a:t>
            </a:r>
            <a:r>
              <a:rPr lang="zh-TW" altLang="en-US" sz="2400" dirty="0" smtClean="0"/>
              <a:t>維護</a:t>
            </a:r>
            <a:endParaRPr lang="en-US" altLang="zh-TW" sz="2400" dirty="0"/>
          </a:p>
          <a:p>
            <a:pPr marL="45720" indent="0">
              <a:buNone/>
            </a:pPr>
            <a:r>
              <a:rPr lang="en-US" altLang="zh-TW" sz="2400" dirty="0" smtClean="0"/>
              <a:t>  4.</a:t>
            </a:r>
            <a:r>
              <a:rPr lang="zh-TW" altLang="en-US" sz="2400" dirty="0" smtClean="0"/>
              <a:t>呼吸防護</a:t>
            </a:r>
            <a:r>
              <a:rPr lang="zh-TW" altLang="en-US" sz="2400" dirty="0"/>
              <a:t>具</a:t>
            </a:r>
            <a:r>
              <a:rPr lang="zh-TW" altLang="en-US" sz="2400" dirty="0" smtClean="0"/>
              <a:t>訓練</a:t>
            </a:r>
            <a:endParaRPr lang="en-US" altLang="zh-TW" sz="2400" dirty="0" smtClean="0"/>
          </a:p>
          <a:p>
            <a:pPr marL="45720" indent="0">
              <a:buNone/>
            </a:pPr>
            <a:r>
              <a:rPr lang="en-US" altLang="zh-TW" sz="2400" dirty="0"/>
              <a:t> </a:t>
            </a:r>
            <a:r>
              <a:rPr lang="en-US" altLang="zh-TW" sz="2400" dirty="0" smtClean="0"/>
              <a:t> 5.</a:t>
            </a:r>
            <a:r>
              <a:rPr lang="zh-TW" altLang="en-US" sz="2400" dirty="0" smtClean="0"/>
              <a:t>管理職責</a:t>
            </a:r>
            <a:endParaRPr lang="en-US" altLang="zh-TW" sz="2400" dirty="0" smtClean="0"/>
          </a:p>
        </p:txBody>
      </p:sp>
      <p:sp>
        <p:nvSpPr>
          <p:cNvPr id="3" name="標題 2"/>
          <p:cNvSpPr>
            <a:spLocks noGrp="1"/>
          </p:cNvSpPr>
          <p:nvPr>
            <p:ph type="title"/>
          </p:nvPr>
        </p:nvSpPr>
        <p:spPr/>
        <p:txBody>
          <a:bodyPr/>
          <a:lstStyle/>
          <a:p>
            <a:r>
              <a:rPr lang="en-US" altLang="zh-TW" dirty="0" smtClean="0"/>
              <a:t>1.3</a:t>
            </a:r>
            <a:r>
              <a:rPr lang="zh-TW" altLang="en-US" dirty="0" smtClean="0"/>
              <a:t>說明呼吸防護計畫</a:t>
            </a:r>
            <a:endParaRPr lang="zh-TW" altLang="en-US" dirty="0"/>
          </a:p>
        </p:txBody>
      </p:sp>
    </p:spTree>
    <p:extLst>
      <p:ext uri="{BB962C8B-B14F-4D97-AF65-F5344CB8AC3E}">
        <p14:creationId xmlns:p14="http://schemas.microsoft.com/office/powerpoint/2010/main" val="219516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4" name="標題 3"/>
          <p:cNvSpPr>
            <a:spLocks noGrp="1"/>
          </p:cNvSpPr>
          <p:nvPr>
            <p:ph type="title"/>
          </p:nvPr>
        </p:nvSpPr>
        <p:spPr/>
        <p:txBody>
          <a:bodyPr/>
          <a:lstStyle/>
          <a:p>
            <a:pPr algn="ctr"/>
            <a:r>
              <a:rPr lang="en-US" altLang="zh-TW" dirty="0"/>
              <a:t>1.2</a:t>
            </a:r>
            <a:r>
              <a:rPr lang="zh-TW" altLang="en-US" dirty="0"/>
              <a:t>瞭解在實驗室處理生物危害材料相關的潛在危害</a:t>
            </a:r>
          </a:p>
        </p:txBody>
      </p:sp>
      <p:sp>
        <p:nvSpPr>
          <p:cNvPr id="6" name="爆炸 1 5"/>
          <p:cNvSpPr/>
          <p:nvPr/>
        </p:nvSpPr>
        <p:spPr>
          <a:xfrm>
            <a:off x="4932040" y="404664"/>
            <a:ext cx="3672408" cy="2232248"/>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風險識別與評估</a:t>
            </a:r>
            <a:endParaRPr lang="zh-TW" altLang="en-US" sz="2000" b="1" dirty="0">
              <a:solidFill>
                <a:schemeClr val="tx1"/>
              </a:solidFill>
            </a:endParaRPr>
          </a:p>
        </p:txBody>
      </p:sp>
    </p:spTree>
    <p:extLst>
      <p:ext uri="{BB962C8B-B14F-4D97-AF65-F5344CB8AC3E}">
        <p14:creationId xmlns:p14="http://schemas.microsoft.com/office/powerpoint/2010/main" val="4242866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45720" indent="0">
              <a:buNone/>
            </a:pPr>
            <a:r>
              <a:rPr lang="en-US" altLang="zh-TW" sz="2400" dirty="0" smtClean="0"/>
              <a:t>1.</a:t>
            </a:r>
            <a:r>
              <a:rPr lang="zh-TW" altLang="en-US" sz="2400" dirty="0" smtClean="0"/>
              <a:t>污染物危害形態：粒狀有害物、氣狀有害物</a:t>
            </a:r>
            <a:endParaRPr lang="en-US" altLang="zh-TW" sz="2400" dirty="0" smtClean="0"/>
          </a:p>
          <a:p>
            <a:pPr marL="45720" indent="0">
              <a:buNone/>
            </a:pPr>
            <a:r>
              <a:rPr lang="en-US" altLang="zh-TW" sz="2400" dirty="0" smtClean="0"/>
              <a:t>2.</a:t>
            </a:r>
            <a:r>
              <a:rPr lang="zh-TW" altLang="en-US" sz="2400" dirty="0" smtClean="0"/>
              <a:t>危害物的濃度</a:t>
            </a:r>
            <a:endParaRPr lang="en-US" altLang="zh-TW" sz="2400" dirty="0" smtClean="0"/>
          </a:p>
          <a:p>
            <a:pPr marL="45720" indent="0">
              <a:buNone/>
            </a:pPr>
            <a:r>
              <a:rPr lang="en-US" altLang="zh-TW" sz="2400" dirty="0" smtClean="0"/>
              <a:t>3.</a:t>
            </a:r>
            <a:r>
              <a:rPr lang="zh-TW" altLang="en-US" sz="2400" dirty="0" smtClean="0"/>
              <a:t>密合度：</a:t>
            </a:r>
            <a:r>
              <a:rPr lang="zh-TW" altLang="en-US" sz="2400" dirty="0" smtClean="0">
                <a:solidFill>
                  <a:srgbClr val="FF0000"/>
                </a:solidFill>
                <a:hlinkClick r:id="rId2" action="ppaction://hlinksldjump"/>
              </a:rPr>
              <a:t>密合度測試</a:t>
            </a:r>
            <a:r>
              <a:rPr lang="zh-TW" altLang="en-US" sz="2400" dirty="0" smtClean="0"/>
              <a:t>，以選用適合個人之呼吸防護具</a:t>
            </a:r>
            <a:endParaRPr lang="en-US" altLang="zh-TW" sz="2400" dirty="0" smtClean="0"/>
          </a:p>
          <a:p>
            <a:pPr marL="45720" indent="0">
              <a:buNone/>
            </a:pPr>
            <a:r>
              <a:rPr lang="en-US" altLang="zh-TW" sz="2400" dirty="0" smtClean="0"/>
              <a:t>4.</a:t>
            </a:r>
            <a:r>
              <a:rPr lang="zh-TW" altLang="en-US" sz="2400" dirty="0" smtClean="0"/>
              <a:t>呼吸防護具的適合程度</a:t>
            </a:r>
            <a:endParaRPr lang="en-US" altLang="zh-TW" sz="2400" dirty="0" smtClean="0"/>
          </a:p>
          <a:p>
            <a:pPr marL="45720" indent="0">
              <a:buNone/>
            </a:pPr>
            <a:r>
              <a:rPr lang="en-US" altLang="zh-TW" dirty="0"/>
              <a:t> </a:t>
            </a:r>
            <a:r>
              <a:rPr lang="en-US" altLang="zh-TW" dirty="0" smtClean="0"/>
              <a:t> (1)</a:t>
            </a:r>
            <a:r>
              <a:rPr lang="zh-TW" altLang="en-US" dirty="0" smtClean="0"/>
              <a:t>評估使用者生理因素而影響呼吸防護具的使用</a:t>
            </a:r>
            <a:endParaRPr lang="en-US" altLang="zh-TW" dirty="0" smtClean="0"/>
          </a:p>
          <a:p>
            <a:pPr marL="45720" indent="0">
              <a:buNone/>
            </a:pPr>
            <a:r>
              <a:rPr lang="en-US" altLang="zh-TW" dirty="0"/>
              <a:t> </a:t>
            </a:r>
            <a:r>
              <a:rPr lang="en-US" altLang="zh-TW" dirty="0" smtClean="0"/>
              <a:t> (2)</a:t>
            </a:r>
            <a:r>
              <a:rPr lang="zh-TW" altLang="en-US" dirty="0" smtClean="0"/>
              <a:t>穿戴後視野、溝通、活動度</a:t>
            </a:r>
            <a:endParaRPr lang="en-US" altLang="zh-TW" dirty="0" smtClean="0"/>
          </a:p>
          <a:p>
            <a:pPr marL="45720" indent="0">
              <a:buNone/>
            </a:pPr>
            <a:r>
              <a:rPr lang="en-US" altLang="zh-TW" dirty="0"/>
              <a:t> </a:t>
            </a:r>
            <a:r>
              <a:rPr lang="en-US" altLang="zh-TW" dirty="0" smtClean="0"/>
              <a:t> (3)</a:t>
            </a:r>
            <a:r>
              <a:rPr lang="zh-TW" altLang="en-US" dirty="0" smtClean="0"/>
              <a:t>穿戴時間</a:t>
            </a:r>
            <a:endParaRPr lang="en-US" altLang="zh-TW" dirty="0" smtClean="0"/>
          </a:p>
          <a:p>
            <a:pPr marL="45720" indent="0">
              <a:buNone/>
            </a:pPr>
            <a:r>
              <a:rPr lang="en-US" altLang="zh-TW" dirty="0"/>
              <a:t> </a:t>
            </a:r>
            <a:r>
              <a:rPr lang="en-US" altLang="zh-TW" dirty="0" smtClean="0"/>
              <a:t> (4)</a:t>
            </a:r>
            <a:r>
              <a:rPr lang="zh-TW" altLang="en-US" dirty="0" smtClean="0"/>
              <a:t>不同防護具的相容性</a:t>
            </a:r>
            <a:endParaRPr lang="en-US" altLang="zh-TW" dirty="0" smtClean="0"/>
          </a:p>
          <a:p>
            <a:pPr marL="45720" indent="0">
              <a:buNone/>
            </a:pPr>
            <a:r>
              <a:rPr lang="en-US" altLang="zh-TW" dirty="0"/>
              <a:t> </a:t>
            </a:r>
            <a:r>
              <a:rPr lang="en-US" altLang="zh-TW" dirty="0" smtClean="0"/>
              <a:t> (5)</a:t>
            </a:r>
            <a:r>
              <a:rPr lang="zh-TW" altLang="en-US" dirty="0" smtClean="0"/>
              <a:t>勞工喜好度</a:t>
            </a:r>
            <a:endParaRPr lang="zh-TW" altLang="en-US" dirty="0"/>
          </a:p>
        </p:txBody>
      </p:sp>
      <p:sp>
        <p:nvSpPr>
          <p:cNvPr id="3" name="標題 2"/>
          <p:cNvSpPr>
            <a:spLocks noGrp="1"/>
          </p:cNvSpPr>
          <p:nvPr>
            <p:ph type="title"/>
          </p:nvPr>
        </p:nvSpPr>
        <p:spPr/>
        <p:txBody>
          <a:bodyPr/>
          <a:lstStyle/>
          <a:p>
            <a:r>
              <a:rPr lang="zh-TW" altLang="en-US" dirty="0" smtClean="0"/>
              <a:t>呼吸道防護具選用原則與注意事項</a:t>
            </a:r>
            <a:endParaRPr lang="zh-TW" altLang="en-US" dirty="0"/>
          </a:p>
        </p:txBody>
      </p:sp>
    </p:spTree>
    <p:extLst>
      <p:ext uri="{BB962C8B-B14F-4D97-AF65-F5344CB8AC3E}">
        <p14:creationId xmlns:p14="http://schemas.microsoft.com/office/powerpoint/2010/main" val="4171394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穿</a:t>
            </a:r>
            <a:r>
              <a:rPr lang="en-US" altLang="zh-TW" sz="2400" dirty="0" smtClean="0"/>
              <a:t>PPE</a:t>
            </a:r>
            <a:r>
              <a:rPr lang="zh-TW" altLang="en-US" sz="2400" dirty="0" smtClean="0"/>
              <a:t>的順序：</a:t>
            </a:r>
            <a:r>
              <a:rPr lang="zh-TW" altLang="en-US" sz="2400" dirty="0"/>
              <a:t>要目在於降低穿脫個人防護裝備時的自我污染</a:t>
            </a:r>
            <a:r>
              <a:rPr lang="zh-TW" altLang="en-US" sz="2400" dirty="0" smtClean="0"/>
              <a:t>可能性</a:t>
            </a:r>
            <a:endParaRPr lang="en-US" altLang="zh-TW" sz="2400" dirty="0" smtClean="0"/>
          </a:p>
          <a:p>
            <a:pPr marL="45720" indent="0">
              <a:buNone/>
            </a:pPr>
            <a:endParaRPr lang="en-US" altLang="zh-TW" sz="2400" dirty="0" smtClean="0"/>
          </a:p>
          <a:p>
            <a:pPr marL="365760" lvl="1" indent="0">
              <a:lnSpc>
                <a:spcPct val="80000"/>
              </a:lnSpc>
              <a:spcBef>
                <a:spcPct val="30000"/>
              </a:spcBef>
              <a:buNone/>
              <a:defRPr/>
            </a:pPr>
            <a:r>
              <a:rPr lang="en-US" altLang="zh-TW" sz="2000" dirty="0" smtClean="0"/>
              <a:t>1</a:t>
            </a:r>
            <a:r>
              <a:rPr lang="en-US" altLang="zh-TW" sz="2000" dirty="0"/>
              <a:t>.</a:t>
            </a:r>
            <a:r>
              <a:rPr lang="zh-TW" altLang="en-US" sz="2000" dirty="0"/>
              <a:t>使用乾洗手液或水及肥皂執行手部衛生</a:t>
            </a:r>
          </a:p>
          <a:p>
            <a:pPr marL="365760" lvl="1" indent="0">
              <a:lnSpc>
                <a:spcPct val="80000"/>
              </a:lnSpc>
              <a:spcBef>
                <a:spcPct val="30000"/>
              </a:spcBef>
              <a:buNone/>
              <a:defRPr/>
            </a:pPr>
            <a:r>
              <a:rPr lang="en-US" altLang="zh-TW" sz="2000" dirty="0" smtClean="0"/>
              <a:t>2.</a:t>
            </a:r>
            <a:r>
              <a:rPr lang="zh-TW" altLang="en-US" sz="2000" dirty="0"/>
              <a:t>戴上拋棄式的外科口罩或高效過濾口罩</a:t>
            </a:r>
          </a:p>
          <a:p>
            <a:pPr marL="365760" lvl="1" indent="0">
              <a:lnSpc>
                <a:spcPct val="80000"/>
              </a:lnSpc>
              <a:spcBef>
                <a:spcPct val="30000"/>
              </a:spcBef>
              <a:buNone/>
              <a:defRPr/>
            </a:pPr>
            <a:r>
              <a:rPr lang="en-US" altLang="zh-TW" sz="2000" dirty="0" smtClean="0"/>
              <a:t>3.</a:t>
            </a:r>
            <a:r>
              <a:rPr lang="zh-TW" altLang="en-US" sz="2000" dirty="0"/>
              <a:t>使用高效過濾口罩者，執行密合度檢點 </a:t>
            </a:r>
            <a:r>
              <a:rPr lang="en-US" altLang="zh-TW" sz="2000" dirty="0"/>
              <a:t>(fit check)</a:t>
            </a:r>
          </a:p>
          <a:p>
            <a:pPr marL="365760" lvl="1" indent="0">
              <a:lnSpc>
                <a:spcPct val="80000"/>
              </a:lnSpc>
              <a:spcBef>
                <a:spcPct val="30000"/>
              </a:spcBef>
              <a:buNone/>
              <a:defRPr/>
            </a:pPr>
            <a:r>
              <a:rPr lang="en-US" altLang="zh-TW" sz="2000" dirty="0"/>
              <a:t>4.</a:t>
            </a:r>
            <a:r>
              <a:rPr lang="zh-TW" altLang="en-US" sz="2000" dirty="0"/>
              <a:t>穿上隔離衣</a:t>
            </a:r>
          </a:p>
          <a:p>
            <a:pPr marL="365760" lvl="1" indent="0">
              <a:lnSpc>
                <a:spcPct val="80000"/>
              </a:lnSpc>
              <a:spcBef>
                <a:spcPct val="30000"/>
              </a:spcBef>
              <a:buNone/>
              <a:defRPr/>
            </a:pPr>
            <a:r>
              <a:rPr lang="en-US" altLang="zh-TW" sz="2000" dirty="0"/>
              <a:t>5.</a:t>
            </a:r>
            <a:r>
              <a:rPr lang="zh-TW" altLang="en-US" sz="2000" dirty="0"/>
              <a:t>戴上髮</a:t>
            </a:r>
            <a:r>
              <a:rPr lang="zh-TW" altLang="en-US" sz="2000" dirty="0" smtClean="0"/>
              <a:t>帽</a:t>
            </a:r>
            <a:endParaRPr lang="en-US" altLang="zh-TW" sz="2000" dirty="0" smtClean="0"/>
          </a:p>
          <a:p>
            <a:pPr marL="365760" lvl="1" indent="0">
              <a:lnSpc>
                <a:spcPct val="80000"/>
              </a:lnSpc>
              <a:spcBef>
                <a:spcPct val="30000"/>
              </a:spcBef>
              <a:buNone/>
              <a:defRPr/>
            </a:pPr>
            <a:r>
              <a:rPr lang="en-US" altLang="zh-TW" sz="2000" dirty="0" smtClean="0"/>
              <a:t>6</a:t>
            </a:r>
            <a:r>
              <a:rPr lang="en-US" altLang="zh-TW" sz="2000" dirty="0"/>
              <a:t>.</a:t>
            </a:r>
            <a:r>
              <a:rPr lang="zh-TW" altLang="en-US" sz="2000" dirty="0"/>
              <a:t>戴上面罩或護目鏡</a:t>
            </a:r>
          </a:p>
          <a:p>
            <a:pPr marL="365760" lvl="1" indent="0">
              <a:lnSpc>
                <a:spcPct val="80000"/>
              </a:lnSpc>
              <a:spcBef>
                <a:spcPct val="30000"/>
              </a:spcBef>
              <a:buNone/>
              <a:defRPr/>
            </a:pPr>
            <a:r>
              <a:rPr lang="en-US" altLang="zh-TW" sz="2000" dirty="0"/>
              <a:t>7.</a:t>
            </a:r>
            <a:r>
              <a:rPr lang="zh-TW" altLang="en-US" sz="2000" dirty="0"/>
              <a:t>戴上手套</a:t>
            </a:r>
            <a:r>
              <a:rPr lang="en-US" altLang="zh-TW" sz="2000" dirty="0"/>
              <a:t>(</a:t>
            </a:r>
            <a:r>
              <a:rPr lang="zh-TW" altLang="en-US" sz="2000" dirty="0"/>
              <a:t>確定手套有覆蓋於隔離衣袖子上</a:t>
            </a:r>
            <a:r>
              <a:rPr lang="en-US" altLang="zh-TW" sz="2000" dirty="0"/>
              <a:t>)</a:t>
            </a:r>
          </a:p>
          <a:p>
            <a:pPr marL="45720" indent="0">
              <a:buNone/>
            </a:pPr>
            <a:endParaRPr lang="zh-TW" altLang="en-US" sz="2400" dirty="0"/>
          </a:p>
        </p:txBody>
      </p:sp>
      <p:sp>
        <p:nvSpPr>
          <p:cNvPr id="3" name="標題 2"/>
          <p:cNvSpPr>
            <a:spLocks noGrp="1"/>
          </p:cNvSpPr>
          <p:nvPr>
            <p:ph type="title"/>
          </p:nvPr>
        </p:nvSpPr>
        <p:spPr/>
        <p:txBody>
          <a:bodyPr/>
          <a:lstStyle/>
          <a:p>
            <a:r>
              <a:rPr lang="en-US" altLang="zh-TW" dirty="0" smtClean="0"/>
              <a:t>1.4</a:t>
            </a:r>
            <a:r>
              <a:rPr lang="zh-TW" altLang="en-US" dirty="0" smtClean="0"/>
              <a:t>演練正確使用</a:t>
            </a:r>
            <a:r>
              <a:rPr lang="en-US" altLang="zh-TW" dirty="0" smtClean="0"/>
              <a:t>PPE</a:t>
            </a:r>
            <a:endParaRPr lang="zh-TW" altLang="en-US" dirty="0"/>
          </a:p>
        </p:txBody>
      </p:sp>
      <p:sp>
        <p:nvSpPr>
          <p:cNvPr id="4" name="文字方塊 3"/>
          <p:cNvSpPr txBox="1"/>
          <p:nvPr/>
        </p:nvSpPr>
        <p:spPr>
          <a:xfrm>
            <a:off x="5652120" y="6544781"/>
            <a:ext cx="3528392" cy="338554"/>
          </a:xfrm>
          <a:prstGeom prst="rect">
            <a:avLst/>
          </a:prstGeom>
          <a:noFill/>
        </p:spPr>
        <p:txBody>
          <a:bodyPr wrap="square" rtlCol="0">
            <a:spAutoFit/>
          </a:bodyPr>
          <a:lstStyle/>
          <a:p>
            <a:r>
              <a:rPr lang="en-US" altLang="zh-TW" sz="1600" dirty="0" smtClean="0"/>
              <a:t>(</a:t>
            </a:r>
            <a:r>
              <a:rPr lang="zh-TW" altLang="en-US" sz="1600" dirty="0" smtClean="0"/>
              <a:t>個人防護裝備使用建議</a:t>
            </a:r>
            <a:r>
              <a:rPr lang="en-US" altLang="zh-TW" sz="1600" dirty="0" smtClean="0"/>
              <a:t>-</a:t>
            </a:r>
            <a:r>
              <a:rPr lang="zh-TW" altLang="en-US" sz="1600" dirty="0" smtClean="0"/>
              <a:t>疾病管制署</a:t>
            </a:r>
            <a:r>
              <a:rPr lang="en-US" altLang="zh-TW" sz="1600" dirty="0" smtClean="0"/>
              <a:t>)</a:t>
            </a:r>
            <a:endParaRPr lang="zh-TW" altLang="en-US" sz="1600" dirty="0"/>
          </a:p>
        </p:txBody>
      </p:sp>
      <p:sp>
        <p:nvSpPr>
          <p:cNvPr id="5" name="文字方塊 4"/>
          <p:cNvSpPr txBox="1"/>
          <p:nvPr/>
        </p:nvSpPr>
        <p:spPr>
          <a:xfrm>
            <a:off x="611560" y="5589240"/>
            <a:ext cx="8064896" cy="830997"/>
          </a:xfrm>
          <a:prstGeom prst="rect">
            <a:avLst/>
          </a:prstGeom>
          <a:solidFill>
            <a:srgbClr val="FFFFCC"/>
          </a:solidFill>
          <a:ln w="28575">
            <a:solidFill>
              <a:srgbClr val="C00000"/>
            </a:solidFill>
          </a:ln>
        </p:spPr>
        <p:txBody>
          <a:bodyPr wrap="square" rtlCol="0">
            <a:spAutoFit/>
          </a:bodyPr>
          <a:lstStyle/>
          <a:p>
            <a:pPr algn="ctr"/>
            <a:r>
              <a:rPr lang="zh-TW" altLang="en-US" sz="2400" dirty="0"/>
              <a:t>若穿隔離衣或穿戴全套裝備時，應避免在同一地點穿著及脫除個人防護裝備</a:t>
            </a:r>
            <a:r>
              <a:rPr lang="en-US" altLang="zh-TW" sz="2400" dirty="0"/>
              <a:t>(</a:t>
            </a:r>
            <a:r>
              <a:rPr lang="zh-TW" altLang="en-US" sz="2400" dirty="0"/>
              <a:t>即：避免清潔區與污染區交叉或重疊</a:t>
            </a:r>
            <a:r>
              <a:rPr lang="en-US" altLang="zh-TW" sz="2400" dirty="0" smtClean="0"/>
              <a:t>)</a:t>
            </a:r>
            <a:endParaRPr lang="en-US" altLang="zh-TW" sz="2400" dirty="0"/>
          </a:p>
        </p:txBody>
      </p:sp>
    </p:spTree>
    <p:extLst>
      <p:ext uri="{BB962C8B-B14F-4D97-AF65-F5344CB8AC3E}">
        <p14:creationId xmlns:p14="http://schemas.microsoft.com/office/powerpoint/2010/main" val="1092919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271463" indent="-271463">
              <a:lnSpc>
                <a:spcPct val="85000"/>
              </a:lnSpc>
              <a:spcBef>
                <a:spcPct val="30000"/>
              </a:spcBef>
            </a:pPr>
            <a:r>
              <a:rPr lang="zh-TW" altLang="en-US" sz="2400" dirty="0"/>
              <a:t>脫除個人防護裝備時，避免接觸污染面，降低污染自身的</a:t>
            </a:r>
            <a:r>
              <a:rPr lang="zh-TW" altLang="en-US" sz="2400" dirty="0" smtClean="0"/>
              <a:t>風險</a:t>
            </a:r>
            <a:endParaRPr lang="en-US" altLang="zh-TW" sz="2400" dirty="0" smtClean="0"/>
          </a:p>
          <a:p>
            <a:pPr marL="0" indent="0">
              <a:lnSpc>
                <a:spcPct val="85000"/>
              </a:lnSpc>
              <a:spcBef>
                <a:spcPct val="30000"/>
              </a:spcBef>
              <a:buNone/>
            </a:pPr>
            <a:r>
              <a:rPr lang="en-US" altLang="zh-TW" dirty="0"/>
              <a:t> </a:t>
            </a:r>
            <a:r>
              <a:rPr lang="en-US" altLang="zh-TW" dirty="0" smtClean="0"/>
              <a:t>  (1)</a:t>
            </a:r>
            <a:r>
              <a:rPr lang="zh-TW" altLang="en-US" dirty="0" smtClean="0"/>
              <a:t>污染</a:t>
            </a:r>
            <a:r>
              <a:rPr lang="zh-TW" altLang="en-US" dirty="0"/>
              <a:t>面：個人防護裝備上，比較有機會接觸到可能有病原體</a:t>
            </a:r>
            <a:r>
              <a:rPr lang="zh-TW" altLang="en-US" dirty="0" smtClean="0"/>
              <a:t>存</a:t>
            </a:r>
            <a:endParaRPr lang="en-US" altLang="zh-TW" dirty="0" smtClean="0"/>
          </a:p>
          <a:p>
            <a:pPr marL="0" indent="0">
              <a:lnSpc>
                <a:spcPct val="85000"/>
              </a:lnSpc>
              <a:spcBef>
                <a:spcPct val="30000"/>
              </a:spcBef>
              <a:buNone/>
            </a:pPr>
            <a:r>
              <a:rPr lang="en-US" altLang="zh-TW" dirty="0"/>
              <a:t> </a:t>
            </a:r>
            <a:r>
              <a:rPr lang="en-US" altLang="zh-TW" dirty="0" smtClean="0"/>
              <a:t>                    </a:t>
            </a:r>
            <a:r>
              <a:rPr lang="zh-TW" altLang="en-US" dirty="0" smtClean="0"/>
              <a:t>在</a:t>
            </a:r>
            <a:r>
              <a:rPr lang="zh-TW" altLang="en-US" dirty="0"/>
              <a:t>之病人身體、分泌物或污染環境的區域通常是</a:t>
            </a:r>
            <a:r>
              <a:rPr lang="zh-TW" altLang="en-US" dirty="0" smtClean="0"/>
              <a:t>個人</a:t>
            </a:r>
            <a:endParaRPr lang="en-US" altLang="zh-TW" dirty="0" smtClean="0"/>
          </a:p>
          <a:p>
            <a:pPr marL="0" indent="0">
              <a:lnSpc>
                <a:spcPct val="85000"/>
              </a:lnSpc>
              <a:spcBef>
                <a:spcPct val="30000"/>
              </a:spcBef>
              <a:buNone/>
            </a:pPr>
            <a:r>
              <a:rPr lang="en-US" altLang="zh-TW" dirty="0"/>
              <a:t> </a:t>
            </a:r>
            <a:r>
              <a:rPr lang="en-US" altLang="zh-TW" dirty="0" smtClean="0"/>
              <a:t>                    </a:t>
            </a:r>
            <a:r>
              <a:rPr lang="zh-TW" altLang="en-US" dirty="0" smtClean="0"/>
              <a:t>防護</a:t>
            </a:r>
            <a:r>
              <a:rPr lang="zh-TW" altLang="en-US" dirty="0"/>
              <a:t>裝備的外側</a:t>
            </a:r>
            <a:r>
              <a:rPr lang="zh-TW" altLang="en-US" dirty="0" smtClean="0"/>
              <a:t>正面。</a:t>
            </a:r>
            <a:endParaRPr lang="en-US" altLang="zh-TW" dirty="0" smtClean="0"/>
          </a:p>
          <a:p>
            <a:pPr marL="0" indent="0">
              <a:lnSpc>
                <a:spcPct val="85000"/>
              </a:lnSpc>
              <a:spcBef>
                <a:spcPct val="30000"/>
              </a:spcBef>
              <a:buNone/>
            </a:pPr>
            <a:r>
              <a:rPr lang="en-US" altLang="zh-TW" sz="2000" dirty="0"/>
              <a:t> </a:t>
            </a:r>
            <a:r>
              <a:rPr lang="en-US" altLang="zh-TW" sz="2000" dirty="0" smtClean="0"/>
              <a:t>  (2)</a:t>
            </a:r>
            <a:r>
              <a:rPr lang="zh-TW" altLang="en-US" sz="2000" dirty="0" smtClean="0"/>
              <a:t>清潔</a:t>
            </a:r>
            <a:r>
              <a:rPr lang="zh-TW" altLang="en-US" sz="2000" dirty="0"/>
              <a:t>面：個人防護裝備上，比較不可能接觸到病原體的區域</a:t>
            </a:r>
            <a:r>
              <a:rPr lang="zh-TW" altLang="en-US" sz="2000" dirty="0" smtClean="0"/>
              <a:t>通</a:t>
            </a:r>
            <a:endParaRPr lang="en-US" altLang="zh-TW" sz="2000" dirty="0" smtClean="0"/>
          </a:p>
          <a:p>
            <a:pPr marL="0" indent="0">
              <a:lnSpc>
                <a:spcPct val="85000"/>
              </a:lnSpc>
              <a:spcBef>
                <a:spcPct val="30000"/>
              </a:spcBef>
              <a:buNone/>
            </a:pPr>
            <a:r>
              <a:rPr lang="en-US" altLang="zh-TW" dirty="0"/>
              <a:t> </a:t>
            </a:r>
            <a:r>
              <a:rPr lang="en-US" altLang="zh-TW" dirty="0" smtClean="0"/>
              <a:t>                    </a:t>
            </a:r>
            <a:r>
              <a:rPr lang="zh-TW" altLang="en-US" sz="2000" dirty="0" smtClean="0"/>
              <a:t>常</a:t>
            </a:r>
            <a:r>
              <a:rPr lang="zh-TW" altLang="en-US" sz="2000" dirty="0"/>
              <a:t>是個人防護裝備的內側、外側背面、或頭部</a:t>
            </a:r>
            <a:r>
              <a:rPr lang="en-US" altLang="zh-TW" sz="2000" dirty="0"/>
              <a:t>/</a:t>
            </a:r>
            <a:r>
              <a:rPr lang="zh-TW" altLang="en-US" sz="2000" dirty="0"/>
              <a:t>背部</a:t>
            </a:r>
            <a:r>
              <a:rPr lang="zh-TW" altLang="en-US" sz="2000" dirty="0" smtClean="0"/>
              <a:t>的</a:t>
            </a:r>
            <a:endParaRPr lang="en-US" altLang="zh-TW" sz="2000" dirty="0" smtClean="0"/>
          </a:p>
          <a:p>
            <a:pPr marL="0" indent="0">
              <a:lnSpc>
                <a:spcPct val="85000"/>
              </a:lnSpc>
              <a:spcBef>
                <a:spcPct val="30000"/>
              </a:spcBef>
              <a:buNone/>
            </a:pPr>
            <a:r>
              <a:rPr lang="en-US" altLang="zh-TW" dirty="0"/>
              <a:t> </a:t>
            </a:r>
            <a:r>
              <a:rPr lang="en-US" altLang="zh-TW" dirty="0" smtClean="0"/>
              <a:t>                    </a:t>
            </a:r>
            <a:r>
              <a:rPr lang="zh-TW" altLang="en-US" sz="2000" dirty="0" smtClean="0"/>
              <a:t>防護</a:t>
            </a:r>
            <a:r>
              <a:rPr lang="zh-TW" altLang="en-US" sz="2000" dirty="0"/>
              <a:t>裝備打結</a:t>
            </a:r>
            <a:r>
              <a:rPr lang="zh-TW" altLang="en-US" sz="2000" dirty="0" smtClean="0"/>
              <a:t>位置。</a:t>
            </a:r>
            <a:endParaRPr lang="zh-TW" altLang="en-US" sz="2000" dirty="0"/>
          </a:p>
          <a:p>
            <a:endParaRPr lang="zh-TW" altLang="en-US" dirty="0"/>
          </a:p>
        </p:txBody>
      </p:sp>
      <p:sp>
        <p:nvSpPr>
          <p:cNvPr id="3" name="標題 2"/>
          <p:cNvSpPr>
            <a:spLocks noGrp="1"/>
          </p:cNvSpPr>
          <p:nvPr>
            <p:ph type="title"/>
          </p:nvPr>
        </p:nvSpPr>
        <p:spPr/>
        <p:txBody>
          <a:bodyPr/>
          <a:lstStyle/>
          <a:p>
            <a:r>
              <a:rPr lang="en-US" altLang="zh-TW" dirty="0"/>
              <a:t>1.4</a:t>
            </a:r>
            <a:r>
              <a:rPr lang="zh-TW" altLang="en-US" dirty="0"/>
              <a:t>演練正確使用</a:t>
            </a:r>
            <a:r>
              <a:rPr lang="en-US" altLang="zh-TW" dirty="0"/>
              <a:t>PPE</a:t>
            </a:r>
            <a:endParaRPr lang="zh-TW" altLang="en-US" dirty="0"/>
          </a:p>
        </p:txBody>
      </p:sp>
    </p:spTree>
    <p:extLst>
      <p:ext uri="{BB962C8B-B14F-4D97-AF65-F5344CB8AC3E}">
        <p14:creationId xmlns:p14="http://schemas.microsoft.com/office/powerpoint/2010/main" val="83126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zh-TW" altLang="en-US" sz="2400" dirty="0" smtClean="0"/>
              <a:t>脫</a:t>
            </a:r>
            <a:r>
              <a:rPr lang="en-US" altLang="zh-TW" sz="2400" dirty="0" smtClean="0"/>
              <a:t>PPE</a:t>
            </a:r>
            <a:r>
              <a:rPr lang="zh-TW" altLang="en-US" sz="2400" dirty="0"/>
              <a:t>的</a:t>
            </a:r>
            <a:r>
              <a:rPr lang="zh-TW" altLang="en-US" sz="2400" dirty="0" smtClean="0"/>
              <a:t>順序：</a:t>
            </a:r>
            <a:r>
              <a:rPr lang="zh-TW" altLang="en-US" sz="2400" dirty="0"/>
              <a:t>預防由已受污染的個人防護裝備及手部造成的自我</a:t>
            </a:r>
            <a:r>
              <a:rPr lang="zh-TW" altLang="en-US" sz="2400" dirty="0" smtClean="0"/>
              <a:t>污染</a:t>
            </a:r>
            <a:endParaRPr lang="en-US" altLang="zh-TW" sz="2400" dirty="0" smtClean="0"/>
          </a:p>
          <a:p>
            <a:pPr marL="365760" lvl="1" indent="0">
              <a:lnSpc>
                <a:spcPct val="85000"/>
              </a:lnSpc>
              <a:spcBef>
                <a:spcPct val="35000"/>
              </a:spcBef>
              <a:buNone/>
            </a:pPr>
            <a:r>
              <a:rPr lang="en-US" altLang="zh-TW" sz="2200" dirty="0"/>
              <a:t>1.</a:t>
            </a:r>
            <a:r>
              <a:rPr lang="zh-TW" altLang="en-US" sz="2200" dirty="0"/>
              <a:t>離開隔離病室</a:t>
            </a:r>
            <a:r>
              <a:rPr lang="en-US" altLang="zh-TW" sz="2200" dirty="0"/>
              <a:t>/</a:t>
            </a:r>
            <a:r>
              <a:rPr lang="zh-TW" altLang="en-US" sz="2200" dirty="0"/>
              <a:t>區域</a:t>
            </a:r>
          </a:p>
          <a:p>
            <a:pPr marL="365760" lvl="1" indent="0">
              <a:lnSpc>
                <a:spcPct val="85000"/>
              </a:lnSpc>
              <a:spcBef>
                <a:spcPct val="35000"/>
              </a:spcBef>
              <a:buNone/>
            </a:pPr>
            <a:r>
              <a:rPr lang="en-US" altLang="zh-TW" sz="2200" dirty="0"/>
              <a:t>2.</a:t>
            </a:r>
            <a:r>
              <a:rPr lang="zh-TW" altLang="en-US" sz="2200" dirty="0"/>
              <a:t>脫除手套並丟棄於醫療廢棄物垃圾桶內</a:t>
            </a:r>
          </a:p>
          <a:p>
            <a:pPr marL="365760" lvl="1" indent="0">
              <a:lnSpc>
                <a:spcPct val="85000"/>
              </a:lnSpc>
              <a:spcBef>
                <a:spcPct val="35000"/>
              </a:spcBef>
              <a:buNone/>
            </a:pPr>
            <a:r>
              <a:rPr lang="en-US" altLang="zh-TW" sz="2200" dirty="0"/>
              <a:t>3.</a:t>
            </a:r>
            <a:r>
              <a:rPr lang="zh-TW" altLang="en-US" sz="2200" dirty="0"/>
              <a:t>移除隔離衣並丟棄於醫療廢棄物垃圾桶內（若戴雙層手套，在</a:t>
            </a:r>
            <a:r>
              <a:rPr lang="zh-TW" altLang="en-US" sz="2200" dirty="0" smtClean="0"/>
              <a:t>脫</a:t>
            </a:r>
            <a:endParaRPr lang="en-US" altLang="zh-TW" sz="2200" dirty="0" smtClean="0"/>
          </a:p>
          <a:p>
            <a:pPr marL="365760" lvl="1" indent="0">
              <a:lnSpc>
                <a:spcPct val="85000"/>
              </a:lnSpc>
              <a:spcBef>
                <a:spcPct val="35000"/>
              </a:spcBef>
              <a:buNone/>
            </a:pPr>
            <a:r>
              <a:rPr lang="en-US" altLang="zh-TW" sz="2200" dirty="0"/>
              <a:t> </a:t>
            </a:r>
            <a:r>
              <a:rPr lang="en-US" altLang="zh-TW" sz="2200" dirty="0" smtClean="0"/>
              <a:t>   </a:t>
            </a:r>
            <a:r>
              <a:rPr lang="zh-TW" altLang="en-US" sz="2200" dirty="0" smtClean="0"/>
              <a:t>除</a:t>
            </a:r>
            <a:r>
              <a:rPr lang="zh-TW" altLang="en-US" sz="2200" dirty="0"/>
              <a:t>隔離衣時或脫下隔離衣後脫除第二層手套）</a:t>
            </a:r>
          </a:p>
          <a:p>
            <a:pPr marL="365760" lvl="1" indent="0">
              <a:lnSpc>
                <a:spcPct val="85000"/>
              </a:lnSpc>
              <a:spcBef>
                <a:spcPct val="35000"/>
              </a:spcBef>
              <a:buNone/>
            </a:pPr>
            <a:r>
              <a:rPr lang="en-US" altLang="zh-TW" sz="2200" dirty="0"/>
              <a:t>4.</a:t>
            </a:r>
            <a:r>
              <a:rPr lang="zh-TW" altLang="en-US" sz="2200" dirty="0"/>
              <a:t>使用乾洗手液</a:t>
            </a:r>
            <a:r>
              <a:rPr lang="en-US" altLang="zh-TW" sz="2200" dirty="0"/>
              <a:t>(</a:t>
            </a:r>
            <a:r>
              <a:rPr lang="zh-TW" altLang="en-US" sz="2200" dirty="0"/>
              <a:t>較佳</a:t>
            </a:r>
            <a:r>
              <a:rPr lang="en-US" altLang="zh-TW" sz="2200" dirty="0"/>
              <a:t>)</a:t>
            </a:r>
            <a:r>
              <a:rPr lang="zh-TW" altLang="en-US" sz="2200" dirty="0"/>
              <a:t>或水及肥皂執行手部衛生</a:t>
            </a:r>
          </a:p>
          <a:p>
            <a:pPr marL="365760" lvl="1" indent="0">
              <a:lnSpc>
                <a:spcPct val="85000"/>
              </a:lnSpc>
              <a:spcBef>
                <a:spcPct val="35000"/>
              </a:spcBef>
              <a:buNone/>
            </a:pPr>
            <a:r>
              <a:rPr lang="en-US" altLang="zh-TW" sz="2200" dirty="0"/>
              <a:t>5.</a:t>
            </a:r>
            <a:r>
              <a:rPr lang="zh-TW" altLang="en-US" sz="2200" dirty="0"/>
              <a:t>脫除護目鏡並丟棄於醫療廢棄物垃圾桶內。若是可重複使用的</a:t>
            </a:r>
            <a:r>
              <a:rPr lang="zh-TW" altLang="en-US" sz="2200" dirty="0" smtClean="0"/>
              <a:t>，</a:t>
            </a:r>
            <a:endParaRPr lang="en-US" altLang="zh-TW" sz="2200" dirty="0" smtClean="0"/>
          </a:p>
          <a:p>
            <a:pPr marL="365760" lvl="1" indent="0">
              <a:lnSpc>
                <a:spcPct val="85000"/>
              </a:lnSpc>
              <a:spcBef>
                <a:spcPct val="35000"/>
              </a:spcBef>
              <a:buNone/>
            </a:pPr>
            <a:r>
              <a:rPr lang="en-US" altLang="zh-TW" sz="2200" dirty="0"/>
              <a:t> </a:t>
            </a:r>
            <a:r>
              <a:rPr lang="en-US" altLang="zh-TW" sz="2200" dirty="0" smtClean="0"/>
              <a:t>  </a:t>
            </a:r>
            <a:r>
              <a:rPr lang="zh-TW" altLang="en-US" sz="2200" dirty="0" smtClean="0"/>
              <a:t>放置</a:t>
            </a:r>
            <a:r>
              <a:rPr lang="zh-TW" altLang="en-US" sz="2200" dirty="0"/>
              <a:t>於指定容器內送後續消毒</a:t>
            </a:r>
          </a:p>
          <a:p>
            <a:pPr marL="365760" lvl="1" indent="0">
              <a:lnSpc>
                <a:spcPct val="85000"/>
              </a:lnSpc>
              <a:spcBef>
                <a:spcPct val="35000"/>
              </a:spcBef>
              <a:buNone/>
            </a:pPr>
            <a:r>
              <a:rPr lang="en-US" altLang="zh-TW" sz="2200" dirty="0"/>
              <a:t>6.</a:t>
            </a:r>
            <a:r>
              <a:rPr lang="zh-TW" altLang="en-US" sz="2200" dirty="0"/>
              <a:t>若戴有髮帽，脫除髮帽並丟棄於醫療廢棄物垃圾桶內</a:t>
            </a:r>
          </a:p>
          <a:p>
            <a:pPr marL="365760" lvl="1" indent="0">
              <a:lnSpc>
                <a:spcPct val="85000"/>
              </a:lnSpc>
              <a:spcBef>
                <a:spcPct val="35000"/>
              </a:spcBef>
              <a:buNone/>
            </a:pPr>
            <a:r>
              <a:rPr lang="en-US" altLang="zh-TW" sz="2200" dirty="0"/>
              <a:t>7.</a:t>
            </a:r>
            <a:r>
              <a:rPr lang="zh-TW" altLang="en-US" sz="2200" dirty="0"/>
              <a:t>當手移除外科手術口罩或高效過濾口罩時，避免接觸到口罩</a:t>
            </a:r>
            <a:r>
              <a:rPr lang="zh-TW" altLang="en-US" sz="2200" dirty="0" smtClean="0"/>
              <a:t>表面</a:t>
            </a:r>
            <a:endParaRPr lang="en-US" altLang="zh-TW" sz="2200" dirty="0" smtClean="0"/>
          </a:p>
          <a:p>
            <a:pPr marL="365760" lvl="1" indent="0">
              <a:lnSpc>
                <a:spcPct val="85000"/>
              </a:lnSpc>
              <a:spcBef>
                <a:spcPct val="35000"/>
              </a:spcBef>
              <a:buNone/>
            </a:pPr>
            <a:r>
              <a:rPr lang="en-US" altLang="zh-TW" sz="2200" dirty="0"/>
              <a:t> </a:t>
            </a:r>
            <a:r>
              <a:rPr lang="en-US" altLang="zh-TW" sz="2200" dirty="0" smtClean="0"/>
              <a:t>  (</a:t>
            </a:r>
            <a:r>
              <a:rPr lang="zh-TW" altLang="en-US" sz="2200" dirty="0"/>
              <a:t>或許</a:t>
            </a:r>
            <a:r>
              <a:rPr lang="zh-TW" altLang="en-US" sz="2200" dirty="0" smtClean="0"/>
              <a:t>受到</a:t>
            </a:r>
            <a:r>
              <a:rPr lang="zh-TW" altLang="en-US" sz="2200" dirty="0"/>
              <a:t>污染</a:t>
            </a:r>
            <a:r>
              <a:rPr lang="en-US" altLang="zh-TW" sz="2200" dirty="0"/>
              <a:t>)</a:t>
            </a:r>
            <a:r>
              <a:rPr lang="zh-TW" altLang="en-US" sz="2200" dirty="0"/>
              <a:t>並丟棄於醫療廢棄物垃圾桶內</a:t>
            </a:r>
          </a:p>
          <a:p>
            <a:pPr marL="365760" lvl="1" indent="0">
              <a:lnSpc>
                <a:spcPct val="85000"/>
              </a:lnSpc>
              <a:spcBef>
                <a:spcPct val="35000"/>
              </a:spcBef>
              <a:buNone/>
            </a:pPr>
            <a:r>
              <a:rPr lang="en-US" altLang="zh-TW" sz="2200" dirty="0"/>
              <a:t>8.</a:t>
            </a:r>
            <a:r>
              <a:rPr lang="zh-TW" altLang="en-US" sz="2200" dirty="0"/>
              <a:t>使用乾洗手液</a:t>
            </a:r>
            <a:r>
              <a:rPr lang="en-US" altLang="zh-TW" sz="2200" dirty="0"/>
              <a:t>(</a:t>
            </a:r>
            <a:r>
              <a:rPr lang="zh-TW" altLang="en-US" sz="2200" dirty="0"/>
              <a:t>較佳</a:t>
            </a:r>
            <a:r>
              <a:rPr lang="en-US" altLang="zh-TW" sz="2200" dirty="0"/>
              <a:t>)</a:t>
            </a:r>
            <a:r>
              <a:rPr lang="zh-TW" altLang="en-US" sz="2200" dirty="0"/>
              <a:t>或水及肥皂執行手部衛生</a:t>
            </a:r>
          </a:p>
          <a:p>
            <a:pPr marL="45720" indent="0">
              <a:buNone/>
            </a:pPr>
            <a:endParaRPr lang="zh-TW" altLang="en-US" sz="2400" dirty="0"/>
          </a:p>
        </p:txBody>
      </p:sp>
      <p:sp>
        <p:nvSpPr>
          <p:cNvPr id="3" name="標題 2"/>
          <p:cNvSpPr>
            <a:spLocks noGrp="1"/>
          </p:cNvSpPr>
          <p:nvPr>
            <p:ph type="title"/>
          </p:nvPr>
        </p:nvSpPr>
        <p:spPr/>
        <p:txBody>
          <a:bodyPr/>
          <a:lstStyle/>
          <a:p>
            <a:r>
              <a:rPr lang="en-US" altLang="zh-TW" dirty="0"/>
              <a:t>1.4</a:t>
            </a:r>
            <a:r>
              <a:rPr lang="zh-TW" altLang="en-US" dirty="0"/>
              <a:t>演練正確使用</a:t>
            </a:r>
            <a:r>
              <a:rPr lang="en-US" altLang="zh-TW" dirty="0"/>
              <a:t>PPE</a:t>
            </a:r>
            <a:endParaRPr lang="zh-TW" altLang="en-US" dirty="0"/>
          </a:p>
        </p:txBody>
      </p:sp>
    </p:spTree>
    <p:extLst>
      <p:ext uri="{BB962C8B-B14F-4D97-AF65-F5344CB8AC3E}">
        <p14:creationId xmlns:p14="http://schemas.microsoft.com/office/powerpoint/2010/main" val="3649447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1.4</a:t>
            </a:r>
            <a:r>
              <a:rPr lang="zh-TW" altLang="en-US" dirty="0"/>
              <a:t>演練正確使用</a:t>
            </a:r>
            <a:r>
              <a:rPr lang="en-US" altLang="zh-TW" dirty="0"/>
              <a:t>PPE</a:t>
            </a:r>
            <a:endParaRPr lang="zh-TW" altLang="en-US" dirty="0"/>
          </a:p>
        </p:txBody>
      </p:sp>
      <p:pic>
        <p:nvPicPr>
          <p:cNvPr id="4" name="Picture 4" descr="6A_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9512" y="1628800"/>
            <a:ext cx="2084387" cy="2951163"/>
          </a:xfrm>
          <a:prstGeom prst="rect">
            <a:avLst/>
          </a:prstGeom>
          <a:noFill/>
        </p:spPr>
      </p:pic>
      <p:sp>
        <p:nvSpPr>
          <p:cNvPr id="5" name="Rectangle 6"/>
          <p:cNvSpPr txBox="1">
            <a:spLocks noChangeArrowheads="1"/>
          </p:cNvSpPr>
          <p:nvPr/>
        </p:nvSpPr>
        <p:spPr>
          <a:xfrm>
            <a:off x="4427984" y="1981200"/>
            <a:ext cx="4392166" cy="41148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zh-TW" altLang="en-US" dirty="0" smtClean="0"/>
              <a:t>此時雙手皆戴有手套，先以一手抓起另一手手套接近腕部的外側</a:t>
            </a:r>
          </a:p>
          <a:p>
            <a:r>
              <a:rPr lang="zh-TW" altLang="en-US" dirty="0" smtClean="0"/>
              <a:t>將手套以內側朝外的方式脫除</a:t>
            </a:r>
          </a:p>
          <a:p>
            <a:r>
              <a:rPr lang="zh-TW" altLang="en-US" dirty="0" smtClean="0"/>
              <a:t>脫下來的手套先以仍戴有手套的手拎著</a:t>
            </a:r>
            <a:endParaRPr lang="en-US" altLang="zh-TW" dirty="0" smtClean="0"/>
          </a:p>
          <a:p>
            <a:r>
              <a:rPr lang="zh-TW" altLang="en-US" dirty="0"/>
              <a:t>已脫除手套的手，將手指穿入另一手的手套腕口內側</a:t>
            </a:r>
          </a:p>
          <a:p>
            <a:r>
              <a:rPr lang="zh-TW" altLang="en-US" dirty="0"/>
              <a:t>以內側朝外的方式脫除手套，並在脫除過程中，將拎在手上手套一併套入其中</a:t>
            </a:r>
          </a:p>
          <a:p>
            <a:r>
              <a:rPr lang="zh-TW" altLang="en-US" dirty="0"/>
              <a:t>將脫下來的手套丟入醫療廢棄物垃圾桶中</a:t>
            </a:r>
          </a:p>
          <a:p>
            <a:pPr marL="45720" indent="0">
              <a:buNone/>
            </a:pPr>
            <a:endParaRPr lang="zh-TW" altLang="en-US" dirty="0" smtClean="0"/>
          </a:p>
        </p:txBody>
      </p:sp>
      <p:pic>
        <p:nvPicPr>
          <p:cNvPr id="6" name="Picture 5" descr="6B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33" y="3905250"/>
            <a:ext cx="1933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6C_colo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42567" y="3078832"/>
            <a:ext cx="2257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469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en-US" altLang="zh-TW" dirty="0"/>
              <a:t>1.4</a:t>
            </a:r>
            <a:r>
              <a:rPr lang="zh-TW" altLang="en-US" dirty="0"/>
              <a:t>演練正確使用</a:t>
            </a:r>
            <a:r>
              <a:rPr lang="en-US" altLang="zh-TW" dirty="0"/>
              <a:t>PPE</a:t>
            </a:r>
            <a:endParaRPr lang="zh-TW" altLang="en-US" dirty="0"/>
          </a:p>
        </p:txBody>
      </p:sp>
      <p:grpSp>
        <p:nvGrpSpPr>
          <p:cNvPr id="4" name="Group 6"/>
          <p:cNvGrpSpPr>
            <a:grpSpLocks/>
          </p:cNvGrpSpPr>
          <p:nvPr/>
        </p:nvGrpSpPr>
        <p:grpSpPr bwMode="auto">
          <a:xfrm>
            <a:off x="466725" y="2719388"/>
            <a:ext cx="2225675" cy="2466975"/>
            <a:chOff x="601" y="1084"/>
            <a:chExt cx="1577" cy="1554"/>
          </a:xfrm>
        </p:grpSpPr>
        <p:pic>
          <p:nvPicPr>
            <p:cNvPr id="5" name="Picture 7" descr="8A_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1084"/>
              <a:ext cx="880" cy="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8B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 y="1084"/>
              <a:ext cx="643" cy="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8C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719388"/>
            <a:ext cx="14954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4640263" y="1700213"/>
            <a:ext cx="3817937" cy="4395787"/>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altLang="zh-TW" dirty="0" smtClean="0"/>
          </a:p>
          <a:p>
            <a:endParaRPr lang="en-US" altLang="zh-TW" dirty="0"/>
          </a:p>
          <a:p>
            <a:r>
              <a:rPr lang="zh-TW" altLang="zh-TW" dirty="0" smtClean="0"/>
              <a:t>解開頸部與腰部綁帶打結位置</a:t>
            </a:r>
          </a:p>
          <a:p>
            <a:r>
              <a:rPr lang="zh-TW" altLang="zh-TW" dirty="0" smtClean="0"/>
              <a:t>將隔離衣自頸部與肩膀位置緩緩脫除</a:t>
            </a:r>
          </a:p>
          <a:p>
            <a:r>
              <a:rPr lang="zh-TW" altLang="zh-TW" dirty="0" smtClean="0"/>
              <a:t>內側面朝外，將汙染的外側面捲包在內</a:t>
            </a:r>
          </a:p>
          <a:p>
            <a:r>
              <a:rPr lang="zh-TW" altLang="zh-TW" dirty="0" smtClean="0"/>
              <a:t>將脫下的隔離衣捲疊起來，丟入醫療廢棄物垃圾桶中</a:t>
            </a:r>
          </a:p>
        </p:txBody>
      </p:sp>
    </p:spTree>
    <p:extLst>
      <p:ext uri="{BB962C8B-B14F-4D97-AF65-F5344CB8AC3E}">
        <p14:creationId xmlns:p14="http://schemas.microsoft.com/office/powerpoint/2010/main" val="3182070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en-US" altLang="zh-TW" dirty="0"/>
              <a:t>1.4</a:t>
            </a:r>
            <a:r>
              <a:rPr lang="zh-TW" altLang="en-US" dirty="0"/>
              <a:t>演練正確使用</a:t>
            </a:r>
            <a:r>
              <a:rPr lang="en-US" altLang="zh-TW" dirty="0"/>
              <a:t>PPE</a:t>
            </a:r>
            <a:endParaRPr lang="zh-TW" altLang="en-US" dirty="0"/>
          </a:p>
        </p:txBody>
      </p:sp>
      <p:pic>
        <p:nvPicPr>
          <p:cNvPr id="4" name="Picture 10" descr="9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419" y="4221088"/>
            <a:ext cx="2102373" cy="1872208"/>
          </a:xfrm>
          <a:prstGeom prst="rect">
            <a:avLst/>
          </a:prstGeom>
          <a:solidFill>
            <a:schemeClr val="bg1"/>
          </a:solidFill>
          <a:ln>
            <a:noFill/>
          </a:ln>
        </p:spPr>
      </p:pic>
      <p:pic>
        <p:nvPicPr>
          <p:cNvPr id="5" name="Picture 1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47529" y="4077072"/>
            <a:ext cx="1868487" cy="2239962"/>
          </a:xfrm>
          <a:prstGeom prst="rect">
            <a:avLst/>
          </a:prstGeom>
          <a:solidFill>
            <a:schemeClr val="bg1"/>
          </a:solidFill>
          <a:ln>
            <a:noFill/>
          </a:ln>
          <a:effectLst/>
        </p:spPr>
      </p:pic>
      <p:pic>
        <p:nvPicPr>
          <p:cNvPr id="6"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9751" y="3933056"/>
            <a:ext cx="2206625" cy="2447925"/>
          </a:xfrm>
          <a:prstGeom prst="rect">
            <a:avLst/>
          </a:prstGeom>
          <a:solidFill>
            <a:schemeClr val="bg1"/>
          </a:solidFill>
          <a:ln>
            <a:noFill/>
          </a:ln>
          <a:effectLst/>
        </p:spPr>
      </p:pic>
      <p:sp>
        <p:nvSpPr>
          <p:cNvPr id="7" name="Rectangle 9"/>
          <p:cNvSpPr txBox="1">
            <a:spLocks noChangeArrowheads="1"/>
          </p:cNvSpPr>
          <p:nvPr/>
        </p:nvSpPr>
        <p:spPr>
          <a:xfrm>
            <a:off x="457200" y="1401763"/>
            <a:ext cx="4038600" cy="3106737"/>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indent="-257175">
              <a:lnSpc>
                <a:spcPct val="90000"/>
              </a:lnSpc>
            </a:pPr>
            <a:endParaRPr lang="en-US" altLang="zh-TW" dirty="0" smtClean="0"/>
          </a:p>
          <a:p>
            <a:pPr indent="-257175">
              <a:lnSpc>
                <a:spcPct val="90000"/>
              </a:lnSpc>
            </a:pPr>
            <a:endParaRPr lang="en-US" altLang="zh-TW" dirty="0" smtClean="0"/>
          </a:p>
          <a:p>
            <a:pPr indent="-257175">
              <a:lnSpc>
                <a:spcPct val="90000"/>
              </a:lnSpc>
            </a:pPr>
            <a:r>
              <a:rPr lang="zh-TW" altLang="en-US" dirty="0" smtClean="0"/>
              <a:t>依序先解開下側，然後是上側的口罩綁帶；或移開固定於頭部或耳朵的鬆緊帶</a:t>
            </a:r>
          </a:p>
          <a:p>
            <a:pPr indent="-257175">
              <a:lnSpc>
                <a:spcPct val="90000"/>
              </a:lnSpc>
            </a:pPr>
            <a:r>
              <a:rPr lang="zh-TW" altLang="en-US" dirty="0" smtClean="0"/>
              <a:t>不碰觸口罩外側污染面；以抓住綁帶或鬆緊帶方式，將脫下的口罩丟入醫療廢棄物垃圾桶</a:t>
            </a:r>
          </a:p>
        </p:txBody>
      </p:sp>
      <p:sp>
        <p:nvSpPr>
          <p:cNvPr id="8" name="Rectangle 3"/>
          <p:cNvSpPr txBox="1">
            <a:spLocks noChangeArrowheads="1"/>
          </p:cNvSpPr>
          <p:nvPr/>
        </p:nvSpPr>
        <p:spPr>
          <a:xfrm>
            <a:off x="4643438" y="1401763"/>
            <a:ext cx="4249737" cy="310673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17145" indent="0">
              <a:buNone/>
            </a:pPr>
            <a:endParaRPr lang="en-US" altLang="zh-TW" dirty="0" smtClean="0"/>
          </a:p>
          <a:p>
            <a:pPr indent="-257175"/>
            <a:r>
              <a:rPr lang="zh-TW" altLang="zh-TW" dirty="0" smtClean="0"/>
              <a:t>先移除固定於下側的鬆緊帶</a:t>
            </a:r>
          </a:p>
          <a:p>
            <a:pPr indent="-257175"/>
            <a:r>
              <a:rPr lang="zh-TW" altLang="zh-TW" dirty="0" smtClean="0"/>
              <a:t>再移除固定於上側的鬆緊帶</a:t>
            </a:r>
          </a:p>
          <a:p>
            <a:pPr indent="-257175"/>
            <a:r>
              <a:rPr lang="zh-TW" altLang="zh-TW" dirty="0" smtClean="0"/>
              <a:t>不碰觸口罩外側污染面；以抓住綁帶或鬆緊帶方式，將脫下的高效過濾口罩丟入醫療廢棄物垃圾桶</a:t>
            </a:r>
          </a:p>
        </p:txBody>
      </p:sp>
    </p:spTree>
    <p:extLst>
      <p:ext uri="{BB962C8B-B14F-4D97-AF65-F5344CB8AC3E}">
        <p14:creationId xmlns:p14="http://schemas.microsoft.com/office/powerpoint/2010/main" val="1050597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任何</a:t>
            </a:r>
            <a:r>
              <a:rPr lang="en-US" altLang="zh-TW" sz="2400" dirty="0" smtClean="0"/>
              <a:t>PPE</a:t>
            </a:r>
            <a:r>
              <a:rPr lang="zh-TW" altLang="en-US" sz="2400" dirty="0" smtClean="0"/>
              <a:t>均不能取代工程控制措施及優良的操作技術</a:t>
            </a:r>
            <a:endParaRPr lang="en-US" altLang="zh-TW" sz="2400" dirty="0" smtClean="0"/>
          </a:p>
          <a:p>
            <a:r>
              <a:rPr lang="zh-TW" altLang="en-US" sz="2400" dirty="0" smtClean="0"/>
              <a:t>使用正確穿戴方式及遵守使用規範，以達保護效果</a:t>
            </a:r>
            <a:endParaRPr lang="en-US" altLang="zh-TW" sz="2400" dirty="0" smtClean="0"/>
          </a:p>
          <a:p>
            <a:r>
              <a:rPr lang="zh-TW" altLang="en-US" sz="2400" dirty="0" smtClean="0"/>
              <a:t>手套</a:t>
            </a:r>
            <a:endParaRPr lang="en-US" altLang="zh-TW" sz="2400" dirty="0"/>
          </a:p>
          <a:p>
            <a:pPr marL="45720" indent="0">
              <a:buNone/>
            </a:pPr>
            <a:r>
              <a:rPr lang="en-US" altLang="zh-TW" sz="2400" dirty="0" smtClean="0"/>
              <a:t>  </a:t>
            </a:r>
            <a:r>
              <a:rPr lang="en-US" altLang="zh-TW" sz="2000" dirty="0" smtClean="0"/>
              <a:t>(1)</a:t>
            </a:r>
            <a:r>
              <a:rPr lang="zh-TW" altLang="en-US" sz="2000" dirty="0" smtClean="0"/>
              <a:t>含有</a:t>
            </a:r>
            <a:r>
              <a:rPr lang="zh-TW" altLang="en-US" sz="2000" dirty="0"/>
              <a:t>乳膠</a:t>
            </a:r>
            <a:r>
              <a:rPr lang="en-US" altLang="zh-TW" sz="2000" dirty="0"/>
              <a:t>(latex)</a:t>
            </a:r>
            <a:r>
              <a:rPr lang="zh-TW" altLang="en-US" sz="2000" dirty="0"/>
              <a:t>或乙烯醇</a:t>
            </a:r>
            <a:r>
              <a:rPr lang="en-US" altLang="zh-TW" sz="2000" dirty="0"/>
              <a:t>(vinyl)</a:t>
            </a:r>
            <a:r>
              <a:rPr lang="zh-TW" altLang="en-US" sz="2000" dirty="0"/>
              <a:t>材質的手套應使用於做病患</a:t>
            </a:r>
            <a:r>
              <a:rPr lang="zh-TW" altLang="en-US" sz="2000" dirty="0" smtClean="0"/>
              <a:t>檢查 </a:t>
            </a:r>
            <a:endParaRPr lang="en-US" altLang="zh-TW" sz="2000" dirty="0" smtClean="0"/>
          </a:p>
          <a:p>
            <a:pPr marL="45720" indent="0">
              <a:buNone/>
            </a:pPr>
            <a:r>
              <a:rPr lang="en-US" altLang="zh-TW" dirty="0"/>
              <a:t> </a:t>
            </a:r>
            <a:r>
              <a:rPr lang="en-US" altLang="zh-TW" dirty="0" smtClean="0"/>
              <a:t>      </a:t>
            </a:r>
            <a:r>
              <a:rPr lang="zh-TW" altLang="en-US" sz="2000" dirty="0" smtClean="0"/>
              <a:t>或</a:t>
            </a:r>
            <a:r>
              <a:rPr lang="zh-TW" altLang="en-US" sz="2000" dirty="0"/>
              <a:t>一般性操作</a:t>
            </a:r>
            <a:r>
              <a:rPr lang="zh-TW" altLang="en-US" sz="2000" dirty="0" smtClean="0"/>
              <a:t>時</a:t>
            </a:r>
            <a:endParaRPr lang="en-US" altLang="zh-TW" sz="2000" dirty="0" smtClean="0"/>
          </a:p>
          <a:p>
            <a:pPr marL="45720" indent="0">
              <a:buNone/>
            </a:pPr>
            <a:r>
              <a:rPr lang="en-US" altLang="zh-TW" dirty="0" smtClean="0"/>
              <a:t>  (2)</a:t>
            </a:r>
            <a:r>
              <a:rPr lang="zh-TW" altLang="en-US" sz="2000" dirty="0" smtClean="0"/>
              <a:t>橡膠</a:t>
            </a:r>
            <a:r>
              <a:rPr lang="en-US" altLang="zh-TW" sz="2000" dirty="0"/>
              <a:t>(heavy rubber)</a:t>
            </a:r>
            <a:r>
              <a:rPr lang="zh-TW" altLang="en-US" sz="2000" dirty="0"/>
              <a:t>材質的手套用於清潔器械和環境表面清消</a:t>
            </a:r>
            <a:r>
              <a:rPr lang="zh-TW" altLang="en-US" sz="2000" dirty="0" smtClean="0"/>
              <a:t>工 </a:t>
            </a:r>
            <a:endParaRPr lang="en-US" altLang="zh-TW" sz="2000" dirty="0" smtClean="0"/>
          </a:p>
          <a:p>
            <a:pPr marL="45720" indent="0">
              <a:buNone/>
            </a:pPr>
            <a:r>
              <a:rPr lang="en-US" altLang="zh-TW" dirty="0"/>
              <a:t> </a:t>
            </a:r>
            <a:r>
              <a:rPr lang="en-US" altLang="zh-TW" dirty="0" smtClean="0"/>
              <a:t>      </a:t>
            </a:r>
            <a:r>
              <a:rPr lang="zh-TW" altLang="en-US" sz="2000" dirty="0" smtClean="0"/>
              <a:t>作</a:t>
            </a:r>
            <a:endParaRPr lang="en-US" altLang="zh-TW" dirty="0"/>
          </a:p>
          <a:p>
            <a:pPr marL="45720" indent="0">
              <a:buNone/>
            </a:pPr>
            <a:r>
              <a:rPr lang="en-US" altLang="zh-TW" sz="2000" dirty="0" smtClean="0"/>
              <a:t>  (3)</a:t>
            </a:r>
            <a:r>
              <a:rPr lang="zh-TW" altLang="en-US" sz="2000" dirty="0" smtClean="0"/>
              <a:t>手</a:t>
            </a:r>
            <a:r>
              <a:rPr lang="zh-TW" altLang="en-US" sz="2000" dirty="0"/>
              <a:t>扒雞手套</a:t>
            </a:r>
            <a:r>
              <a:rPr lang="en-US" altLang="zh-TW" sz="2000" dirty="0"/>
              <a:t>(food-handlers’ gloves)</a:t>
            </a:r>
            <a:r>
              <a:rPr lang="zh-TW" altLang="en-US" sz="2000" dirty="0"/>
              <a:t>只適用於接觸未污染的物品</a:t>
            </a:r>
          </a:p>
          <a:p>
            <a:endParaRPr lang="zh-TW" altLang="en-US" sz="2400" dirty="0"/>
          </a:p>
        </p:txBody>
      </p:sp>
      <p:sp>
        <p:nvSpPr>
          <p:cNvPr id="3" name="標題 2"/>
          <p:cNvSpPr>
            <a:spLocks noGrp="1"/>
          </p:cNvSpPr>
          <p:nvPr>
            <p:ph type="title"/>
          </p:nvPr>
        </p:nvSpPr>
        <p:spPr/>
        <p:txBody>
          <a:bodyPr/>
          <a:lstStyle/>
          <a:p>
            <a:r>
              <a:rPr lang="en-US" altLang="zh-TW" dirty="0" smtClean="0"/>
              <a:t>PPE</a:t>
            </a:r>
            <a:r>
              <a:rPr lang="zh-TW" altLang="en-US" dirty="0" smtClean="0"/>
              <a:t>使用上的限制</a:t>
            </a:r>
            <a:endParaRPr lang="zh-TW" altLang="en-US" dirty="0"/>
          </a:p>
        </p:txBody>
      </p:sp>
    </p:spTree>
    <p:extLst>
      <p:ext uri="{BB962C8B-B14F-4D97-AF65-F5344CB8AC3E}">
        <p14:creationId xmlns:p14="http://schemas.microsoft.com/office/powerpoint/2010/main" val="1079581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口罩</a:t>
            </a:r>
            <a:r>
              <a:rPr lang="en-US" altLang="zh-TW" sz="2400" dirty="0" smtClean="0"/>
              <a:t>/</a:t>
            </a:r>
            <a:r>
              <a:rPr lang="zh-TW" altLang="en-US" sz="2400" dirty="0" smtClean="0"/>
              <a:t>呼吸防護具：依污染物形態選擇適當的口罩</a:t>
            </a:r>
            <a:r>
              <a:rPr lang="en-US" altLang="zh-TW" sz="2400" dirty="0" smtClean="0"/>
              <a:t>/</a:t>
            </a:r>
            <a:r>
              <a:rPr lang="zh-TW" altLang="en-US" sz="2400" dirty="0" smtClean="0"/>
              <a:t>呼吸防護具</a:t>
            </a:r>
            <a:endParaRPr lang="en-US" altLang="zh-TW" sz="2400" dirty="0" smtClean="0"/>
          </a:p>
          <a:p>
            <a:pPr marL="45720" indent="0">
              <a:buNone/>
            </a:pPr>
            <a:r>
              <a:rPr lang="en-US" altLang="zh-TW" dirty="0" smtClean="0"/>
              <a:t>  (1)N95</a:t>
            </a:r>
            <a:r>
              <a:rPr lang="zh-TW" altLang="en-US" dirty="0" smtClean="0"/>
              <a:t>：適用於固體微粒的危害</a:t>
            </a:r>
            <a:endParaRPr lang="en-US" altLang="zh-TW" dirty="0" smtClean="0"/>
          </a:p>
          <a:p>
            <a:pPr marL="45720" indent="0">
              <a:buNone/>
            </a:pPr>
            <a:r>
              <a:rPr lang="en-US" altLang="zh-TW" dirty="0"/>
              <a:t> </a:t>
            </a:r>
            <a:r>
              <a:rPr lang="en-US" altLang="zh-TW" dirty="0" smtClean="0"/>
              <a:t> (2)</a:t>
            </a:r>
            <a:r>
              <a:rPr lang="zh-TW" altLang="en-US" dirty="0" smtClean="0"/>
              <a:t>外科口罩：適用於飛沫</a:t>
            </a:r>
            <a:r>
              <a:rPr lang="en-US" altLang="zh-TW" dirty="0" smtClean="0"/>
              <a:t>/</a:t>
            </a:r>
            <a:r>
              <a:rPr lang="zh-TW" altLang="en-US" dirty="0" smtClean="0"/>
              <a:t>飛沫微粒的防護</a:t>
            </a:r>
            <a:endParaRPr lang="en-US" altLang="zh-TW" dirty="0" smtClean="0"/>
          </a:p>
          <a:p>
            <a:pPr marL="45720" indent="0">
              <a:buNone/>
            </a:pPr>
            <a:r>
              <a:rPr lang="en-US" altLang="zh-TW" dirty="0"/>
              <a:t> </a:t>
            </a:r>
            <a:r>
              <a:rPr lang="en-US" altLang="zh-TW" dirty="0" smtClean="0"/>
              <a:t> (3)</a:t>
            </a:r>
            <a:r>
              <a:rPr lang="zh-TW" altLang="en-US" dirty="0" smtClean="0"/>
              <a:t>活性碳口罩：適用於氣狀危害物，</a:t>
            </a:r>
            <a:r>
              <a:rPr lang="zh-TW" altLang="en-US" dirty="0"/>
              <a:t>主要使用於進行短時間且</a:t>
            </a:r>
            <a:r>
              <a:rPr lang="zh-TW" altLang="en-US" dirty="0" smtClean="0"/>
              <a:t>作業</a:t>
            </a:r>
            <a:endParaRPr lang="en-US" altLang="zh-TW" dirty="0" smtClean="0"/>
          </a:p>
          <a:p>
            <a:pPr marL="45720" indent="0">
              <a:buNone/>
            </a:pPr>
            <a:r>
              <a:rPr lang="en-US" altLang="zh-TW" dirty="0"/>
              <a:t> </a:t>
            </a:r>
            <a:r>
              <a:rPr lang="en-US" altLang="zh-TW" dirty="0" smtClean="0"/>
              <a:t>                         </a:t>
            </a:r>
            <a:r>
              <a:rPr lang="zh-TW" altLang="en-US" dirty="0" smtClean="0"/>
              <a:t>現場</a:t>
            </a:r>
            <a:r>
              <a:rPr lang="zh-TW" altLang="en-US" dirty="0"/>
              <a:t>有害物</a:t>
            </a:r>
            <a:r>
              <a:rPr lang="zh-TW" altLang="en-US" dirty="0" smtClean="0"/>
              <a:t>濃度不</a:t>
            </a:r>
            <a:r>
              <a:rPr lang="zh-TW" altLang="en-US" dirty="0"/>
              <a:t>高的</a:t>
            </a:r>
            <a:r>
              <a:rPr lang="zh-TW" altLang="en-US" dirty="0" smtClean="0"/>
              <a:t>作業</a:t>
            </a:r>
            <a:endParaRPr lang="en-US" altLang="zh-TW" dirty="0" smtClean="0"/>
          </a:p>
          <a:p>
            <a:r>
              <a:rPr lang="zh-TW" altLang="en-US" sz="2400" dirty="0" smtClean="0"/>
              <a:t>實驗衣</a:t>
            </a:r>
            <a:endParaRPr lang="en-US" altLang="zh-TW" sz="2400" dirty="0" smtClean="0"/>
          </a:p>
          <a:p>
            <a:pPr marL="45720" indent="0">
              <a:buNone/>
            </a:pPr>
            <a:r>
              <a:rPr lang="en-US" altLang="zh-TW" dirty="0" smtClean="0"/>
              <a:t>  (1)</a:t>
            </a:r>
            <a:r>
              <a:rPr lang="zh-TW" altLang="en-US" dirty="0" smtClean="0"/>
              <a:t>實驗衣材質及樣式</a:t>
            </a:r>
            <a:r>
              <a:rPr lang="en-US" altLang="zh-TW" dirty="0" smtClean="0"/>
              <a:t>  </a:t>
            </a:r>
          </a:p>
          <a:p>
            <a:pPr marL="45720" indent="0">
              <a:buNone/>
            </a:pPr>
            <a:r>
              <a:rPr lang="zh-TW" altLang="en-US" dirty="0" smtClean="0"/>
              <a:t>  </a:t>
            </a:r>
            <a:r>
              <a:rPr lang="en-US" altLang="zh-TW" dirty="0" smtClean="0"/>
              <a:t>(2)</a:t>
            </a:r>
            <a:r>
              <a:rPr lang="zh-TW" altLang="en-US" dirty="0" smtClean="0"/>
              <a:t>依操作程序選用，例如：操作容易發生噴濺風險的程序</a:t>
            </a:r>
            <a:endParaRPr lang="en-US" altLang="zh-TW" dirty="0"/>
          </a:p>
          <a:p>
            <a:pPr marL="45720" indent="0">
              <a:buNone/>
            </a:pPr>
            <a:endParaRPr lang="en-US" altLang="zh-TW" dirty="0" smtClean="0"/>
          </a:p>
          <a:p>
            <a:pPr marL="45720" indent="0">
              <a:buNone/>
            </a:pPr>
            <a:endParaRPr lang="zh-TW" altLang="en-US" dirty="0"/>
          </a:p>
        </p:txBody>
      </p:sp>
      <p:sp>
        <p:nvSpPr>
          <p:cNvPr id="3" name="標題 2"/>
          <p:cNvSpPr>
            <a:spLocks noGrp="1"/>
          </p:cNvSpPr>
          <p:nvPr>
            <p:ph type="title"/>
          </p:nvPr>
        </p:nvSpPr>
        <p:spPr/>
        <p:txBody>
          <a:bodyPr/>
          <a:lstStyle/>
          <a:p>
            <a:r>
              <a:rPr lang="en-US" altLang="zh-TW" dirty="0"/>
              <a:t>PPE</a:t>
            </a:r>
            <a:r>
              <a:rPr lang="zh-TW" altLang="en-US" dirty="0"/>
              <a:t>使用上的限制</a:t>
            </a:r>
          </a:p>
        </p:txBody>
      </p:sp>
    </p:spTree>
    <p:extLst>
      <p:ext uri="{BB962C8B-B14F-4D97-AF65-F5344CB8AC3E}">
        <p14:creationId xmlns:p14="http://schemas.microsoft.com/office/powerpoint/2010/main" val="2858466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a:t>實驗衣</a:t>
            </a:r>
            <a:r>
              <a:rPr lang="en-US" altLang="zh-TW" sz="2400" dirty="0"/>
              <a:t>/</a:t>
            </a:r>
            <a:r>
              <a:rPr lang="zh-TW" altLang="en-US" sz="2400" dirty="0"/>
              <a:t>隔離衣應定期清洗</a:t>
            </a:r>
            <a:r>
              <a:rPr lang="zh-TW" altLang="en-US" sz="2400" dirty="0" smtClean="0"/>
              <a:t>，應於設施內或附近設有洗衣服務，不應將實驗衣帶回家清洗。</a:t>
            </a:r>
            <a:endParaRPr lang="en-US" altLang="zh-TW" sz="2400" dirty="0" smtClean="0"/>
          </a:p>
          <a:p>
            <a:r>
              <a:rPr lang="zh-TW" altLang="en-US" sz="2400" dirty="0" smtClean="0"/>
              <a:t>拋棄式的手套、口罩不應重覆使用。</a:t>
            </a:r>
            <a:endParaRPr lang="en-US" altLang="zh-TW" sz="2400" dirty="0" smtClean="0"/>
          </a:p>
          <a:p>
            <a:r>
              <a:rPr lang="zh-TW" altLang="en-US" sz="2400" dirty="0" smtClean="0"/>
              <a:t>使用過的</a:t>
            </a:r>
            <a:r>
              <a:rPr lang="en-US" altLang="zh-TW" sz="2400" dirty="0" smtClean="0"/>
              <a:t>PPE</a:t>
            </a:r>
            <a:r>
              <a:rPr lang="zh-TW" altLang="en-US" sz="2400" dirty="0" smtClean="0"/>
              <a:t>應丟棄於</a:t>
            </a:r>
            <a:r>
              <a:rPr lang="zh-TW" altLang="en-US" sz="2400" dirty="0" smtClean="0">
                <a:solidFill>
                  <a:srgbClr val="FF0000"/>
                </a:solidFill>
              </a:rPr>
              <a:t>實驗室內</a:t>
            </a:r>
            <a:r>
              <a:rPr lang="zh-TW" altLang="en-US" sz="2400" dirty="0" smtClean="0"/>
              <a:t>的</a:t>
            </a:r>
            <a:r>
              <a:rPr lang="zh-TW" altLang="en-US" sz="2400" dirty="0" smtClean="0">
                <a:solidFill>
                  <a:srgbClr val="FF0000"/>
                </a:solidFill>
              </a:rPr>
              <a:t>感染性垃圾桶</a:t>
            </a:r>
            <a:r>
              <a:rPr lang="zh-TW" altLang="en-US" sz="2400" dirty="0" smtClean="0"/>
              <a:t>。</a:t>
            </a:r>
            <a:endParaRPr lang="en-US" altLang="zh-TW" sz="2400" dirty="0" smtClean="0"/>
          </a:p>
          <a:p>
            <a:r>
              <a:rPr lang="zh-TW" altLang="en-US" sz="2400" dirty="0" smtClean="0"/>
              <a:t>負壓室使用的</a:t>
            </a:r>
            <a:r>
              <a:rPr lang="en-US" altLang="zh-TW" sz="2400" dirty="0" smtClean="0"/>
              <a:t>PPE</a:t>
            </a:r>
            <a:r>
              <a:rPr lang="zh-TW" altLang="en-US" sz="2400" dirty="0" smtClean="0"/>
              <a:t>應經滅菌程序後始得移出負壓室。</a:t>
            </a:r>
            <a:endParaRPr lang="en-US" altLang="zh-TW" sz="2400" dirty="0" smtClean="0"/>
          </a:p>
          <a:p>
            <a:endParaRPr lang="zh-TW" altLang="en-US" dirty="0"/>
          </a:p>
        </p:txBody>
      </p:sp>
      <p:sp>
        <p:nvSpPr>
          <p:cNvPr id="3" name="標題 2"/>
          <p:cNvSpPr>
            <a:spLocks noGrp="1"/>
          </p:cNvSpPr>
          <p:nvPr>
            <p:ph type="title"/>
          </p:nvPr>
        </p:nvSpPr>
        <p:spPr/>
        <p:txBody>
          <a:bodyPr/>
          <a:lstStyle/>
          <a:p>
            <a:r>
              <a:rPr lang="zh-TW" altLang="en-US" dirty="0" smtClean="0"/>
              <a:t>清潔、消毒及處置</a:t>
            </a:r>
            <a:r>
              <a:rPr lang="en-US" altLang="zh-TW" dirty="0" smtClean="0"/>
              <a:t>PPE</a:t>
            </a:r>
            <a:r>
              <a:rPr lang="zh-TW" altLang="en-US" dirty="0" smtClean="0"/>
              <a:t>的程序</a:t>
            </a:r>
            <a:endParaRPr lang="zh-TW" altLang="en-US" dirty="0"/>
          </a:p>
        </p:txBody>
      </p:sp>
    </p:spTree>
    <p:extLst>
      <p:ext uri="{BB962C8B-B14F-4D97-AF65-F5344CB8AC3E}">
        <p14:creationId xmlns:p14="http://schemas.microsoft.com/office/powerpoint/2010/main" val="20448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感染性生物材料的致病性、毒性與</a:t>
            </a:r>
            <a:r>
              <a:rPr lang="zh-TW" altLang="en-US" sz="2400" dirty="0" smtClean="0">
                <a:solidFill>
                  <a:srgbClr val="FF0000"/>
                </a:solidFill>
              </a:rPr>
              <a:t>感染劑量</a:t>
            </a:r>
            <a:endParaRPr lang="en-US" altLang="zh-TW" sz="2400" dirty="0" smtClean="0">
              <a:solidFill>
                <a:srgbClr val="FF0000"/>
              </a:solidFill>
            </a:endParaRPr>
          </a:p>
          <a:p>
            <a:r>
              <a:rPr lang="zh-TW" altLang="en-US" sz="2400" dirty="0" smtClean="0">
                <a:solidFill>
                  <a:schemeClr val="tx1">
                    <a:lumMod val="75000"/>
                    <a:lumOff val="25000"/>
                  </a:schemeClr>
                </a:solidFill>
              </a:rPr>
              <a:t>意外暴露後的可能後果是什麼</a:t>
            </a:r>
            <a:r>
              <a:rPr lang="en-US" altLang="zh-TW" sz="2400" dirty="0" smtClean="0">
                <a:solidFill>
                  <a:schemeClr val="tx1">
                    <a:lumMod val="75000"/>
                    <a:lumOff val="25000"/>
                  </a:schemeClr>
                </a:solidFill>
              </a:rPr>
              <a:t>?</a:t>
            </a:r>
          </a:p>
          <a:p>
            <a:r>
              <a:rPr lang="zh-TW" altLang="en-US" sz="2400" dirty="0" smtClean="0">
                <a:solidFill>
                  <a:schemeClr val="tx1">
                    <a:lumMod val="75000"/>
                    <a:lumOff val="25000"/>
                  </a:schemeClr>
                </a:solidFill>
              </a:rPr>
              <a:t>感染途徑為何</a:t>
            </a:r>
            <a:r>
              <a:rPr lang="en-US" altLang="zh-TW" sz="2400" dirty="0" smtClean="0">
                <a:solidFill>
                  <a:schemeClr val="tx1">
                    <a:lumMod val="75000"/>
                    <a:lumOff val="25000"/>
                  </a:schemeClr>
                </a:solidFill>
              </a:rPr>
              <a:t>?</a:t>
            </a:r>
            <a:endParaRPr lang="en-US" altLang="zh-TW" sz="2400" dirty="0">
              <a:solidFill>
                <a:schemeClr val="tx1">
                  <a:lumMod val="75000"/>
                  <a:lumOff val="25000"/>
                </a:schemeClr>
              </a:solidFill>
            </a:endParaRPr>
          </a:p>
          <a:p>
            <a:r>
              <a:rPr lang="zh-TW" altLang="en-US" sz="2400" dirty="0" smtClean="0">
                <a:solidFill>
                  <a:schemeClr val="tx1">
                    <a:lumMod val="75000"/>
                    <a:lumOff val="25000"/>
                  </a:schemeClr>
                </a:solidFill>
              </a:rPr>
              <a:t>宿主範圍</a:t>
            </a:r>
            <a:r>
              <a:rPr lang="en-US" altLang="zh-TW" sz="2400" dirty="0" smtClean="0">
                <a:solidFill>
                  <a:schemeClr val="tx1">
                    <a:lumMod val="75000"/>
                    <a:lumOff val="25000"/>
                  </a:schemeClr>
                </a:solidFill>
              </a:rPr>
              <a:t>?</a:t>
            </a:r>
          </a:p>
          <a:p>
            <a:r>
              <a:rPr lang="zh-TW" altLang="en-US" sz="2400" dirty="0" smtClean="0">
                <a:solidFill>
                  <a:schemeClr val="tx1">
                    <a:lumMod val="75000"/>
                    <a:lumOff val="25000"/>
                  </a:schemeClr>
                </a:solidFill>
              </a:rPr>
              <a:t>是否可能經由實驗室中操作程序意外感染</a:t>
            </a:r>
            <a:r>
              <a:rPr lang="en-US" altLang="zh-TW" sz="2400" dirty="0" smtClean="0">
                <a:solidFill>
                  <a:schemeClr val="tx1">
                    <a:lumMod val="75000"/>
                    <a:lumOff val="25000"/>
                  </a:schemeClr>
                </a:solidFill>
              </a:rPr>
              <a:t>?</a:t>
            </a:r>
          </a:p>
          <a:p>
            <a:pPr marL="45720" indent="0">
              <a:buNone/>
            </a:pPr>
            <a:r>
              <a:rPr lang="en-US" altLang="zh-TW" dirty="0">
                <a:solidFill>
                  <a:schemeClr val="tx1">
                    <a:lumMod val="75000"/>
                    <a:lumOff val="25000"/>
                  </a:schemeClr>
                </a:solidFill>
              </a:rPr>
              <a:t> </a:t>
            </a:r>
            <a:r>
              <a:rPr lang="en-US" altLang="zh-TW" dirty="0" smtClean="0">
                <a:solidFill>
                  <a:schemeClr val="tx1">
                    <a:lumMod val="75000"/>
                    <a:lumOff val="25000"/>
                  </a:schemeClr>
                </a:solidFill>
              </a:rPr>
              <a:t> -</a:t>
            </a:r>
            <a:r>
              <a:rPr lang="zh-TW" altLang="en-US" dirty="0" smtClean="0">
                <a:solidFill>
                  <a:schemeClr val="tx1">
                    <a:lumMod val="75000"/>
                    <a:lumOff val="25000"/>
                  </a:schemeClr>
                </a:solidFill>
              </a:rPr>
              <a:t>實驗室相關感染途徑：尖銳物穿刺傷、皮膚或黏膜遭到噴濺、食入、</a:t>
            </a:r>
            <a:endParaRPr lang="en-US" altLang="zh-TW" dirty="0" smtClean="0">
              <a:solidFill>
                <a:schemeClr val="tx1">
                  <a:lumMod val="75000"/>
                  <a:lumOff val="25000"/>
                </a:schemeClr>
              </a:solidFill>
            </a:endParaRPr>
          </a:p>
          <a:p>
            <a:pPr marL="45720" indent="0">
              <a:buNone/>
            </a:pPr>
            <a:r>
              <a:rPr lang="en-US" altLang="zh-TW" dirty="0">
                <a:solidFill>
                  <a:schemeClr val="tx1">
                    <a:lumMod val="75000"/>
                    <a:lumOff val="25000"/>
                  </a:schemeClr>
                </a:solidFill>
              </a:rPr>
              <a:t> </a:t>
            </a:r>
            <a:r>
              <a:rPr lang="en-US" altLang="zh-TW" dirty="0" smtClean="0">
                <a:solidFill>
                  <a:schemeClr val="tx1">
                    <a:lumMod val="75000"/>
                    <a:lumOff val="25000"/>
                  </a:schemeClr>
                </a:solidFill>
              </a:rPr>
              <a:t>  </a:t>
            </a:r>
            <a:r>
              <a:rPr lang="zh-TW" altLang="en-US" dirty="0" smtClean="0">
                <a:solidFill>
                  <a:schemeClr val="tx1">
                    <a:lumMod val="75000"/>
                    <a:lumOff val="25000"/>
                  </a:schemeClr>
                </a:solidFill>
              </a:rPr>
              <a:t>吸入、動物抓咬傷</a:t>
            </a:r>
            <a:endParaRPr lang="en-US" altLang="zh-TW" dirty="0" smtClean="0">
              <a:solidFill>
                <a:schemeClr val="tx1">
                  <a:lumMod val="75000"/>
                  <a:lumOff val="25000"/>
                </a:schemeClr>
              </a:solidFill>
            </a:endParaRPr>
          </a:p>
          <a:p>
            <a:r>
              <a:rPr lang="zh-TW" altLang="en-US" sz="2400" dirty="0" smtClean="0">
                <a:solidFill>
                  <a:schemeClr val="tx1">
                    <a:lumMod val="75000"/>
                    <a:lumOff val="25000"/>
                  </a:schemeClr>
                </a:solidFill>
              </a:rPr>
              <a:t>在實驗室中要操作的程序為何</a:t>
            </a:r>
            <a:r>
              <a:rPr lang="en-US" altLang="zh-TW" sz="2400" dirty="0" smtClean="0">
                <a:solidFill>
                  <a:schemeClr val="tx1">
                    <a:lumMod val="75000"/>
                    <a:lumOff val="25000"/>
                  </a:schemeClr>
                </a:solidFill>
              </a:rPr>
              <a:t>?</a:t>
            </a:r>
            <a:r>
              <a:rPr lang="zh-TW" altLang="en-US" sz="2400" dirty="0" smtClean="0">
                <a:solidFill>
                  <a:schemeClr val="tx1">
                    <a:lumMod val="75000"/>
                    <a:lumOff val="25000"/>
                  </a:schemeClr>
                </a:solidFill>
              </a:rPr>
              <a:t>病原菌體積和濃度有多大</a:t>
            </a:r>
            <a:r>
              <a:rPr lang="en-US" altLang="zh-TW" sz="2400" dirty="0" smtClean="0">
                <a:solidFill>
                  <a:schemeClr val="tx1">
                    <a:lumMod val="75000"/>
                    <a:lumOff val="25000"/>
                  </a:schemeClr>
                </a:solidFill>
              </a:rPr>
              <a:t>?</a:t>
            </a:r>
          </a:p>
          <a:p>
            <a:r>
              <a:rPr lang="zh-TW" altLang="en-US" sz="2400" dirty="0" smtClean="0">
                <a:solidFill>
                  <a:schemeClr val="tx1">
                    <a:lumMod val="75000"/>
                    <a:lumOff val="25000"/>
                  </a:schemeClr>
                </a:solidFill>
              </a:rPr>
              <a:t>實驗室獲得感染的相關案例資訊</a:t>
            </a:r>
            <a:endParaRPr lang="en-US" altLang="zh-TW" sz="2400" dirty="0" smtClean="0">
              <a:solidFill>
                <a:schemeClr val="tx1">
                  <a:lumMod val="75000"/>
                  <a:lumOff val="25000"/>
                </a:schemeClr>
              </a:solidFill>
            </a:endParaRPr>
          </a:p>
          <a:p>
            <a:r>
              <a:rPr lang="zh-TW" altLang="en-US" sz="2400" dirty="0" smtClean="0">
                <a:solidFill>
                  <a:schemeClr val="tx1">
                    <a:lumMod val="75000"/>
                    <a:lumOff val="25000"/>
                  </a:schemeClr>
                </a:solidFill>
              </a:rPr>
              <a:t>是否有預防性或治療措施可取得</a:t>
            </a:r>
            <a:endParaRPr lang="en-US" altLang="zh-TW" sz="2400" dirty="0" smtClean="0">
              <a:solidFill>
                <a:schemeClr val="tx1">
                  <a:lumMod val="75000"/>
                  <a:lumOff val="25000"/>
                </a:schemeClr>
              </a:solidFill>
            </a:endParaRPr>
          </a:p>
          <a:p>
            <a:endParaRPr lang="en-US" altLang="zh-TW" dirty="0" smtClean="0">
              <a:solidFill>
                <a:schemeClr val="tx1">
                  <a:lumMod val="75000"/>
                  <a:lumOff val="25000"/>
                </a:schemeClr>
              </a:solidFill>
            </a:endParaRPr>
          </a:p>
          <a:p>
            <a:endParaRPr lang="en-US" altLang="zh-TW" dirty="0" smtClean="0">
              <a:solidFill>
                <a:schemeClr val="tx1">
                  <a:lumMod val="75000"/>
                  <a:lumOff val="25000"/>
                </a:schemeClr>
              </a:solidFill>
            </a:endParaRPr>
          </a:p>
          <a:p>
            <a:endParaRPr lang="en-US" altLang="zh-TW" dirty="0" smtClean="0">
              <a:solidFill>
                <a:schemeClr val="tx1">
                  <a:lumMod val="75000"/>
                  <a:lumOff val="25000"/>
                </a:schemeClr>
              </a:solidFill>
            </a:endParaRPr>
          </a:p>
          <a:p>
            <a:endParaRPr lang="en-US" altLang="zh-TW" dirty="0" smtClean="0">
              <a:solidFill>
                <a:schemeClr val="tx1">
                  <a:lumMod val="75000"/>
                  <a:lumOff val="25000"/>
                </a:schemeClr>
              </a:solidFill>
            </a:endParaRPr>
          </a:p>
          <a:p>
            <a:endParaRPr lang="en-US" altLang="zh-TW" dirty="0" smtClean="0">
              <a:solidFill>
                <a:schemeClr val="tx1">
                  <a:lumMod val="75000"/>
                  <a:lumOff val="25000"/>
                </a:schemeClr>
              </a:solidFill>
            </a:endParaRPr>
          </a:p>
          <a:p>
            <a:endParaRPr lang="zh-TW" altLang="en-US" dirty="0"/>
          </a:p>
        </p:txBody>
      </p:sp>
      <p:sp>
        <p:nvSpPr>
          <p:cNvPr id="3" name="標題 2"/>
          <p:cNvSpPr>
            <a:spLocks noGrp="1"/>
          </p:cNvSpPr>
          <p:nvPr>
            <p:ph type="title"/>
          </p:nvPr>
        </p:nvSpPr>
        <p:spPr/>
        <p:txBody>
          <a:bodyPr/>
          <a:lstStyle/>
          <a:p>
            <a:r>
              <a:rPr lang="en-US" altLang="zh-TW" dirty="0" smtClean="0"/>
              <a:t>What should we know?</a:t>
            </a:r>
            <a:endParaRPr lang="zh-TW" altLang="en-US" dirty="0"/>
          </a:p>
        </p:txBody>
      </p:sp>
    </p:spTree>
    <p:extLst>
      <p:ext uri="{BB962C8B-B14F-4D97-AF65-F5344CB8AC3E}">
        <p14:creationId xmlns:p14="http://schemas.microsoft.com/office/powerpoint/2010/main" val="1711765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878281"/>
          </a:xfrm>
        </p:spPr>
        <p:txBody>
          <a:bodyPr>
            <a:normAutofit lnSpcReduction="10000"/>
          </a:bodyPr>
          <a:lstStyle/>
          <a:p>
            <a:r>
              <a:rPr lang="en-US" altLang="zh-TW" sz="2400" dirty="0" smtClean="0"/>
              <a:t>PPE</a:t>
            </a:r>
            <a:r>
              <a:rPr lang="zh-TW" altLang="en-US" sz="2400" dirty="0" smtClean="0"/>
              <a:t>使用前及使用後檢點流程</a:t>
            </a:r>
            <a:endParaRPr lang="en-US" altLang="zh-TW" sz="2400" dirty="0" smtClean="0"/>
          </a:p>
          <a:p>
            <a:pPr marL="45720" indent="0">
              <a:buNone/>
            </a:pPr>
            <a:r>
              <a:rPr lang="en-US" altLang="zh-TW" dirty="0"/>
              <a:t> </a:t>
            </a:r>
            <a:r>
              <a:rPr lang="en-US" altLang="zh-TW" dirty="0" smtClean="0"/>
              <a:t> 1.</a:t>
            </a:r>
            <a:r>
              <a:rPr lang="zh-TW" altLang="en-US" dirty="0" smtClean="0"/>
              <a:t>外科口罩</a:t>
            </a:r>
            <a:r>
              <a:rPr lang="en-US" altLang="zh-TW" dirty="0" smtClean="0"/>
              <a:t>/</a:t>
            </a:r>
            <a:r>
              <a:rPr lang="zh-TW" altLang="en-US" dirty="0" smtClean="0"/>
              <a:t>呼吸防護具：</a:t>
            </a:r>
            <a:endParaRPr lang="en-US" altLang="zh-TW" dirty="0" smtClean="0"/>
          </a:p>
          <a:p>
            <a:pPr marL="45720" indent="0">
              <a:buNone/>
            </a:pPr>
            <a:r>
              <a:rPr lang="en-US" altLang="zh-TW" dirty="0"/>
              <a:t> </a:t>
            </a:r>
            <a:r>
              <a:rPr lang="en-US" altLang="zh-TW" dirty="0" smtClean="0"/>
              <a:t>   (1)</a:t>
            </a:r>
            <a:r>
              <a:rPr lang="zh-TW" altLang="en-US" dirty="0" smtClean="0"/>
              <a:t>是否選對了口罩種類</a:t>
            </a:r>
            <a:endParaRPr lang="en-US" altLang="zh-TW" dirty="0" smtClean="0"/>
          </a:p>
          <a:p>
            <a:pPr marL="45720" indent="0">
              <a:buNone/>
            </a:pPr>
            <a:r>
              <a:rPr lang="en-US" altLang="zh-TW" dirty="0"/>
              <a:t> </a:t>
            </a:r>
            <a:r>
              <a:rPr lang="en-US" altLang="zh-TW" dirty="0" smtClean="0"/>
              <a:t>   (2)</a:t>
            </a:r>
            <a:r>
              <a:rPr lang="zh-TW" altLang="en-US" dirty="0" smtClean="0"/>
              <a:t>外觀檢查：是否有髒污、變形、破損；鬆緊帶是否有受損或疲 </a:t>
            </a:r>
            <a:endParaRPr lang="en-US" altLang="zh-TW" dirty="0" smtClean="0"/>
          </a:p>
          <a:p>
            <a:pPr marL="45720" indent="0">
              <a:buNone/>
            </a:pPr>
            <a:r>
              <a:rPr lang="en-US" altLang="zh-TW" dirty="0"/>
              <a:t> </a:t>
            </a:r>
            <a:r>
              <a:rPr lang="en-US" altLang="zh-TW" dirty="0" smtClean="0"/>
              <a:t>                        </a:t>
            </a:r>
            <a:r>
              <a:rPr lang="zh-TW" altLang="en-US" dirty="0" smtClean="0"/>
              <a:t>乏。</a:t>
            </a:r>
            <a:endParaRPr lang="en-US" altLang="zh-TW" dirty="0" smtClean="0"/>
          </a:p>
          <a:p>
            <a:pPr marL="45720" indent="0">
              <a:buNone/>
            </a:pPr>
            <a:r>
              <a:rPr lang="en-US" altLang="zh-TW" dirty="0"/>
              <a:t> </a:t>
            </a:r>
            <a:r>
              <a:rPr lang="en-US" altLang="zh-TW" dirty="0" smtClean="0"/>
              <a:t>   (3)N95</a:t>
            </a:r>
            <a:r>
              <a:rPr lang="zh-TW" altLang="en-US" dirty="0" smtClean="0"/>
              <a:t>口罩戴上後應執行密合度檢點，以確保穿戴的正確性及功</a:t>
            </a:r>
            <a:endParaRPr lang="en-US" altLang="zh-TW" dirty="0" smtClean="0"/>
          </a:p>
          <a:p>
            <a:pPr marL="45720" indent="0">
              <a:buNone/>
            </a:pPr>
            <a:r>
              <a:rPr lang="en-US" altLang="zh-TW" dirty="0"/>
              <a:t> </a:t>
            </a:r>
            <a:r>
              <a:rPr lang="en-US" altLang="zh-TW" dirty="0" smtClean="0"/>
              <a:t>       </a:t>
            </a:r>
            <a:r>
              <a:rPr lang="zh-TW" altLang="en-US" dirty="0" smtClean="0"/>
              <a:t>能性。</a:t>
            </a:r>
            <a:endParaRPr lang="en-US" altLang="zh-TW" dirty="0" smtClean="0"/>
          </a:p>
          <a:p>
            <a:pPr marL="45720" indent="0">
              <a:buNone/>
            </a:pPr>
            <a:r>
              <a:rPr lang="en-US" altLang="zh-TW" dirty="0"/>
              <a:t> </a:t>
            </a:r>
            <a:r>
              <a:rPr lang="en-US" altLang="zh-TW" dirty="0" smtClean="0"/>
              <a:t> 2.</a:t>
            </a:r>
            <a:r>
              <a:rPr lang="zh-TW" altLang="en-US" dirty="0" smtClean="0"/>
              <a:t>手套：使用前檢查是否有髒污、破損、變形。</a:t>
            </a:r>
            <a:endParaRPr lang="en-US" altLang="zh-TW" dirty="0" smtClean="0"/>
          </a:p>
          <a:p>
            <a:r>
              <a:rPr lang="zh-TW" altLang="en-US" sz="2400" dirty="0" smtClean="0"/>
              <a:t>鑑別受損、失效的</a:t>
            </a:r>
            <a:r>
              <a:rPr lang="en-US" altLang="zh-TW" sz="2400" dirty="0" smtClean="0"/>
              <a:t>PPE</a:t>
            </a:r>
          </a:p>
          <a:p>
            <a:pPr marL="45720" indent="0">
              <a:buNone/>
            </a:pPr>
            <a:r>
              <a:rPr lang="en-US" altLang="zh-TW" dirty="0"/>
              <a:t> </a:t>
            </a:r>
            <a:r>
              <a:rPr lang="en-US" altLang="zh-TW" dirty="0" smtClean="0"/>
              <a:t> 1.</a:t>
            </a:r>
            <a:r>
              <a:rPr lang="zh-TW" altLang="en-US" dirty="0" smtClean="0"/>
              <a:t>手套破損</a:t>
            </a:r>
            <a:endParaRPr lang="en-US" altLang="zh-TW" dirty="0" smtClean="0"/>
          </a:p>
          <a:p>
            <a:pPr marL="45720" indent="0">
              <a:buNone/>
            </a:pPr>
            <a:r>
              <a:rPr lang="en-US" altLang="zh-TW" dirty="0"/>
              <a:t> </a:t>
            </a:r>
            <a:r>
              <a:rPr lang="en-US" altLang="zh-TW" dirty="0" smtClean="0"/>
              <a:t> 2.N95</a:t>
            </a:r>
            <a:r>
              <a:rPr lang="zh-TW" altLang="en-US" dirty="0" smtClean="0"/>
              <a:t>口罩：</a:t>
            </a:r>
            <a:endParaRPr lang="en-US" altLang="zh-TW" dirty="0" smtClean="0"/>
          </a:p>
          <a:p>
            <a:pPr marL="45720" indent="0">
              <a:buNone/>
            </a:pPr>
            <a:r>
              <a:rPr lang="en-US" altLang="zh-TW" dirty="0"/>
              <a:t> </a:t>
            </a:r>
            <a:r>
              <a:rPr lang="en-US" altLang="zh-TW" dirty="0" smtClean="0"/>
              <a:t>   (1)</a:t>
            </a:r>
            <a:r>
              <a:rPr lang="zh-TW" altLang="en-US" dirty="0" smtClean="0"/>
              <a:t>長時間配戴或微粒濃度太高，導致呼吸阻抗越來越強</a:t>
            </a:r>
            <a:endParaRPr lang="en-US" altLang="zh-TW" dirty="0" smtClean="0"/>
          </a:p>
          <a:p>
            <a:pPr marL="45720" indent="0">
              <a:buNone/>
            </a:pPr>
            <a:r>
              <a:rPr lang="en-US" altLang="zh-TW" dirty="0"/>
              <a:t> </a:t>
            </a:r>
            <a:r>
              <a:rPr lang="en-US" altLang="zh-TW" dirty="0" smtClean="0"/>
              <a:t>   (2)</a:t>
            </a:r>
            <a:r>
              <a:rPr lang="zh-TW" altLang="en-US" dirty="0" smtClean="0"/>
              <a:t>長時間配戴，因活動使口罩密合度變差，可能使眼鏡起霧、臉</a:t>
            </a:r>
            <a:endParaRPr lang="en-US" altLang="zh-TW" dirty="0" smtClean="0"/>
          </a:p>
          <a:p>
            <a:pPr marL="45720" indent="0">
              <a:buNone/>
            </a:pPr>
            <a:r>
              <a:rPr lang="en-US" altLang="zh-TW" dirty="0"/>
              <a:t> </a:t>
            </a:r>
            <a:r>
              <a:rPr lang="en-US" altLang="zh-TW" dirty="0" smtClean="0"/>
              <a:t>        </a:t>
            </a:r>
            <a:r>
              <a:rPr lang="zh-TW" altLang="en-US" dirty="0" smtClean="0"/>
              <a:t>部感受到氣體由縫隙漏出</a:t>
            </a:r>
            <a:endParaRPr lang="zh-TW" altLang="en-US" dirty="0"/>
          </a:p>
        </p:txBody>
      </p:sp>
      <p:sp>
        <p:nvSpPr>
          <p:cNvPr id="3" name="標題 2"/>
          <p:cNvSpPr>
            <a:spLocks noGrp="1"/>
          </p:cNvSpPr>
          <p:nvPr>
            <p:ph type="title"/>
          </p:nvPr>
        </p:nvSpPr>
        <p:spPr/>
        <p:txBody>
          <a:bodyPr/>
          <a:lstStyle/>
          <a:p>
            <a:r>
              <a:rPr lang="en-US" altLang="zh-TW" dirty="0" smtClean="0"/>
              <a:t>1.5</a:t>
            </a:r>
            <a:r>
              <a:rPr lang="zh-TW" altLang="en-US" dirty="0" smtClean="0"/>
              <a:t>評估所有使用中</a:t>
            </a:r>
            <a:r>
              <a:rPr lang="en-US" altLang="zh-TW" dirty="0" smtClean="0"/>
              <a:t>PPE</a:t>
            </a:r>
            <a:r>
              <a:rPr lang="zh-TW" altLang="en-US" dirty="0" smtClean="0"/>
              <a:t>之完整性及功能性</a:t>
            </a:r>
            <a:endParaRPr lang="zh-TW" altLang="en-US" dirty="0"/>
          </a:p>
        </p:txBody>
      </p:sp>
    </p:spTree>
    <p:extLst>
      <p:ext uri="{BB962C8B-B14F-4D97-AF65-F5344CB8AC3E}">
        <p14:creationId xmlns:p14="http://schemas.microsoft.com/office/powerpoint/2010/main" val="1466128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以填寫不符合事件方式進行處置。</a:t>
            </a:r>
            <a:endParaRPr lang="zh-TW" altLang="en-US" sz="2400" dirty="0"/>
          </a:p>
        </p:txBody>
      </p:sp>
      <p:sp>
        <p:nvSpPr>
          <p:cNvPr id="3" name="標題 2"/>
          <p:cNvSpPr>
            <a:spLocks noGrp="1"/>
          </p:cNvSpPr>
          <p:nvPr>
            <p:ph type="title"/>
          </p:nvPr>
        </p:nvSpPr>
        <p:spPr/>
        <p:txBody>
          <a:bodyPr/>
          <a:lstStyle/>
          <a:p>
            <a:r>
              <a:rPr lang="en-US" altLang="zh-TW" dirty="0" smtClean="0"/>
              <a:t>1.6</a:t>
            </a:r>
            <a:r>
              <a:rPr lang="zh-TW" altLang="en-US" dirty="0" smtClean="0"/>
              <a:t>說明執行中受損、失效的</a:t>
            </a:r>
            <a:r>
              <a:rPr lang="en-US" altLang="zh-TW" dirty="0" smtClean="0"/>
              <a:t>PPE</a:t>
            </a:r>
            <a:r>
              <a:rPr lang="zh-TW" altLang="en-US" dirty="0" smtClean="0"/>
              <a:t>之適當通報及應變</a:t>
            </a:r>
            <a:endParaRPr lang="zh-TW" altLang="en-US" dirty="0"/>
          </a:p>
        </p:txBody>
      </p:sp>
    </p:spTree>
    <p:extLst>
      <p:ext uri="{BB962C8B-B14F-4D97-AF65-F5344CB8AC3E}">
        <p14:creationId xmlns:p14="http://schemas.microsoft.com/office/powerpoint/2010/main" val="522024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title"/>
          </p:nvPr>
        </p:nvSpPr>
        <p:spPr/>
        <p:txBody>
          <a:bodyPr/>
          <a:lstStyle/>
          <a:p>
            <a:r>
              <a:rPr lang="en-US" altLang="zh-TW" dirty="0" smtClean="0"/>
              <a:t>Thank  you !</a:t>
            </a:r>
            <a:endParaRPr lang="zh-TW" altLang="en-US" dirty="0"/>
          </a:p>
        </p:txBody>
      </p:sp>
    </p:spTree>
    <p:extLst>
      <p:ext uri="{BB962C8B-B14F-4D97-AF65-F5344CB8AC3E}">
        <p14:creationId xmlns:p14="http://schemas.microsoft.com/office/powerpoint/2010/main" val="2816923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85800" y="549275"/>
            <a:ext cx="7772400" cy="874713"/>
          </a:xfrm>
        </p:spPr>
        <p:txBody>
          <a:bodyPr/>
          <a:lstStyle/>
          <a:p>
            <a:pPr eaLnBrk="1" hangingPunct="1"/>
            <a:r>
              <a:rPr lang="zh-TW" altLang="en-AU" sz="4000" dirty="0" smtClean="0"/>
              <a:t>密合度測試</a:t>
            </a:r>
            <a:endParaRPr lang="en-AU" altLang="zh-TW" sz="4000" dirty="0" smtClean="0"/>
          </a:p>
        </p:txBody>
      </p:sp>
      <p:sp>
        <p:nvSpPr>
          <p:cNvPr id="21507" name="Rectangle 4"/>
          <p:cNvSpPr>
            <a:spLocks noGrp="1" noChangeArrowheads="1"/>
          </p:cNvSpPr>
          <p:nvPr>
            <p:ph idx="1"/>
          </p:nvPr>
        </p:nvSpPr>
        <p:spPr>
          <a:xfrm>
            <a:off x="960438" y="1463675"/>
            <a:ext cx="7777162" cy="4967288"/>
          </a:xfrm>
        </p:spPr>
        <p:txBody>
          <a:bodyPr>
            <a:normAutofit/>
          </a:bodyPr>
          <a:lstStyle/>
          <a:p>
            <a:pPr marL="1071563" lvl="1" indent="-168275" eaLnBrk="1" hangingPunct="1">
              <a:lnSpc>
                <a:spcPct val="95000"/>
              </a:lnSpc>
              <a:spcBef>
                <a:spcPct val="50000"/>
              </a:spcBef>
              <a:tabLst>
                <a:tab pos="1793875" algn="l"/>
              </a:tabLst>
              <a:defRPr/>
            </a:pPr>
            <a:endParaRPr lang="en-US" altLang="zh-TW" sz="2000" b="1" dirty="0" smtClean="0">
              <a:solidFill>
                <a:srgbClr val="006600"/>
              </a:solidFill>
              <a:latin typeface="+mj-lt"/>
            </a:endParaRPr>
          </a:p>
          <a:p>
            <a:pPr marL="1071563" lvl="1" indent="-168275" eaLnBrk="1" hangingPunct="1">
              <a:lnSpc>
                <a:spcPct val="95000"/>
              </a:lnSpc>
              <a:spcBef>
                <a:spcPct val="50000"/>
              </a:spcBef>
              <a:tabLst>
                <a:tab pos="1793875" algn="l"/>
              </a:tabLst>
              <a:defRPr/>
            </a:pPr>
            <a:r>
              <a:rPr lang="zh-TW" altLang="en-US" sz="2000" b="1" dirty="0" smtClean="0">
                <a:solidFill>
                  <a:srgbClr val="006600"/>
                </a:solidFill>
                <a:latin typeface="+mj-lt"/>
              </a:rPr>
              <a:t>「定性」檢測方法</a:t>
            </a:r>
            <a:r>
              <a:rPr lang="zh-TW" altLang="en-US" sz="2000" dirty="0" smtClean="0">
                <a:latin typeface="+mj-lt"/>
              </a:rPr>
              <a:t>：使用</a:t>
            </a:r>
            <a:r>
              <a:rPr lang="en-US" altLang="zh-TW" sz="2000" dirty="0" smtClean="0">
                <a:latin typeface="+mj-lt"/>
              </a:rPr>
              <a:t>hood method</a:t>
            </a:r>
            <a:r>
              <a:rPr lang="zh-TW" altLang="zh-TW" sz="2000" dirty="0" smtClean="0">
                <a:latin typeface="+mj-lt"/>
              </a:rPr>
              <a:t>；</a:t>
            </a:r>
            <a:r>
              <a:rPr lang="zh-TW" altLang="en-US" sz="2000" dirty="0" smtClean="0">
                <a:latin typeface="+mj-lt"/>
              </a:rPr>
              <a:t>測試原理係依靠受測者對測試物質的味覺、嗅覺等自覺反應。假如受測者在測試過程任何時間，感覺偵測到測試物質，即表示呼吸防護具未達到適當的密合。</a:t>
            </a:r>
          </a:p>
          <a:p>
            <a:pPr marL="1428750" lvl="2" indent="-177800" eaLnBrk="1" hangingPunct="1">
              <a:lnSpc>
                <a:spcPct val="95000"/>
              </a:lnSpc>
              <a:tabLst>
                <a:tab pos="1793875" algn="l"/>
              </a:tabLst>
              <a:defRPr/>
            </a:pPr>
            <a:r>
              <a:rPr lang="zh-TW" altLang="en-US" sz="1800" dirty="0" smtClean="0">
                <a:latin typeface="+mj-lt"/>
              </a:rPr>
              <a:t>優點：成本低廉</a:t>
            </a:r>
            <a:r>
              <a:rPr lang="zh-TW" altLang="en-US" sz="2000" dirty="0" smtClean="0">
                <a:latin typeface="+mj-lt"/>
              </a:rPr>
              <a:t>；</a:t>
            </a:r>
            <a:r>
              <a:rPr lang="zh-TW" altLang="en-US" sz="1800" dirty="0" smtClean="0">
                <a:latin typeface="+mj-lt"/>
              </a:rPr>
              <a:t>使用工具容易製造</a:t>
            </a:r>
            <a:r>
              <a:rPr lang="zh-TW" altLang="en-US" sz="2000" dirty="0" smtClean="0">
                <a:latin typeface="+mj-lt"/>
              </a:rPr>
              <a:t>；</a:t>
            </a:r>
            <a:r>
              <a:rPr lang="zh-TW" altLang="en-US" sz="1800" dirty="0" smtClean="0">
                <a:latin typeface="+mj-lt"/>
              </a:rPr>
              <a:t>便於攜帶。</a:t>
            </a:r>
          </a:p>
          <a:p>
            <a:pPr marL="1428750" lvl="2" indent="-177800" eaLnBrk="1" hangingPunct="1">
              <a:lnSpc>
                <a:spcPct val="95000"/>
              </a:lnSpc>
              <a:tabLst>
                <a:tab pos="1793875" algn="l"/>
              </a:tabLst>
              <a:defRPr/>
            </a:pPr>
            <a:r>
              <a:rPr lang="zh-TW" altLang="en-US" sz="1800" dirty="0" smtClean="0">
                <a:latin typeface="+mj-lt"/>
              </a:rPr>
              <a:t>缺點：測試結果易隨受測者主觀感受而影響</a:t>
            </a:r>
            <a:r>
              <a:rPr lang="zh-TW" altLang="en-US" sz="2000" dirty="0" smtClean="0">
                <a:latin typeface="+mj-lt"/>
              </a:rPr>
              <a:t>；</a:t>
            </a:r>
            <a:r>
              <a:rPr lang="zh-TW" altLang="en-US" sz="1800" dirty="0" smtClean="0">
                <a:latin typeface="+mj-lt"/>
              </a:rPr>
              <a:t>測試過程可能令受測者感到不舒服。</a:t>
            </a:r>
          </a:p>
          <a:p>
            <a:pPr marL="1071563" lvl="1" indent="-168275" eaLnBrk="1" hangingPunct="1">
              <a:lnSpc>
                <a:spcPct val="95000"/>
              </a:lnSpc>
              <a:tabLst>
                <a:tab pos="1793875" algn="l"/>
              </a:tabLst>
              <a:defRPr/>
            </a:pPr>
            <a:r>
              <a:rPr lang="zh-TW" altLang="en-US" sz="2000" b="1" dirty="0" smtClean="0">
                <a:solidFill>
                  <a:srgbClr val="006600"/>
                </a:solidFill>
                <a:latin typeface="+mj-lt"/>
              </a:rPr>
              <a:t>「定量」檢測方法</a:t>
            </a:r>
            <a:r>
              <a:rPr lang="zh-TW" altLang="en-US" sz="2000" dirty="0" smtClean="0">
                <a:latin typeface="+mj-lt"/>
              </a:rPr>
              <a:t>：採用如</a:t>
            </a:r>
            <a:r>
              <a:rPr lang="en-US" altLang="zh-TW" sz="2000" dirty="0" smtClean="0">
                <a:latin typeface="+mj-lt"/>
              </a:rPr>
              <a:t>the </a:t>
            </a:r>
            <a:r>
              <a:rPr lang="en-US" altLang="zh-TW" sz="2000" dirty="0" err="1" smtClean="0">
                <a:latin typeface="+mj-lt"/>
              </a:rPr>
              <a:t>PortaCount</a:t>
            </a:r>
            <a:r>
              <a:rPr lang="en-US" altLang="zh-TW" sz="2000" dirty="0" smtClean="0">
                <a:latin typeface="+mj-lt"/>
              </a:rPr>
              <a:t> Plus® with N95 companion® </a:t>
            </a:r>
            <a:r>
              <a:rPr lang="zh-TW" altLang="en-US" sz="2000" dirty="0" smtClean="0">
                <a:latin typeface="+mj-lt"/>
              </a:rPr>
              <a:t>檢測儀器，同時量測面體內外測試物質的濃度，不依靠受測者對測試物質的自覺反應 。</a:t>
            </a:r>
          </a:p>
          <a:p>
            <a:pPr marL="1428750" lvl="2" indent="-177800" eaLnBrk="1" hangingPunct="1">
              <a:lnSpc>
                <a:spcPct val="95000"/>
              </a:lnSpc>
              <a:tabLst>
                <a:tab pos="1793875" algn="l"/>
              </a:tabLst>
              <a:defRPr/>
            </a:pPr>
            <a:r>
              <a:rPr lang="zh-TW" altLang="en-US" sz="1800" dirty="0" smtClean="0">
                <a:latin typeface="+mj-lt"/>
              </a:rPr>
              <a:t>優點：客觀的測試方法</a:t>
            </a:r>
            <a:r>
              <a:rPr lang="zh-TW" altLang="en-US" sz="2000" dirty="0" smtClean="0">
                <a:latin typeface="+mj-lt"/>
              </a:rPr>
              <a:t>；</a:t>
            </a:r>
            <a:r>
              <a:rPr lang="zh-TW" altLang="en-US" sz="1800" dirty="0" smtClean="0">
                <a:latin typeface="+mj-lt"/>
              </a:rPr>
              <a:t>電子化設備紀錄，可以將資料印出與儲存</a:t>
            </a:r>
            <a:r>
              <a:rPr lang="zh-TW" altLang="en-US" sz="2000" dirty="0" smtClean="0">
                <a:latin typeface="+mj-lt"/>
              </a:rPr>
              <a:t>；</a:t>
            </a:r>
            <a:r>
              <a:rPr lang="zh-TW" altLang="en-US" sz="1800" dirty="0" smtClean="0">
                <a:latin typeface="+mj-lt"/>
              </a:rPr>
              <a:t>可成為教學的工具，有效示範口罩使用的合宜性。</a:t>
            </a:r>
          </a:p>
          <a:p>
            <a:pPr marL="1428750" lvl="2" indent="-177800" eaLnBrk="1" hangingPunct="1">
              <a:lnSpc>
                <a:spcPct val="95000"/>
              </a:lnSpc>
              <a:tabLst>
                <a:tab pos="1793875" algn="l"/>
              </a:tabLst>
              <a:defRPr/>
            </a:pPr>
            <a:r>
              <a:rPr lang="zh-TW" altLang="en-US" sz="1800" dirty="0" smtClean="0">
                <a:latin typeface="+mj-lt"/>
              </a:rPr>
              <a:t>缺點：儀器費用較昂貴</a:t>
            </a:r>
            <a:r>
              <a:rPr lang="zh-TW" altLang="en-US" sz="2000" dirty="0" smtClean="0">
                <a:latin typeface="+mj-lt"/>
              </a:rPr>
              <a:t>；</a:t>
            </a:r>
            <a:r>
              <a:rPr lang="zh-TW" altLang="en-US" sz="1800" dirty="0" smtClean="0">
                <a:latin typeface="+mj-lt"/>
              </a:rPr>
              <a:t>不易攜帶。</a:t>
            </a:r>
          </a:p>
          <a:p>
            <a:pPr marL="1071563" lvl="1" indent="-168275" eaLnBrk="1" hangingPunct="1">
              <a:lnSpc>
                <a:spcPct val="95000"/>
              </a:lnSpc>
              <a:tabLst>
                <a:tab pos="1793875" algn="l"/>
              </a:tabLst>
              <a:defRPr/>
            </a:pPr>
            <a:endParaRPr lang="zh-TW" altLang="zh-TW" sz="2000" dirty="0" smtClean="0">
              <a:latin typeface="+mj-lt"/>
            </a:endParaRPr>
          </a:p>
        </p:txBody>
      </p:sp>
      <p:grpSp>
        <p:nvGrpSpPr>
          <p:cNvPr id="20486" name="Group 24"/>
          <p:cNvGrpSpPr>
            <a:grpSpLocks/>
          </p:cNvGrpSpPr>
          <p:nvPr/>
        </p:nvGrpSpPr>
        <p:grpSpPr bwMode="auto">
          <a:xfrm>
            <a:off x="361950" y="4414838"/>
            <a:ext cx="1512888" cy="1935162"/>
            <a:chOff x="113" y="2840"/>
            <a:chExt cx="953" cy="1219"/>
          </a:xfrm>
        </p:grpSpPr>
        <p:pic>
          <p:nvPicPr>
            <p:cNvPr id="20490" name="Picture 18" descr="Copy (2) of Respirator Fit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2840"/>
              <a:ext cx="953"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20"/>
            <p:cNvSpPr txBox="1">
              <a:spLocks noChangeArrowheads="1"/>
            </p:cNvSpPr>
            <p:nvPr/>
          </p:nvSpPr>
          <p:spPr bwMode="auto">
            <a:xfrm>
              <a:off x="242" y="3847"/>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標楷體" pitchFamily="65" charset="-120"/>
                  <a:ea typeface="標楷體" pitchFamily="65" charset="-120"/>
                </a:defRPr>
              </a:lvl1pPr>
              <a:lvl2pPr marL="742950" indent="-285750" eaLnBrk="0" hangingPunct="0">
                <a:spcBef>
                  <a:spcPct val="20000"/>
                </a:spcBef>
                <a:buFont typeface="Arial"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Font typeface="Arial" charset="0"/>
                <a:buChar char="•"/>
                <a:defRPr sz="2400">
                  <a:solidFill>
                    <a:schemeClr val="tx1"/>
                  </a:solidFill>
                  <a:latin typeface="標楷體" pitchFamily="65" charset="-120"/>
                  <a:ea typeface="標楷體" pitchFamily="65" charset="-120"/>
                </a:defRPr>
              </a:lvl3pPr>
              <a:lvl4pPr marL="1600200" indent="-228600" eaLnBrk="0" hangingPunct="0">
                <a:spcBef>
                  <a:spcPct val="20000"/>
                </a:spcBef>
                <a:buFont typeface="Arial" charset="0"/>
                <a:buChar char="–"/>
                <a:defRPr sz="2000">
                  <a:solidFill>
                    <a:schemeClr val="tx1"/>
                  </a:solidFill>
                  <a:latin typeface="標楷體" pitchFamily="65" charset="-120"/>
                  <a:ea typeface="標楷體" pitchFamily="65" charset="-120"/>
                </a:defRPr>
              </a:lvl4pPr>
              <a:lvl5pPr marL="2057400" indent="-228600" eaLnBrk="0" hangingPunct="0">
                <a:spcBef>
                  <a:spcPct val="20000"/>
                </a:spcBef>
                <a:buFont typeface="Arial" charset="0"/>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9pPr>
            </a:lstStyle>
            <a:p>
              <a:pPr eaLnBrk="1" hangingPunct="1">
                <a:spcBef>
                  <a:spcPct val="50000"/>
                </a:spcBef>
                <a:buFontTx/>
                <a:buNone/>
              </a:pPr>
              <a:r>
                <a:rPr lang="zh-TW" altLang="en-US" sz="1600" b="1">
                  <a:solidFill>
                    <a:srgbClr val="990033"/>
                  </a:solidFill>
                  <a:latin typeface="Times New Roman" pitchFamily="18" charset="0"/>
                </a:rPr>
                <a:t>定量檢測</a:t>
              </a:r>
            </a:p>
          </p:txBody>
        </p:sp>
      </p:grpSp>
      <p:grpSp>
        <p:nvGrpSpPr>
          <p:cNvPr id="20487" name="Group 25"/>
          <p:cNvGrpSpPr>
            <a:grpSpLocks/>
          </p:cNvGrpSpPr>
          <p:nvPr/>
        </p:nvGrpSpPr>
        <p:grpSpPr bwMode="auto">
          <a:xfrm>
            <a:off x="395288" y="2276475"/>
            <a:ext cx="1506537" cy="1830388"/>
            <a:chOff x="22" y="1460"/>
            <a:chExt cx="952" cy="1153"/>
          </a:xfrm>
        </p:grpSpPr>
        <p:pic>
          <p:nvPicPr>
            <p:cNvPr id="20488" name="Picture 19" descr="large_DENISE%20BRYAN%20m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 y="1460"/>
              <a:ext cx="952"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21"/>
            <p:cNvSpPr>
              <a:spLocks noChangeArrowheads="1"/>
            </p:cNvSpPr>
            <p:nvPr/>
          </p:nvSpPr>
          <p:spPr bwMode="auto">
            <a:xfrm>
              <a:off x="203" y="2401"/>
              <a:ext cx="6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標楷體" pitchFamily="65" charset="-120"/>
                  <a:ea typeface="標楷體" pitchFamily="65" charset="-120"/>
                </a:defRPr>
              </a:lvl1pPr>
              <a:lvl2pPr marL="742950" indent="-285750" eaLnBrk="0" hangingPunct="0">
                <a:spcBef>
                  <a:spcPct val="20000"/>
                </a:spcBef>
                <a:buFont typeface="Arial"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Font typeface="Arial" charset="0"/>
                <a:buChar char="•"/>
                <a:defRPr sz="2400">
                  <a:solidFill>
                    <a:schemeClr val="tx1"/>
                  </a:solidFill>
                  <a:latin typeface="標楷體" pitchFamily="65" charset="-120"/>
                  <a:ea typeface="標楷體" pitchFamily="65" charset="-120"/>
                </a:defRPr>
              </a:lvl3pPr>
              <a:lvl4pPr marL="1600200" indent="-228600" eaLnBrk="0" hangingPunct="0">
                <a:spcBef>
                  <a:spcPct val="20000"/>
                </a:spcBef>
                <a:buFont typeface="Arial" charset="0"/>
                <a:buChar char="–"/>
                <a:defRPr sz="2000">
                  <a:solidFill>
                    <a:schemeClr val="tx1"/>
                  </a:solidFill>
                  <a:latin typeface="標楷體" pitchFamily="65" charset="-120"/>
                  <a:ea typeface="標楷體" pitchFamily="65" charset="-120"/>
                </a:defRPr>
              </a:lvl4pPr>
              <a:lvl5pPr marL="2057400" indent="-228600" eaLnBrk="0" hangingPunct="0">
                <a:spcBef>
                  <a:spcPct val="20000"/>
                </a:spcBef>
                <a:buFont typeface="Arial" charset="0"/>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Font typeface="Arial" charset="0"/>
                <a:buChar char="»"/>
                <a:defRPr sz="2000">
                  <a:solidFill>
                    <a:schemeClr val="tx1"/>
                  </a:solidFill>
                  <a:latin typeface="標楷體" pitchFamily="65" charset="-120"/>
                  <a:ea typeface="標楷體" pitchFamily="65" charset="-120"/>
                </a:defRPr>
              </a:lvl9pPr>
            </a:lstStyle>
            <a:p>
              <a:pPr eaLnBrk="1" hangingPunct="1">
                <a:spcBef>
                  <a:spcPct val="0"/>
                </a:spcBef>
                <a:buFontTx/>
                <a:buNone/>
              </a:pPr>
              <a:r>
                <a:rPr lang="zh-TW" altLang="en-US" sz="1600" b="1">
                  <a:solidFill>
                    <a:srgbClr val="990033"/>
                  </a:solidFill>
                  <a:latin typeface="Times New Roman" pitchFamily="18" charset="0"/>
                </a:rPr>
                <a:t>定性檢測</a:t>
              </a:r>
            </a:p>
          </p:txBody>
        </p:sp>
      </p:grpSp>
      <p:sp>
        <p:nvSpPr>
          <p:cNvPr id="2" name="動作按鈕: 返回 1">
            <a:hlinkClick r:id="" action="ppaction://hlinkshowjump?jump=lastslideviewed" highlightClick="1"/>
          </p:cNvPr>
          <p:cNvSpPr/>
          <p:nvPr/>
        </p:nvSpPr>
        <p:spPr>
          <a:xfrm>
            <a:off x="8604448" y="6350000"/>
            <a:ext cx="360040" cy="31936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3914265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en-US" altLang="zh-TW" dirty="0" smtClean="0"/>
              <a:t>PSDS</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845841"/>
            <a:ext cx="898048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82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en-US" altLang="zh-TW" dirty="0" smtClean="0"/>
              <a:t>PSDS</a:t>
            </a:r>
            <a:endParaRPr lang="zh-TW"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05" t="11647" r="11183" b="25695"/>
          <a:stretch/>
        </p:blipFill>
        <p:spPr bwMode="auto">
          <a:xfrm>
            <a:off x="182330" y="1673392"/>
            <a:ext cx="8782158" cy="441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2106312" y="5057888"/>
            <a:ext cx="4608512" cy="10081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82330" y="3717032"/>
            <a:ext cx="1869390" cy="23762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9799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en-US" altLang="zh-TW" dirty="0" smtClean="0"/>
          </a:p>
          <a:p>
            <a:endParaRPr lang="en-US" altLang="zh-TW" dirty="0"/>
          </a:p>
          <a:p>
            <a:pPr marL="45720" indent="0">
              <a:buNone/>
            </a:pPr>
            <a:endParaRPr lang="en-US" altLang="zh-TW" dirty="0" smtClean="0"/>
          </a:p>
          <a:p>
            <a:pPr marL="45720" indent="0">
              <a:buNone/>
            </a:pPr>
            <a:endParaRPr lang="en-US" altLang="zh-TW" dirty="0" smtClean="0"/>
          </a:p>
          <a:p>
            <a:endParaRPr lang="en-US" altLang="zh-TW" dirty="0" smtClean="0"/>
          </a:p>
          <a:p>
            <a:endParaRPr lang="en-US" altLang="zh-TW" dirty="0"/>
          </a:p>
          <a:p>
            <a:r>
              <a:rPr lang="zh-TW" altLang="en-US" sz="2400" dirty="0" smtClean="0"/>
              <a:t>標準防護措施</a:t>
            </a:r>
            <a:r>
              <a:rPr lang="en-US" altLang="zh-TW" sz="2400" dirty="0" smtClean="0"/>
              <a:t>(standard precautions)</a:t>
            </a:r>
            <a:r>
              <a:rPr lang="zh-TW" altLang="en-US" sz="2400" dirty="0" smtClean="0"/>
              <a:t>及個人防護裝備的使用</a:t>
            </a:r>
            <a:r>
              <a:rPr lang="en-US" altLang="zh-TW" sz="2400" dirty="0" smtClean="0"/>
              <a:t>(</a:t>
            </a:r>
            <a:r>
              <a:rPr lang="zh-TW" altLang="en-US" sz="2400" dirty="0" smtClean="0"/>
              <a:t>檢體採集</a:t>
            </a:r>
            <a:r>
              <a:rPr lang="en-US" altLang="zh-TW" sz="2400" dirty="0" smtClean="0"/>
              <a:t>/</a:t>
            </a:r>
            <a:r>
              <a:rPr lang="zh-TW" altLang="en-US" sz="2400" dirty="0" smtClean="0"/>
              <a:t>處理</a:t>
            </a:r>
            <a:r>
              <a:rPr lang="en-US" altLang="zh-TW" sz="2400" dirty="0" smtClean="0"/>
              <a:t>)</a:t>
            </a:r>
          </a:p>
          <a:p>
            <a:r>
              <a:rPr lang="zh-TW" altLang="en-US" sz="2400" dirty="0" smtClean="0"/>
              <a:t>處理檢體時</a:t>
            </a:r>
            <a:r>
              <a:rPr lang="en-US" altLang="zh-TW" sz="2400" dirty="0" smtClean="0"/>
              <a:t>BSL2</a:t>
            </a:r>
            <a:r>
              <a:rPr lang="zh-TW" altLang="en-US" sz="2400" dirty="0" smtClean="0"/>
              <a:t>的操作程序及工作規範為最低要求</a:t>
            </a:r>
            <a:endParaRPr lang="en-US" altLang="zh-TW" sz="2400" dirty="0" smtClean="0"/>
          </a:p>
          <a:p>
            <a:r>
              <a:rPr lang="zh-TW" altLang="en-US" sz="2400" dirty="0" smtClean="0"/>
              <a:t>檢體的運送依國家或國際規範執行</a:t>
            </a:r>
            <a:endParaRPr lang="en-US" altLang="zh-TW" sz="2400" dirty="0" smtClean="0"/>
          </a:p>
          <a:p>
            <a:r>
              <a:rPr lang="zh-TW" altLang="en-US" sz="2400" dirty="0" smtClean="0"/>
              <a:t>新興傳染病：依國家</a:t>
            </a:r>
            <a:r>
              <a:rPr lang="en-US" altLang="zh-TW" sz="2400" dirty="0" smtClean="0"/>
              <a:t>/</a:t>
            </a:r>
            <a:r>
              <a:rPr lang="zh-TW" altLang="en-US" sz="2400" dirty="0" smtClean="0"/>
              <a:t>國際建議規範執行</a:t>
            </a:r>
            <a:endParaRPr lang="en-US" altLang="zh-TW" sz="2400" dirty="0" smtClean="0"/>
          </a:p>
          <a:p>
            <a:pPr marL="45720" indent="0">
              <a:buNone/>
            </a:pPr>
            <a:endParaRPr lang="zh-TW" altLang="en-US" dirty="0"/>
          </a:p>
        </p:txBody>
      </p:sp>
      <p:sp>
        <p:nvSpPr>
          <p:cNvPr id="3" name="標題 2"/>
          <p:cNvSpPr>
            <a:spLocks noGrp="1"/>
          </p:cNvSpPr>
          <p:nvPr>
            <p:ph type="title"/>
          </p:nvPr>
        </p:nvSpPr>
        <p:spPr/>
        <p:txBody>
          <a:bodyPr/>
          <a:lstStyle/>
          <a:p>
            <a:r>
              <a:rPr lang="en-US" altLang="zh-TW" dirty="0" smtClean="0"/>
              <a:t>1.2.4</a:t>
            </a:r>
            <a:r>
              <a:rPr lang="zh-TW" altLang="en-US" dirty="0" smtClean="0"/>
              <a:t>瞭解未知</a:t>
            </a:r>
            <a:r>
              <a:rPr lang="en-US" altLang="zh-TW" dirty="0" smtClean="0"/>
              <a:t>/</a:t>
            </a:r>
            <a:r>
              <a:rPr lang="zh-TW" altLang="en-US" dirty="0" smtClean="0"/>
              <a:t>非常規檢體之潛在危害</a:t>
            </a:r>
            <a:endParaRPr lang="zh-TW" altLang="en-US" dirty="0"/>
          </a:p>
        </p:txBody>
      </p:sp>
      <p:sp>
        <p:nvSpPr>
          <p:cNvPr id="4" name="文字方塊 3"/>
          <p:cNvSpPr txBox="1"/>
          <p:nvPr/>
        </p:nvSpPr>
        <p:spPr>
          <a:xfrm>
            <a:off x="4449957" y="6525344"/>
            <a:ext cx="4730555" cy="369332"/>
          </a:xfrm>
          <a:prstGeom prst="rect">
            <a:avLst/>
          </a:prstGeom>
          <a:noFill/>
        </p:spPr>
        <p:txBody>
          <a:bodyPr wrap="square" rtlCol="0">
            <a:spAutoFit/>
          </a:bodyPr>
          <a:lstStyle/>
          <a:p>
            <a:r>
              <a:rPr lang="en-US" altLang="zh-TW" dirty="0" smtClean="0"/>
              <a:t>(Laboratory biosafety manual-3</a:t>
            </a:r>
            <a:r>
              <a:rPr lang="en-US" altLang="zh-TW" baseline="30000" dirty="0" smtClean="0"/>
              <a:t>rd</a:t>
            </a:r>
            <a:r>
              <a:rPr lang="en-US" altLang="zh-TW" dirty="0" smtClean="0"/>
              <a:t> </a:t>
            </a:r>
            <a:r>
              <a:rPr lang="en-US" altLang="zh-TW" dirty="0" err="1" smtClean="0"/>
              <a:t>edition,WHO</a:t>
            </a:r>
            <a:r>
              <a:rPr lang="en-US" altLang="zh-TW" dirty="0" smtClean="0"/>
              <a:t>)</a:t>
            </a:r>
            <a:endParaRPr lang="zh-TW" altLang="en-US" dirty="0"/>
          </a:p>
        </p:txBody>
      </p:sp>
      <p:sp>
        <p:nvSpPr>
          <p:cNvPr id="5" name="爆炸 1 4"/>
          <p:cNvSpPr/>
          <p:nvPr/>
        </p:nvSpPr>
        <p:spPr>
          <a:xfrm>
            <a:off x="1403648" y="1556792"/>
            <a:ext cx="6336704" cy="21602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FFFF00"/>
                </a:solidFill>
              </a:rPr>
              <a:t>當不知道面對的病原菌是什麼時</a:t>
            </a:r>
            <a:r>
              <a:rPr lang="en-US" altLang="zh-TW" sz="2400" b="1" dirty="0" smtClean="0">
                <a:solidFill>
                  <a:srgbClr val="FFFF00"/>
                </a:solidFill>
              </a:rPr>
              <a:t>?</a:t>
            </a:r>
            <a:endParaRPr lang="zh-TW" altLang="en-US" sz="2400" b="1" dirty="0">
              <a:solidFill>
                <a:srgbClr val="FFFF00"/>
              </a:solidFill>
            </a:endParaRPr>
          </a:p>
        </p:txBody>
      </p:sp>
    </p:spTree>
    <p:extLst>
      <p:ext uri="{BB962C8B-B14F-4D97-AF65-F5344CB8AC3E}">
        <p14:creationId xmlns:p14="http://schemas.microsoft.com/office/powerpoint/2010/main" val="973824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4" name="標題 3"/>
          <p:cNvSpPr>
            <a:spLocks noGrp="1"/>
          </p:cNvSpPr>
          <p:nvPr>
            <p:ph type="title"/>
          </p:nvPr>
        </p:nvSpPr>
        <p:spPr/>
        <p:txBody>
          <a:bodyPr/>
          <a:lstStyle/>
          <a:p>
            <a:pPr algn="ctr"/>
            <a:r>
              <a:rPr lang="en-US" altLang="zh-TW" dirty="0" smtClean="0"/>
              <a:t>1.3</a:t>
            </a:r>
            <a:r>
              <a:rPr lang="zh-TW" altLang="en-US" dirty="0" smtClean="0"/>
              <a:t>所採用之生物材料管制措施及工作規範</a:t>
            </a:r>
            <a:endParaRPr lang="zh-TW" altLang="en-US" dirty="0"/>
          </a:p>
        </p:txBody>
      </p:sp>
      <p:sp>
        <p:nvSpPr>
          <p:cNvPr id="6" name="爆炸 1 5"/>
          <p:cNvSpPr/>
          <p:nvPr/>
        </p:nvSpPr>
        <p:spPr>
          <a:xfrm>
            <a:off x="5220072" y="404664"/>
            <a:ext cx="3672408" cy="2232248"/>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減害措施</a:t>
            </a:r>
            <a:endParaRPr lang="zh-TW" altLang="en-US" sz="2000" b="1" dirty="0">
              <a:solidFill>
                <a:schemeClr val="tx1"/>
              </a:solidFill>
            </a:endParaRPr>
          </a:p>
        </p:txBody>
      </p:sp>
    </p:spTree>
    <p:extLst>
      <p:ext uri="{BB962C8B-B14F-4D97-AF65-F5344CB8AC3E}">
        <p14:creationId xmlns:p14="http://schemas.microsoft.com/office/powerpoint/2010/main" val="3818080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en-US" altLang="zh-TW" dirty="0"/>
              <a:t>1.3.1</a:t>
            </a:r>
            <a:r>
              <a:rPr lang="zh-TW" altLang="en-US" dirty="0"/>
              <a:t>說明處理生物材料使用之個人防護裝備</a:t>
            </a:r>
            <a:r>
              <a:rPr lang="en-US" altLang="zh-TW" dirty="0"/>
              <a:t>(PPE)</a:t>
            </a:r>
            <a:endParaRPr lang="zh-TW"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510345"/>
            <a:ext cx="6552728" cy="534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圓角矩形 3"/>
          <p:cNvSpPr/>
          <p:nvPr/>
        </p:nvSpPr>
        <p:spPr>
          <a:xfrm>
            <a:off x="107504" y="2996952"/>
            <a:ext cx="2304256"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t>處理何種生物材料</a:t>
            </a:r>
            <a:r>
              <a:rPr lang="en-US" altLang="zh-TW" sz="2000" dirty="0" smtClean="0"/>
              <a:t>?</a:t>
            </a:r>
          </a:p>
          <a:p>
            <a:endParaRPr lang="en-US" altLang="zh-TW" sz="2000" dirty="0" smtClean="0"/>
          </a:p>
          <a:p>
            <a:r>
              <a:rPr lang="zh-TW" altLang="en-US" sz="2000" dirty="0" smtClean="0"/>
              <a:t>操作何種實驗程序</a:t>
            </a:r>
            <a:r>
              <a:rPr lang="en-US" altLang="zh-TW" sz="2000" dirty="0" smtClean="0"/>
              <a:t>?</a:t>
            </a:r>
          </a:p>
          <a:p>
            <a:endParaRPr lang="en-US" altLang="zh-TW" sz="2000" dirty="0" smtClean="0"/>
          </a:p>
          <a:p>
            <a:r>
              <a:rPr lang="zh-TW" altLang="en-US" sz="2000" dirty="0" smtClean="0"/>
              <a:t>實驗程序的風險</a:t>
            </a:r>
            <a:r>
              <a:rPr lang="en-US" altLang="zh-TW" sz="2000" dirty="0" smtClean="0"/>
              <a:t>?</a:t>
            </a:r>
            <a:endParaRPr lang="zh-TW" altLang="en-US" sz="2000" dirty="0"/>
          </a:p>
        </p:txBody>
      </p:sp>
      <p:sp>
        <p:nvSpPr>
          <p:cNvPr id="6" name="文字方塊 5"/>
          <p:cNvSpPr txBox="1"/>
          <p:nvPr/>
        </p:nvSpPr>
        <p:spPr>
          <a:xfrm>
            <a:off x="0" y="6581089"/>
            <a:ext cx="3326907" cy="276999"/>
          </a:xfrm>
          <a:prstGeom prst="rect">
            <a:avLst/>
          </a:prstGeom>
          <a:noFill/>
        </p:spPr>
        <p:txBody>
          <a:bodyPr wrap="square" rtlCol="0">
            <a:spAutoFit/>
          </a:bodyPr>
          <a:lstStyle/>
          <a:p>
            <a:r>
              <a:rPr lang="en-US" altLang="zh-TW" sz="1200" dirty="0" smtClean="0"/>
              <a:t>(WHO-Laboratory biosafety manual-3</a:t>
            </a:r>
            <a:r>
              <a:rPr lang="en-US" altLang="zh-TW" sz="1200" baseline="30000" dirty="0" smtClean="0"/>
              <a:t>rd</a:t>
            </a:r>
            <a:r>
              <a:rPr lang="en-US" altLang="zh-TW" sz="1200" dirty="0" smtClean="0"/>
              <a:t> edition)</a:t>
            </a:r>
            <a:endParaRPr lang="zh-TW" altLang="en-US" sz="1200" dirty="0"/>
          </a:p>
        </p:txBody>
      </p:sp>
      <p:sp>
        <p:nvSpPr>
          <p:cNvPr id="5" name="圓角矩形 4"/>
          <p:cNvSpPr/>
          <p:nvPr/>
        </p:nvSpPr>
        <p:spPr>
          <a:xfrm>
            <a:off x="5926504" y="2119208"/>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79012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1519</TotalTime>
  <Words>4183</Words>
  <Application>Microsoft Office PowerPoint</Application>
  <PresentationFormat>如螢幕大小 (4:3)</PresentationFormat>
  <Paragraphs>411</Paragraphs>
  <Slides>43</Slides>
  <Notes>9</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格線</vt:lpstr>
      <vt:lpstr>生物材料之潛在危害</vt:lpstr>
      <vt:lpstr>1.1說明生物危害材料之概念</vt:lpstr>
      <vt:lpstr>1.2瞭解在實驗室處理生物危害材料相關的潛在危害</vt:lpstr>
      <vt:lpstr>What should we know?</vt:lpstr>
      <vt:lpstr>PSDS</vt:lpstr>
      <vt:lpstr>PSDS</vt:lpstr>
      <vt:lpstr>1.2.4瞭解未知/非常規檢體之潛在危害</vt:lpstr>
      <vt:lpstr>1.3所採用之生物材料管制措施及工作規範</vt:lpstr>
      <vt:lpstr>1.3.1說明處理生物材料使用之個人防護裝備(PPE)</vt:lpstr>
      <vt:lpstr>1.3.1說明處理生物材料使用之個人防護裝備(PPE)</vt:lpstr>
      <vt:lpstr>1.3.1說明處理生物材料使用之個人防護裝備(PPE)</vt:lpstr>
      <vt:lpstr>1.3.1說明處理生物材料使用之個人防護裝備(PPE)</vt:lpstr>
      <vt:lpstr>1.3.2說明降低或控制生物暴露風險的工作規範</vt:lpstr>
      <vt:lpstr>1.3.3說明生物材料儲存及處理之要求</vt:lpstr>
      <vt:lpstr>1.3.3說明生物材料儲存及處理之要求</vt:lpstr>
      <vt:lpstr>1.3.3說明生物材料儲存及處理之要求</vt:lpstr>
      <vt:lpstr>1.3.3說明生物材料儲存及處理之要求</vt:lpstr>
      <vt:lpstr>1.3.3說明生物材料儲存及處理之要求</vt:lpstr>
      <vt:lpstr>1.3.4瞭解生物材料需考慮轉移到不同危害管制類型的適當執行程序</vt:lpstr>
      <vt:lpstr>1.3.5說明疑似暴露後之應變程序</vt:lpstr>
      <vt:lpstr>    針扎</vt:lpstr>
      <vt:lpstr>PowerPoint 簡報</vt:lpstr>
      <vt:lpstr>1.4瞭解各種實驗程序相關之危害</vt:lpstr>
      <vt:lpstr>危害控制-個人防護裝備(PPE) (從選用、正確使用到分辨堪不堪用) </vt:lpstr>
      <vt:lpstr>指出一般實驗室所需之PPE</vt:lpstr>
      <vt:lpstr>1.1.2說明使用PPE之安全規範</vt:lpstr>
      <vt:lpstr>1.2說明每個實驗程序所使用特定PPE</vt:lpstr>
      <vt:lpstr>1.2說明每個實驗程序所使用特定PPE</vt:lpstr>
      <vt:lpstr>1.3說明呼吸防護計畫</vt:lpstr>
      <vt:lpstr>呼吸道防護具選用原則與注意事項</vt:lpstr>
      <vt:lpstr>1.4演練正確使用PPE</vt:lpstr>
      <vt:lpstr>1.4演練正確使用PPE</vt:lpstr>
      <vt:lpstr>1.4演練正確使用PPE</vt:lpstr>
      <vt:lpstr>1.4演練正確使用PPE</vt:lpstr>
      <vt:lpstr>1.4演練正確使用PPE</vt:lpstr>
      <vt:lpstr>1.4演練正確使用PPE</vt:lpstr>
      <vt:lpstr>PPE使用上的限制</vt:lpstr>
      <vt:lpstr>PPE使用上的限制</vt:lpstr>
      <vt:lpstr>清潔、消毒及處置PPE的程序</vt:lpstr>
      <vt:lpstr>1.5評估所有使用中PPE之完整性及功能性</vt:lpstr>
      <vt:lpstr>1.6說明執行中受損、失效的PPE之適當通報及應變</vt:lpstr>
      <vt:lpstr>Thank  you !</vt:lpstr>
      <vt:lpstr>密合度測試</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1.生物材料之潛在危害 2.危害控制</dc:title>
  <dc:creator>hsiuchuan</dc:creator>
  <cp:lastModifiedBy>檢驗醫學科  林銘福組長</cp:lastModifiedBy>
  <cp:revision>116</cp:revision>
  <dcterms:created xsi:type="dcterms:W3CDTF">2017-08-11T12:44:53Z</dcterms:created>
  <dcterms:modified xsi:type="dcterms:W3CDTF">2018-07-24T08:45:02Z</dcterms:modified>
</cp:coreProperties>
</file>