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sldIdLst>
    <p:sldId id="256" r:id="rId2"/>
    <p:sldId id="305" r:id="rId3"/>
    <p:sldId id="306" r:id="rId4"/>
    <p:sldId id="304" r:id="rId5"/>
    <p:sldId id="342" r:id="rId6"/>
    <p:sldId id="309" r:id="rId7"/>
    <p:sldId id="307" r:id="rId8"/>
    <p:sldId id="308" r:id="rId9"/>
    <p:sldId id="310" r:id="rId10"/>
    <p:sldId id="312" r:id="rId11"/>
    <p:sldId id="339" r:id="rId12"/>
    <p:sldId id="340" r:id="rId13"/>
    <p:sldId id="345" r:id="rId14"/>
    <p:sldId id="343" r:id="rId15"/>
    <p:sldId id="344" r:id="rId16"/>
    <p:sldId id="349" r:id="rId17"/>
    <p:sldId id="347" r:id="rId18"/>
    <p:sldId id="350" r:id="rId19"/>
    <p:sldId id="314" r:id="rId20"/>
    <p:sldId id="317" r:id="rId21"/>
    <p:sldId id="348" r:id="rId22"/>
    <p:sldId id="289" r:id="rId23"/>
    <p:sldId id="315" r:id="rId24"/>
    <p:sldId id="330" r:id="rId25"/>
    <p:sldId id="318" r:id="rId26"/>
    <p:sldId id="331" r:id="rId27"/>
    <p:sldId id="332" r:id="rId28"/>
    <p:sldId id="333" r:id="rId29"/>
    <p:sldId id="334" r:id="rId30"/>
    <p:sldId id="336" r:id="rId31"/>
    <p:sldId id="351" r:id="rId32"/>
    <p:sldId id="266" r:id="rId33"/>
  </p:sldIdLst>
  <p:sldSz cx="9144000" cy="6858000" type="screen4x3"/>
  <p:notesSz cx="6858000" cy="9144000"/>
  <p:defaultTextStyle>
    <a:defPPr>
      <a:defRPr lang="zh-CN"/>
    </a:defPPr>
    <a:lvl1pPr algn="ct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  <a:srgbClr val="66FFCC"/>
    <a:srgbClr val="FFFF00"/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053" name="Rectangle 5"/>
          <p:cNvSpPr>
            <a:spLocks noGrp="1" noRot="1" noChangeAspect="1" noChangeArrowheads="1" noTextEdit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algn="l">
              <a:spcBef>
                <a:spcPct val="30000"/>
              </a:spcBef>
            </a:pPr>
            <a:r>
              <a:rPr lang="zh-CN" altLang="en-US" sz="1200"/>
              <a:t>按一下以編輯母片</a:t>
            </a:r>
            <a:endParaRPr lang="zh-TW" altLang="en-US" sz="1200"/>
          </a:p>
          <a:p>
            <a:pPr algn="l">
              <a:spcBef>
                <a:spcPct val="30000"/>
              </a:spcBef>
            </a:pPr>
            <a:r>
              <a:rPr lang="zh-CN" altLang="en-US" sz="1200"/>
              <a:t>第二層</a:t>
            </a:r>
            <a:endParaRPr lang="zh-TW" altLang="en-US" sz="1200"/>
          </a:p>
          <a:p>
            <a:pPr algn="l">
              <a:spcBef>
                <a:spcPct val="30000"/>
              </a:spcBef>
            </a:pPr>
            <a:r>
              <a:rPr lang="zh-CN" altLang="en-US" sz="1200"/>
              <a:t>第三層</a:t>
            </a:r>
            <a:endParaRPr lang="zh-TW" altLang="en-US" sz="1200"/>
          </a:p>
          <a:p>
            <a:pPr algn="l">
              <a:spcBef>
                <a:spcPct val="30000"/>
              </a:spcBef>
            </a:pPr>
            <a:r>
              <a:rPr lang="zh-CN" altLang="en-US" sz="1200"/>
              <a:t>第四層</a:t>
            </a:r>
            <a:endParaRPr lang="zh-TW" altLang="en-US" sz="1200"/>
          </a:p>
          <a:p>
            <a:pPr algn="l">
              <a:spcBef>
                <a:spcPct val="30000"/>
              </a:spcBef>
            </a:pPr>
            <a:r>
              <a:rPr lang="zh-CN" altLang="en-US" sz="1200"/>
              <a:t>第五層</a:t>
            </a:r>
            <a:endParaRPr lang="zh-TW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新細明體" pitchFamily="18" charset="-120"/>
              </a:defRPr>
            </a:lvl1pPr>
          </a:lstStyle>
          <a:p>
            <a:endParaRPr lang="zh-TW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73C86789-6E99-4A23-AA83-BB0164CE9A50}" type="slidenum">
              <a:rPr lang="en-US" altLang="zh-TW"/>
              <a:pPr/>
              <a:t>‹#›</a:t>
            </a:fld>
            <a:endParaRPr lang="en-US" altLang="zh-TW" sz="12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0481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171" name="Rectangle 3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-622300" y="8210550"/>
            <a:ext cx="7045325" cy="8928100"/>
          </a:xfrm>
          <a:prstGeom prst="rect">
            <a:avLst/>
          </a:prstGeom>
          <a:noFill/>
          <a:ln w="1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r>
              <a:rPr lang="zh-TW" altLang="en-US"/>
              <a:t>Practies例如TB的AFS culture操作場所要求不同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3841B-0D5A-4C2E-B0E2-02800902EA4B}" type="slidenum">
              <a:rPr lang="en-US" altLang="zh-TW"/>
              <a:pPr/>
              <a:t>6</a:t>
            </a:fld>
            <a:endParaRPr lang="en-US" altLang="zh-TW" sz="1200">
              <a:ea typeface="新細明體" pitchFamily="18" charset="-12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TW" altLang="en-US"/>
              <a:t>如何驗證上述設計的效能則規範於實驗室測試作業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4470400" y="0"/>
            <a:ext cx="8947150" cy="6710363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16387" name="備忘稿版面配置區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BIBO: Bag in Bag out</a:t>
            </a:r>
            <a:endParaRPr lang="zh-TW" altLang="en-US"/>
          </a:p>
          <a:p>
            <a:r>
              <a:rPr lang="en-US" altLang="zh-TW"/>
              <a:t>CMH </a:t>
            </a:r>
            <a:r>
              <a:rPr lang="zh-TW" altLang="en-US"/>
              <a:t>：</a:t>
            </a:r>
            <a:r>
              <a:rPr lang="en-US" altLang="zh-TW"/>
              <a:t>Cubic Meter Peter Hour-</a:t>
            </a:r>
            <a:r>
              <a:rPr lang="zh-TW" altLang="en-US"/>
              <a:t>立方公尺</a:t>
            </a:r>
            <a:r>
              <a:rPr lang="en-US" altLang="zh-TW"/>
              <a:t>/</a:t>
            </a:r>
            <a:r>
              <a:rPr lang="zh-TW" altLang="en-US"/>
              <a:t>時</a:t>
            </a:r>
            <a:r>
              <a:rPr lang="en-US" altLang="zh-TW"/>
              <a:t>(m3/h)</a:t>
            </a:r>
            <a:endParaRPr lang="zh-TW" altLang="en-US"/>
          </a:p>
          <a:p>
            <a:endParaRPr lang="zh-TW" altLang="en-US"/>
          </a:p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333625" y="0"/>
            <a:ext cx="8602663" cy="6453188"/>
          </a:xfrm>
          <a:noFill/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49155" name="Rectangle 3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1.</a:t>
            </a:r>
            <a:r>
              <a:rPr lang="zh-TW" altLang="en-US"/>
              <a:t>本實驗室建置風管式通風系統，且使用硬管通風，排氣風車及排氣口位於</a:t>
            </a:r>
            <a:r>
              <a:rPr lang="en-US" altLang="zh-TW"/>
              <a:t>9</a:t>
            </a:r>
            <a:r>
              <a:rPr lang="zh-TW" altLang="en-US"/>
              <a:t>樓頂樓，通風系統之設計已確保實驗室排出之空氣不會發生逆流情形。</a:t>
            </a:r>
          </a:p>
          <a:p>
            <a:r>
              <a:rPr lang="en-US" altLang="zh-TW"/>
              <a:t>2.</a:t>
            </a:r>
            <a:r>
              <a:rPr lang="zh-TW" altLang="en-US"/>
              <a:t>負壓實驗室空間之氣流方向為單向、定向氣流。</a:t>
            </a:r>
          </a:p>
          <a:p>
            <a:r>
              <a:rPr lang="en-US" altLang="zh-TW"/>
              <a:t>3.</a:t>
            </a:r>
            <a:r>
              <a:rPr lang="zh-TW" altLang="en-US"/>
              <a:t>負壓實驗室通風空調處理系統已設置警報裝置，於系統故障時可向負壓實驗室工作人員及細菌室工作人員發出警報。</a:t>
            </a:r>
          </a:p>
          <a:p>
            <a:r>
              <a:rPr lang="en-US" altLang="zh-TW"/>
              <a:t>4.</a:t>
            </a:r>
            <a:r>
              <a:rPr lang="zh-TW" altLang="en-US"/>
              <a:t>負壓實驗室已訂定通風空調處理系統異常時之相關應變處理程序。</a:t>
            </a:r>
          </a:p>
          <a:p>
            <a:r>
              <a:rPr lang="zh-TW" altLang="en-US"/>
              <a:t>檢驗</a:t>
            </a:r>
            <a:r>
              <a:rPr lang="en-US" altLang="zh-TW"/>
              <a:t>-</a:t>
            </a:r>
            <a:r>
              <a:rPr lang="zh-TW" altLang="en-US"/>
              <a:t>細菌</a:t>
            </a:r>
            <a:r>
              <a:rPr lang="en-US" altLang="zh-TW"/>
              <a:t>-3-5201 </a:t>
            </a:r>
            <a:r>
              <a:rPr lang="zh-TW" altLang="en-US"/>
              <a:t>微生物組意外災害應變作業指導書、</a:t>
            </a:r>
          </a:p>
          <a:p>
            <a:r>
              <a:rPr lang="zh-TW" altLang="en-US"/>
              <a:t>檢驗</a:t>
            </a:r>
            <a:r>
              <a:rPr lang="en-US" altLang="zh-TW"/>
              <a:t>-</a:t>
            </a:r>
            <a:r>
              <a:rPr lang="zh-TW" altLang="en-US"/>
              <a:t>儀器</a:t>
            </a:r>
            <a:r>
              <a:rPr lang="en-US" altLang="zh-TW"/>
              <a:t>-3-F010 </a:t>
            </a:r>
            <a:r>
              <a:rPr lang="zh-TW" altLang="en-US"/>
              <a:t>負壓室設置使用及維護作業指導書</a:t>
            </a:r>
          </a:p>
          <a:p>
            <a:r>
              <a:rPr lang="en-US" altLang="zh-TW"/>
              <a:t>5. </a:t>
            </a:r>
            <a:r>
              <a:rPr lang="zh-TW" altLang="en-US"/>
              <a:t>實驗室換氣次數每小時</a:t>
            </a:r>
            <a:r>
              <a:rPr lang="en-US" altLang="zh-TW"/>
              <a:t>&gt; 12 </a:t>
            </a:r>
            <a:r>
              <a:rPr lang="zh-TW" altLang="en-US"/>
              <a:t>次。</a:t>
            </a:r>
          </a:p>
          <a:p>
            <a:r>
              <a:rPr lang="en-US" altLang="zh-TW"/>
              <a:t>1.</a:t>
            </a:r>
            <a:r>
              <a:rPr lang="zh-TW" altLang="en-US"/>
              <a:t>實驗室已安裝氣流方向之監測措施，實驗室人員可隨時確保正確的定向氣流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333625" y="0"/>
            <a:ext cx="8602663" cy="6453188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1.</a:t>
            </a:r>
            <a:r>
              <a:rPr lang="zh-TW" altLang="en-US"/>
              <a:t>本實驗室建置風管式通風系統，且使用硬管通風，排氣風車及排氣口位於</a:t>
            </a:r>
            <a:r>
              <a:rPr lang="en-US" altLang="zh-TW"/>
              <a:t>9</a:t>
            </a:r>
            <a:r>
              <a:rPr lang="zh-TW" altLang="en-US"/>
              <a:t>樓頂樓，通風系統之設計已確保實驗室排出之空氣不會發生逆流情形。</a:t>
            </a:r>
          </a:p>
          <a:p>
            <a:r>
              <a:rPr lang="en-US" altLang="zh-TW"/>
              <a:t>2.</a:t>
            </a:r>
            <a:r>
              <a:rPr lang="zh-TW" altLang="en-US"/>
              <a:t>負壓實驗室空間之氣流方向為單向、定向氣流。</a:t>
            </a:r>
          </a:p>
          <a:p>
            <a:r>
              <a:rPr lang="en-US" altLang="zh-TW"/>
              <a:t>3.</a:t>
            </a:r>
            <a:r>
              <a:rPr lang="zh-TW" altLang="en-US"/>
              <a:t>負壓實驗室通風空調處理系統已設置警報裝置，於系統故障時可向負壓實驗室工作人員及細菌室工作人員發出警報。</a:t>
            </a:r>
          </a:p>
          <a:p>
            <a:r>
              <a:rPr lang="en-US" altLang="zh-TW"/>
              <a:t>4.</a:t>
            </a:r>
            <a:r>
              <a:rPr lang="zh-TW" altLang="en-US"/>
              <a:t>負壓實驗室已訂定通風空調處理系統異常時之相關應變處理程序。</a:t>
            </a:r>
          </a:p>
          <a:p>
            <a:r>
              <a:rPr lang="zh-TW" altLang="en-US"/>
              <a:t>檢驗</a:t>
            </a:r>
            <a:r>
              <a:rPr lang="en-US" altLang="zh-TW"/>
              <a:t>-</a:t>
            </a:r>
            <a:r>
              <a:rPr lang="zh-TW" altLang="en-US"/>
              <a:t>細菌</a:t>
            </a:r>
            <a:r>
              <a:rPr lang="en-US" altLang="zh-TW"/>
              <a:t>-3-5201 </a:t>
            </a:r>
            <a:r>
              <a:rPr lang="zh-TW" altLang="en-US"/>
              <a:t>微生物組意外災害應變作業指導書、</a:t>
            </a:r>
          </a:p>
          <a:p>
            <a:r>
              <a:rPr lang="zh-TW" altLang="en-US"/>
              <a:t>檢驗</a:t>
            </a:r>
            <a:r>
              <a:rPr lang="en-US" altLang="zh-TW"/>
              <a:t>-</a:t>
            </a:r>
            <a:r>
              <a:rPr lang="zh-TW" altLang="en-US"/>
              <a:t>儀器</a:t>
            </a:r>
            <a:r>
              <a:rPr lang="en-US" altLang="zh-TW"/>
              <a:t>-3-F010 </a:t>
            </a:r>
            <a:r>
              <a:rPr lang="zh-TW" altLang="en-US"/>
              <a:t>負壓室設置使用及維護作業指導書</a:t>
            </a:r>
          </a:p>
          <a:p>
            <a:r>
              <a:rPr lang="en-US" altLang="zh-TW"/>
              <a:t>5. </a:t>
            </a:r>
            <a:r>
              <a:rPr lang="zh-TW" altLang="en-US"/>
              <a:t>實驗室換氣次數每小時</a:t>
            </a:r>
            <a:r>
              <a:rPr lang="en-US" altLang="zh-TW"/>
              <a:t>&gt; 12 </a:t>
            </a:r>
            <a:r>
              <a:rPr lang="zh-TW" altLang="en-US"/>
              <a:t>次。</a:t>
            </a:r>
          </a:p>
          <a:p>
            <a:r>
              <a:rPr lang="en-US" altLang="zh-TW"/>
              <a:t>1.</a:t>
            </a:r>
            <a:r>
              <a:rPr lang="zh-TW" altLang="en-US"/>
              <a:t>實驗室已安裝氣流方向之監測措施，實驗室人員可隨時確保正確的定向氣流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1860550" y="0"/>
            <a:ext cx="7246938" cy="543560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29699" name="Rectangle 3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1.</a:t>
            </a:r>
            <a:r>
              <a:rPr lang="zh-TW" altLang="en-US"/>
              <a:t>本實驗室建置風管式通風系統，且使用硬管通風，排氣風車及排氣口位於</a:t>
            </a:r>
            <a:r>
              <a:rPr lang="en-US" altLang="zh-TW"/>
              <a:t>9</a:t>
            </a:r>
            <a:r>
              <a:rPr lang="zh-TW" altLang="en-US"/>
              <a:t>樓頂樓，通風系統之設計已確保實驗室排出之空氣不會發生逆流情形。</a:t>
            </a:r>
          </a:p>
          <a:p>
            <a:r>
              <a:rPr lang="en-US" altLang="zh-TW"/>
              <a:t>2.</a:t>
            </a:r>
            <a:r>
              <a:rPr lang="zh-TW" altLang="en-US"/>
              <a:t>負壓實驗室空間之氣流方向為單向、定向氣流。</a:t>
            </a:r>
          </a:p>
          <a:p>
            <a:r>
              <a:rPr lang="en-US" altLang="zh-TW"/>
              <a:t>3.</a:t>
            </a:r>
            <a:r>
              <a:rPr lang="zh-TW" altLang="en-US"/>
              <a:t>負壓實驗室通風空調處理系統已設置警報裝置，於系統故障時可向負壓實驗室工作人員及細菌室工作人員發出警報。</a:t>
            </a:r>
          </a:p>
          <a:p>
            <a:r>
              <a:rPr lang="en-US" altLang="zh-TW"/>
              <a:t>4.</a:t>
            </a:r>
            <a:r>
              <a:rPr lang="zh-TW" altLang="en-US"/>
              <a:t>負壓實驗室已訂定通風空調處理系統異常時之相關應變處理程序。</a:t>
            </a:r>
          </a:p>
          <a:p>
            <a:r>
              <a:rPr lang="zh-TW" altLang="en-US"/>
              <a:t>檢驗</a:t>
            </a:r>
            <a:r>
              <a:rPr lang="en-US" altLang="zh-TW"/>
              <a:t>-</a:t>
            </a:r>
            <a:r>
              <a:rPr lang="zh-TW" altLang="en-US"/>
              <a:t>細菌</a:t>
            </a:r>
            <a:r>
              <a:rPr lang="en-US" altLang="zh-TW"/>
              <a:t>-3-5201 </a:t>
            </a:r>
            <a:r>
              <a:rPr lang="zh-TW" altLang="en-US"/>
              <a:t>微生物組意外災害應變作業指導書、</a:t>
            </a:r>
          </a:p>
          <a:p>
            <a:r>
              <a:rPr lang="zh-TW" altLang="en-US"/>
              <a:t>檢驗</a:t>
            </a:r>
            <a:r>
              <a:rPr lang="en-US" altLang="zh-TW"/>
              <a:t>-</a:t>
            </a:r>
            <a:r>
              <a:rPr lang="zh-TW" altLang="en-US"/>
              <a:t>儀器</a:t>
            </a:r>
            <a:r>
              <a:rPr lang="en-US" altLang="zh-TW"/>
              <a:t>-3-F010 </a:t>
            </a:r>
            <a:r>
              <a:rPr lang="zh-TW" altLang="en-US"/>
              <a:t>負壓室設置使用及維護作業指導書</a:t>
            </a:r>
          </a:p>
          <a:p>
            <a:r>
              <a:rPr lang="en-US" altLang="zh-TW"/>
              <a:t>5. </a:t>
            </a:r>
            <a:r>
              <a:rPr lang="zh-TW" altLang="en-US"/>
              <a:t>實驗室換氣次數每小時</a:t>
            </a:r>
            <a:r>
              <a:rPr lang="en-US" altLang="zh-TW"/>
              <a:t>&gt; 12 </a:t>
            </a:r>
            <a:r>
              <a:rPr lang="zh-TW" altLang="en-US"/>
              <a:t>次。</a:t>
            </a:r>
          </a:p>
          <a:p>
            <a:r>
              <a:rPr lang="en-US" altLang="zh-TW"/>
              <a:t>1.</a:t>
            </a:r>
            <a:r>
              <a:rPr lang="zh-TW" altLang="en-US"/>
              <a:t>實驗室已安裝氣流方向之監測措施，實驗室人員可隨時確保正確的定向氣流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-2651125" y="0"/>
            <a:ext cx="5551488" cy="416560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sp>
      <p:sp>
        <p:nvSpPr>
          <p:cNvPr id="33795" name="備忘稿版面配置區 2"/>
          <p:cNvSpPr>
            <a:spLocks noGrp="1" noRot="1" noChangeAspect="1" noChangeArrowheads="1" noTextEdit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PAO</a:t>
            </a:r>
            <a:r>
              <a:rPr lang="zh-TW" altLang="en-US"/>
              <a:t>需</a:t>
            </a:r>
            <a:r>
              <a:rPr lang="en-US" altLang="zh-TW"/>
              <a:t>&gt;10ug/L</a:t>
            </a:r>
            <a:endParaRPr lang="zh-TW" altLang="en-US"/>
          </a:p>
          <a:p>
            <a:r>
              <a:rPr lang="zh-TW" altLang="en-US"/>
              <a:t>儀器</a:t>
            </a:r>
            <a:r>
              <a:rPr lang="en-US" altLang="zh-TW"/>
              <a:t>: </a:t>
            </a:r>
            <a:r>
              <a:rPr lang="zh-TW" altLang="en-US"/>
              <a:t>氣膠光度計</a:t>
            </a:r>
            <a:endParaRPr lang="en-US" altLang="zh-TW"/>
          </a:p>
          <a:p>
            <a:r>
              <a:rPr lang="zh-TW" altLang="en-US"/>
              <a:t>掃瞄 測試</a:t>
            </a:r>
            <a:r>
              <a:rPr lang="en-US" altLang="zh-TW"/>
              <a:t>&lt;0.01%</a:t>
            </a:r>
            <a:endParaRPr lang="zh-TW" altLang="en-US"/>
          </a:p>
          <a:p>
            <a:r>
              <a:rPr lang="zh-TW" altLang="en-US"/>
              <a:t>全效測試</a:t>
            </a:r>
            <a:r>
              <a:rPr lang="en-US" altLang="zh-TW"/>
              <a:t>&lt;0.005%(</a:t>
            </a:r>
            <a:r>
              <a:rPr lang="zh-TW" altLang="en-US"/>
              <a:t>測試位置</a:t>
            </a:r>
            <a:r>
              <a:rPr lang="en-US" altLang="zh-TW"/>
              <a:t>:</a:t>
            </a:r>
            <a:r>
              <a:rPr lang="zh-TW" altLang="en-US"/>
              <a:t>風管直徑的</a:t>
            </a:r>
            <a:r>
              <a:rPr lang="en-US" altLang="zh-TW"/>
              <a:t>4~8</a:t>
            </a:r>
            <a:r>
              <a:rPr lang="zh-TW" altLang="en-US"/>
              <a:t>倍</a:t>
            </a:r>
            <a:r>
              <a:rPr lang="en-US" altLang="zh-TW"/>
              <a:t>)</a:t>
            </a:r>
          </a:p>
          <a:p>
            <a:r>
              <a:rPr lang="zh-TW" altLang="zh-TW"/>
              <a:t>掃瞄測試發現洩漏時可以修補後重測 但修補長度不能超過</a:t>
            </a:r>
            <a:r>
              <a:rPr lang="en-US" altLang="zh-TW"/>
              <a:t>38mm </a:t>
            </a:r>
            <a:r>
              <a:rPr lang="zh-TW" altLang="en-US"/>
              <a:t>總面積不得超過</a:t>
            </a:r>
            <a:r>
              <a:rPr lang="en-US" altLang="zh-TW"/>
              <a:t>3%</a:t>
            </a:r>
            <a:endParaRPr lang="zh-TW" altLang="zh-TW"/>
          </a:p>
          <a:p>
            <a:r>
              <a:rPr lang="zh-TW" altLang="zh-TW"/>
              <a:t>全效測試則因無法判斷洩漏處  故需進行更換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511C6CB-5D74-4223-9577-F63BD38FECC0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EDB48C4-7D21-42BE-B27B-A12FD030E9A8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615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DBC89A-A6BD-4597-93C8-1B28E0E8AD8A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AA9CC9C-DA76-42EC-ACAD-C2ADA999D844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2883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B708A1-2BA7-43C1-A5DF-030595FA47DC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E93C834-EDB2-46A2-9308-56F70ED2D043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496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7C23615-42D6-4AB8-A074-B725F73AEBB5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A13E0E-F8AC-47C2-A60C-76F27D23A389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511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70B40B-8D18-4CAA-BD6D-EF2DF251E382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A600BBB-0B90-4627-9854-A7E4C0908E62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961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6B9F245-3666-4138-989C-6E21DEE24745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66F0C97-5AF3-4A7D-8263-D82D969B016F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836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ECF4ED5-EF06-44D7-8EA3-558306C022F2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97EB8A4-1A3B-4004-A3B5-B0117C41DE45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55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C729C05-6C5A-4DBB-9BFE-B14B419BAA03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AA84EF5-A234-48C1-A1A3-6FDFC5CEDBE5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78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FDBE59-21B1-466A-B3B7-5B830443A49C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F673D7E-F56E-4CB9-B900-C7A60AB5A016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106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B18F1F-4C40-47E0-B19D-52AF9991374A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6F1E826-0D1E-4017-9EF2-1AB2AE1FC4B8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9430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841455-3892-4956-991E-FFE835251903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C8D7423-D7B7-4514-8B56-90A9E270A7BA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150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1A1AF9-BFE8-4AD8-BA33-4E3E68E63DCB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986E56C-9997-4F36-ACE7-C26E976C7D46}" type="datetime1">
              <a:rPr lang="zh-TW" altLang="en-US"/>
              <a:pPr/>
              <a:t>2018/7/24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003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endParaRPr lang="en-US" altLang="zh-TW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ea typeface="新細明體" pitchFamily="18" charset="-120"/>
                <a:sym typeface="Arial Black" pitchFamily="34" charset="0"/>
              </a:defRPr>
            </a:lvl1pPr>
          </a:lstStyle>
          <a:p>
            <a:fld id="{3E64FB3F-63D6-475C-9CA3-BFBD208ED8BA}" type="slidenum">
              <a:rPr lang="zh-TW" altLang="en-US"/>
              <a:pPr/>
              <a:t>‹#›</a:t>
            </a:fld>
            <a:endParaRPr lang="en-US" altLang="zh-TW" sz="1800">
              <a:latin typeface="+mn-lt"/>
              <a:ea typeface="SimSun" pitchFamily="2" charset="-122"/>
              <a:sym typeface="Arial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Times New Roman" pitchFamily="18" charset="0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 sz="2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Times New Roman" pitchFamily="18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>
                <a:solidFill>
                  <a:schemeClr val="hlink"/>
                </a:solidFill>
                <a:ea typeface="新細明體" pitchFamily="18" charset="-120"/>
                <a:sym typeface="Arial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>
                <a:solidFill>
                  <a:schemeClr val="hlink"/>
                </a:solidFill>
                <a:ea typeface="新細明體" pitchFamily="18" charset="-120"/>
                <a:sym typeface="Arial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>
                <a:solidFill>
                  <a:schemeClr val="accent2"/>
                </a:solidFill>
                <a:ea typeface="新細明體" pitchFamily="18" charset="-120"/>
                <a:sym typeface="Arial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>
                <a:solidFill>
                  <a:schemeClr val="hlink"/>
                </a:solidFill>
                <a:ea typeface="新細明體" pitchFamily="18" charset="-120"/>
                <a:sym typeface="Arial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 sz="2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Times New Roman" pitchFamily="18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>
                <a:solidFill>
                  <a:schemeClr val="accent2"/>
                </a:solidFill>
                <a:ea typeface="新細明體" pitchFamily="18" charset="-120"/>
                <a:sym typeface="Arial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>
                <a:solidFill>
                  <a:schemeClr val="accent2"/>
                </a:solidFill>
                <a:ea typeface="新細明體" pitchFamily="18" charset="-120"/>
                <a:sym typeface="Arial" charset="0"/>
              </a:endParaRPr>
            </a:p>
          </p:txBody>
        </p:sp>
      </p:grpSp>
      <p:sp>
        <p:nvSpPr>
          <p:cNvPr id="1038" name="Rectangle 1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Arial" charset="0"/>
              </a:rPr>
              <a:t>按一下以編輯母片標題樣式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>
                <a:sym typeface="Arial" charset="0"/>
              </a:rPr>
              <a:t>按一下以編輯母片</a:t>
            </a:r>
          </a:p>
          <a:p>
            <a:pPr lvl="1"/>
            <a:r>
              <a:rPr lang="zh-CN" altLang="en-US" smtClean="0">
                <a:sym typeface="Arial" charset="0"/>
              </a:rPr>
              <a:t>第二層</a:t>
            </a:r>
          </a:p>
          <a:p>
            <a:pPr lvl="2"/>
            <a:r>
              <a:rPr lang="zh-CN" altLang="en-US" smtClean="0">
                <a:sym typeface="Arial" charset="0"/>
              </a:rPr>
              <a:t>第三層</a:t>
            </a:r>
          </a:p>
          <a:p>
            <a:pPr lvl="3"/>
            <a:r>
              <a:rPr lang="zh-CN" altLang="en-US" smtClean="0">
                <a:sym typeface="Arial" charset="0"/>
              </a:rPr>
              <a:t>第四層</a:t>
            </a:r>
          </a:p>
          <a:p>
            <a:pPr lvl="4"/>
            <a:r>
              <a:rPr lang="zh-CN" altLang="en-US" smtClean="0">
                <a:sym typeface="Arial" charset="0"/>
              </a:rPr>
              <a:t>第五層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新細明體" pitchFamily="18" charset="-120"/>
              </a:defRPr>
            </a:lvl1pPr>
          </a:lstStyle>
          <a:p>
            <a:fld id="{3A07E866-D7CC-447C-B3A7-C3BFB14CB9A2}" type="datetime1">
              <a:rPr lang="zh-TW" altLang="en-US"/>
              <a:pPr/>
              <a:t>2018/7/24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  <a:sym typeface="Arial" charset="0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  <a:ea typeface="標楷體" pitchFamily="65" charset="-120"/>
          <a:sym typeface="Arial" charset="0"/>
        </a:defRPr>
      </a:lvl9pPr>
    </p:titleStyle>
    <p:bodyStyle>
      <a:lvl1pPr marL="342900" indent="-3429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defTabSz="0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ea typeface="+mn-ea"/>
          <a:sym typeface="Arial" charset="0"/>
        </a:defRPr>
      </a:lvl2pPr>
      <a:lvl3pPr marL="1143000" indent="-2286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sym typeface="Arial" charset="0"/>
        </a:defRPr>
      </a:lvl3pPr>
      <a:lvl4pPr marL="1600200" indent="-228600" algn="l" defTabSz="0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+mn-ea"/>
          <a:sym typeface="Arial" charset="0"/>
        </a:defRPr>
      </a:lvl4pPr>
      <a:lvl5pPr marL="2057400" indent="-2286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sym typeface="Arial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sym typeface="Arial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sym typeface="Arial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sym typeface="Arial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sym typeface="Arial" charset="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zh-TW" altLang="en-US" sz="2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Times New Roman" pitchFamily="18" charset="0"/>
              </a:endParaRPr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zh-TW" altLang="en-US" sz="2400">
                <a:solidFill>
                  <a:srgbClr val="000000"/>
                </a:solidFill>
                <a:latin typeface="Times New Roman" pitchFamily="18" charset="0"/>
                <a:ea typeface="新細明體" pitchFamily="18" charset="-120"/>
                <a:sym typeface="Times New Roman" pitchFamily="18" charset="0"/>
              </a:endParaRPr>
            </a:p>
          </p:txBody>
        </p:sp>
        <p:grpSp>
          <p:nvGrpSpPr>
            <p:cNvPr id="307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0"/>
              <a:chExt cx="1806" cy="1989"/>
            </a:xfrm>
          </p:grpSpPr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361" y="1585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1081" y="393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0" name="Rectangle 8"/>
              <p:cNvSpPr>
                <a:spLocks noChangeArrowheads="1"/>
              </p:cNvSpPr>
              <p:nvPr/>
            </p:nvSpPr>
            <p:spPr bwMode="auto">
              <a:xfrm>
                <a:off x="1437" y="0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719" y="1585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/>
            </p:nvSpPr>
            <p:spPr bwMode="auto">
              <a:xfrm>
                <a:off x="1437" y="393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719" y="792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0" y="792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1081" y="792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361" y="1185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719" y="1185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/>
                <a:endParaRPr lang="zh-TW" altLang="en-US" sz="2400">
                  <a:solidFill>
                    <a:srgbClr val="000000"/>
                  </a:solidFill>
                  <a:latin typeface="Times New Roman" pitchFamily="18" charset="0"/>
                  <a:ea typeface="新細明體" pitchFamily="18" charset="-120"/>
                  <a:sym typeface="Times New Roman" pitchFamily="18" charset="0"/>
                </a:endParaRPr>
              </a:p>
            </p:txBody>
          </p:sp>
        </p:grpSp>
      </p:grpSp>
      <p:sp>
        <p:nvSpPr>
          <p:cNvPr id="308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663825" y="1989138"/>
            <a:ext cx="6480175" cy="1901825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sz="4000" b="1">
                <a:solidFill>
                  <a:srgbClr val="FFFFFF"/>
                </a:solidFill>
                <a:latin typeface="標楷體" pitchFamily="65" charset="-120"/>
                <a:ea typeface="SimSun" pitchFamily="2" charset="-122"/>
                <a:sym typeface="標楷體" pitchFamily="65" charset="-120"/>
              </a:rPr>
              <a:t>實驗室負壓換氣等</a:t>
            </a:r>
            <a:r>
              <a:rPr lang="zh-CN" altLang="zh-TW" sz="4000" b="1">
                <a:solidFill>
                  <a:srgbClr val="FFFFFF"/>
                </a:solidFill>
                <a:latin typeface="標楷體" pitchFamily="65" charset="-120"/>
                <a:ea typeface="SimSun" pitchFamily="2" charset="-122"/>
                <a:sym typeface="標楷體" pitchFamily="65" charset="-120"/>
              </a:rPr>
              <a:t/>
            </a:r>
            <a:br>
              <a:rPr lang="zh-CN" altLang="zh-TW" sz="4000" b="1">
                <a:solidFill>
                  <a:srgbClr val="FFFFFF"/>
                </a:solidFill>
                <a:latin typeface="標楷體" pitchFamily="65" charset="-120"/>
                <a:ea typeface="SimSun" pitchFamily="2" charset="-122"/>
                <a:sym typeface="標楷體" pitchFamily="65" charset="-120"/>
              </a:rPr>
            </a:br>
            <a:r>
              <a:rPr lang="zh-CN" altLang="en-US" sz="4000" b="1">
                <a:solidFill>
                  <a:srgbClr val="FFFFFF"/>
                </a:solidFill>
                <a:latin typeface="標楷體" pitchFamily="65" charset="-120"/>
                <a:ea typeface="SimSun" pitchFamily="2" charset="-122"/>
                <a:sym typeface="標楷體" pitchFamily="65" charset="-120"/>
              </a:rPr>
              <a:t>設施之管理</a:t>
            </a:r>
            <a:endParaRPr lang="zh-CN" altLang="en-US">
              <a:ea typeface="SimSun" pitchFamily="2" charset="-122"/>
            </a:endParaRPr>
          </a:p>
        </p:txBody>
      </p:sp>
      <p:sp>
        <p:nvSpPr>
          <p:cNvPr id="308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971800" y="4267200"/>
            <a:ext cx="6019800" cy="175260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zh-TW" altLang="en-US" sz="2800" b="1" dirty="0">
                <a:latin typeface="SimSun" pitchFamily="2" charset="-122"/>
                <a:ea typeface="SimSun" pitchFamily="2" charset="-122"/>
                <a:sym typeface="標楷體" pitchFamily="65" charset="-120"/>
              </a:rPr>
              <a:t>戴德森醫療財團法人嘉義基督教醫院</a:t>
            </a:r>
          </a:p>
          <a:p>
            <a:pPr marL="0" indent="0">
              <a:buFont typeface="Wingdings" pitchFamily="2" charset="2"/>
              <a:buNone/>
            </a:pPr>
            <a:r>
              <a:rPr lang="zh-TW" altLang="zh-TW" sz="2800" b="1" dirty="0">
                <a:latin typeface="SimSun" pitchFamily="2" charset="-122"/>
                <a:ea typeface="新細明體" pitchFamily="18" charset="-120"/>
                <a:sym typeface="標楷體" pitchFamily="65" charset="-120"/>
              </a:rPr>
              <a:t>檢驗醫學</a:t>
            </a:r>
            <a:r>
              <a:rPr lang="zh-TW" altLang="zh-TW" sz="2800" b="1">
                <a:latin typeface="SimSun" pitchFamily="2" charset="-122"/>
                <a:ea typeface="新細明體" pitchFamily="18" charset="-120"/>
                <a:sym typeface="標楷體" pitchFamily="65" charset="-120"/>
              </a:rPr>
              <a:t>科 </a:t>
            </a:r>
            <a:r>
              <a:rPr lang="zh-TW" altLang="zh-TW" sz="2800" b="1" smtClean="0">
                <a:latin typeface="SimSun" pitchFamily="2" charset="-122"/>
                <a:ea typeface="SimSun" pitchFamily="2" charset="-122"/>
                <a:sym typeface="標楷體" pitchFamily="65" charset="-120"/>
              </a:rPr>
              <a:t>賴美珠</a:t>
            </a:r>
            <a:endParaRPr lang="zh-TW" altLang="en-US" dirty="0">
              <a:latin typeface="SimSun" pitchFamily="2" charset="-122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FF38EEC-AF3F-4027-95F1-4D33EE4124B5}" type="slidenum">
              <a:rPr lang="zh-TW" altLang="en-US"/>
              <a:pPr/>
              <a:t>10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900113" y="3860800"/>
            <a:ext cx="2303462" cy="1152525"/>
          </a:xfrm>
          <a:prstGeom prst="rect">
            <a:avLst/>
          </a:prstGeom>
          <a:solidFill>
            <a:schemeClr val="accent1">
              <a:alpha val="28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1E3362-9D67-42F7-BBF4-0C334454D111}" type="slidenum">
              <a:rPr lang="zh-TW" altLang="en-US"/>
              <a:pPr/>
              <a:t>11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9031288" cy="626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5148263" y="4868863"/>
            <a:ext cx="3192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TW" altLang="en-US" b="1">
                <a:solidFill>
                  <a:srgbClr val="006600"/>
                </a:solidFill>
                <a:latin typeface="SimSun" pitchFamily="2" charset="-122"/>
              </a:rPr>
              <a:t>壓力計之精確度要求為讀數的</a:t>
            </a:r>
            <a:r>
              <a:rPr lang="en-US" altLang="zh-TW" b="1">
                <a:solidFill>
                  <a:srgbClr val="006600"/>
                </a:solidFill>
                <a:latin typeface="SimSun" pitchFamily="2" charset="-122"/>
                <a:sym typeface="Arial" charset="0"/>
              </a:rPr>
              <a:t>±5%</a:t>
            </a:r>
            <a:r>
              <a:rPr lang="zh-TW" altLang="en-US" b="1">
                <a:solidFill>
                  <a:srgbClr val="006600"/>
                </a:solidFill>
                <a:latin typeface="SimSun" pitchFamily="2" charset="-122"/>
              </a:rPr>
              <a:t>。量測範圍為</a:t>
            </a:r>
            <a:r>
              <a:rPr lang="en-US" altLang="zh-TW" b="1">
                <a:solidFill>
                  <a:srgbClr val="006600"/>
                </a:solidFill>
                <a:latin typeface="SimSun" pitchFamily="2" charset="-122"/>
                <a:sym typeface="Arial" charset="0"/>
              </a:rPr>
              <a:t>0-100 Pa</a:t>
            </a:r>
            <a:r>
              <a:rPr lang="zh-TW" altLang="en-US" b="1">
                <a:solidFill>
                  <a:srgbClr val="006600"/>
                </a:solidFill>
                <a:latin typeface="SimSun" pitchFamily="2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5B23BD-63E2-446B-8BB9-6C322C98F0D1}" type="slidenum">
              <a:rPr lang="zh-TW" altLang="en-US"/>
              <a:pPr/>
              <a:t>12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780463" cy="6048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744AE0-EAC3-455F-A026-A61A87B1A215}" type="slidenum">
              <a:rPr lang="zh-TW" altLang="en-US"/>
              <a:pPr/>
              <a:t>13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813"/>
            <a:ext cx="8785225" cy="6196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508625" y="1341438"/>
            <a:ext cx="2808288" cy="4824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39975"/>
            <a:ext cx="418306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2" t="24265" r="23749" b="66463"/>
          <a:stretch>
            <a:fillRect/>
          </a:stretch>
        </p:blipFill>
        <p:spPr bwMode="auto">
          <a:xfrm>
            <a:off x="6443663" y="3573463"/>
            <a:ext cx="431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7596188" y="2924175"/>
            <a:ext cx="287337" cy="43338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7019925" y="3429000"/>
            <a:ext cx="504825" cy="358775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5292725" y="3860800"/>
            <a:ext cx="504825" cy="358775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/>
      <p:bldP spid="19466" grpId="0" animBg="1"/>
      <p:bldP spid="194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8D5487-2D43-4531-B33F-CE05168898FD}" type="slidenum">
              <a:rPr lang="zh-TW" altLang="en-US"/>
              <a:pPr/>
              <a:t>14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8431213" cy="614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AAD8BCE-9BBD-45B4-B0B5-E7872B20D897}" type="slidenum">
              <a:rPr lang="zh-TW" altLang="en-US"/>
              <a:pPr/>
              <a:t>15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33375"/>
            <a:ext cx="8901112" cy="6335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EE5C12-4084-45F5-8F21-CAADE9E017D9}" type="slidenum">
              <a:rPr lang="zh-TW" altLang="en-US"/>
              <a:pPr/>
              <a:t>16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595313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TW" altLang="zh-TW">
                <a:ea typeface="SimSun" pitchFamily="2" charset="-122"/>
              </a:rPr>
              <a:t>本院實驗室設計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44048"/>
          <a:stretch>
            <a:fillRect/>
          </a:stretch>
        </p:blipFill>
        <p:spPr bwMode="auto">
          <a:xfrm>
            <a:off x="468313" y="1125538"/>
            <a:ext cx="7967662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481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9"/>
          <a:stretch>
            <a:fillRect/>
          </a:stretch>
        </p:blipFill>
        <p:spPr bwMode="auto">
          <a:xfrm>
            <a:off x="468313" y="1628775"/>
            <a:ext cx="3130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48139" name="矩形 2"/>
          <p:cNvSpPr>
            <a:spLocks noChangeArrowheads="1"/>
          </p:cNvSpPr>
          <p:nvPr/>
        </p:nvSpPr>
        <p:spPr bwMode="auto">
          <a:xfrm>
            <a:off x="395288" y="1196975"/>
            <a:ext cx="8496300" cy="679450"/>
          </a:xfrm>
          <a:prstGeom prst="rect">
            <a:avLst/>
          </a:prstGeom>
          <a:solidFill>
            <a:srgbClr val="000000"/>
          </a:solidFill>
          <a:ln w="38100">
            <a:solidFill>
              <a:srgbClr val="FFFFFF"/>
            </a:solidFill>
            <a:bevel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zh-TW" b="1">
                <a:solidFill>
                  <a:srgbClr val="FFFFFF"/>
                </a:solidFill>
                <a:cs typeface="Arial" charset="0"/>
                <a:sym typeface="Arial" charset="0"/>
              </a:rPr>
              <a:t>(1)</a:t>
            </a:r>
            <a:r>
              <a:rPr lang="zh-TW" altLang="en-US" b="1">
                <a:solidFill>
                  <a:srgbClr val="FFFFFF"/>
                </a:solidFill>
              </a:rPr>
              <a:t>進氣風量調整：為固定風量，藉由</a:t>
            </a:r>
            <a:r>
              <a:rPr lang="zh-TW" altLang="en-US" b="1">
                <a:solidFill>
                  <a:srgbClr val="C4E759"/>
                </a:solidFill>
              </a:rPr>
              <a:t>手動風門</a:t>
            </a:r>
            <a:r>
              <a:rPr lang="zh-TW" altLang="en-US" b="1">
                <a:solidFill>
                  <a:srgbClr val="FFFFFF"/>
                </a:solidFill>
              </a:rPr>
              <a:t>調整進氣量</a:t>
            </a:r>
            <a:endParaRPr lang="en-US" altLang="zh-TW" b="1">
              <a:solidFill>
                <a:srgbClr val="FFFFFF"/>
              </a:solidFill>
              <a:ea typeface="新細明體" pitchFamily="18" charset="-120"/>
            </a:endParaRPr>
          </a:p>
          <a:p>
            <a:pPr algn="l"/>
            <a:r>
              <a:rPr lang="zh-TW" altLang="zh-TW" b="1">
                <a:solidFill>
                  <a:srgbClr val="FFFFFF"/>
                </a:solidFill>
                <a:ea typeface="新細明體" pitchFamily="18" charset="-120"/>
              </a:rPr>
              <a:t> </a:t>
            </a:r>
            <a:r>
              <a:rPr lang="en-US" altLang="zh-TW" b="1">
                <a:solidFill>
                  <a:srgbClr val="FFFFFF"/>
                </a:solidFill>
                <a:cs typeface="Arial" charset="0"/>
                <a:sym typeface="Arial" charset="0"/>
              </a:rPr>
              <a:t>(2)</a:t>
            </a:r>
            <a:r>
              <a:rPr lang="zh-TW" altLang="en-US" b="1">
                <a:solidFill>
                  <a:srgbClr val="FFFFFF"/>
                </a:solidFill>
              </a:rPr>
              <a:t>排氣風量依負壓設定值控制</a:t>
            </a:r>
            <a:r>
              <a:rPr lang="zh-TW" altLang="en-US" b="1">
                <a:solidFill>
                  <a:srgbClr val="C4E759"/>
                </a:solidFill>
              </a:rPr>
              <a:t>電動風門</a:t>
            </a:r>
            <a:r>
              <a:rPr lang="zh-TW" altLang="en-US" b="1">
                <a:solidFill>
                  <a:srgbClr val="FFFFFF"/>
                </a:solidFill>
              </a:rPr>
              <a:t>。</a:t>
            </a:r>
            <a:endParaRPr lang="zh-TW" altLang="en-US"/>
          </a:p>
        </p:txBody>
      </p:sp>
      <p:pic>
        <p:nvPicPr>
          <p:cNvPr id="481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44675"/>
            <a:ext cx="248443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481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70033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4814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365625"/>
            <a:ext cx="24542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481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92600"/>
            <a:ext cx="2376487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61134F-2A69-4889-B247-5AC89DBECFA3}" type="slidenum">
              <a:rPr lang="zh-TW" altLang="en-US"/>
              <a:pPr/>
              <a:t>17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00138"/>
          </a:xfrm>
        </p:spPr>
        <p:txBody>
          <a:bodyPr/>
          <a:lstStyle/>
          <a:p>
            <a:r>
              <a:rPr lang="zh-TW" altLang="en-US">
                <a:ea typeface="SimSun" pitchFamily="2" charset="-122"/>
              </a:rPr>
              <a:t>確效時機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3898900" cy="8715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zh-TW" altLang="en-US" sz="2800"/>
              <a:t>啟用前</a:t>
            </a:r>
            <a:endParaRPr lang="en-US" altLang="zh-TW" sz="2800"/>
          </a:p>
          <a:p>
            <a:pPr>
              <a:lnSpc>
                <a:spcPct val="80000"/>
              </a:lnSpc>
            </a:pPr>
            <a:r>
              <a:rPr lang="zh-TW" altLang="en-US" sz="2800"/>
              <a:t>年度功能確認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28775"/>
            <a:ext cx="5113338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BD55A3-4E56-48BC-B007-813D199DA147}" type="slidenum">
              <a:rPr lang="zh-TW" altLang="en-US"/>
              <a:pPr/>
              <a:t>18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955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CN" altLang="en-US">
                <a:ea typeface="SimSun" pitchFamily="2" charset="-122"/>
              </a:rPr>
              <a:t>室內及風管管路燻蒸消毒測試</a:t>
            </a:r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49500"/>
            <a:ext cx="34877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81525"/>
            <a:ext cx="406876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60"/>
          <a:stretch>
            <a:fillRect/>
          </a:stretch>
        </p:blipFill>
        <p:spPr bwMode="auto">
          <a:xfrm>
            <a:off x="827088" y="4797425"/>
            <a:ext cx="30956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468313" y="2420938"/>
            <a:ext cx="4391025" cy="21605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1.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生物指示劑：</a:t>
            </a:r>
            <a:r>
              <a:rPr lang="en-US" altLang="zh-CN" sz="2000" i="1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B</a:t>
            </a:r>
            <a:r>
              <a:rPr lang="en-US" altLang="zh-TW" sz="2000" i="1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.</a:t>
            </a:r>
            <a:r>
              <a:rPr lang="en-US" altLang="zh-CN" sz="2000" i="1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 subtilis</a:t>
            </a:r>
            <a:r>
              <a:rPr lang="en-US" altLang="zh-CN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 spore</a:t>
            </a:r>
            <a:endParaRPr lang="en-US" altLang="zh-TW" sz="2000">
              <a:solidFill>
                <a:schemeClr val="bg1"/>
              </a:solidFill>
              <a:latin typeface="SimSun" pitchFamily="2" charset="-122"/>
              <a:sym typeface="Arial" charset="0"/>
            </a:endParaRPr>
          </a:p>
          <a:p>
            <a:pPr algn="l"/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新細明體" pitchFamily="18" charset="-120"/>
                <a:sym typeface="Arial" charset="0"/>
              </a:rPr>
              <a:t>  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或</a:t>
            </a:r>
            <a:r>
              <a:rPr lang="en-US" altLang="zh-TW" sz="2000" i="1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G. stearothermophilus</a:t>
            </a:r>
            <a:r>
              <a:rPr lang="en-US" altLang="zh-CN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 spore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。</a:t>
            </a:r>
          </a:p>
          <a:p>
            <a:pPr algn="l"/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2.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燻蒸消毒前應繪製生物指示劑</a:t>
            </a:r>
            <a:endParaRPr lang="zh-CN" altLang="zh-TW" sz="2000">
              <a:solidFill>
                <a:schemeClr val="bg1"/>
              </a:solidFill>
              <a:latin typeface="SimSun" pitchFamily="2" charset="-122"/>
              <a:sym typeface="Arial" charset="0"/>
            </a:endParaRPr>
          </a:p>
          <a:p>
            <a:pPr algn="l"/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新細明體" pitchFamily="18" charset="-120"/>
                <a:sym typeface="Arial" charset="0"/>
              </a:rPr>
              <a:t>  </a:t>
            </a:r>
            <a:r>
              <a:rPr lang="zh-CN" altLang="en-US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放置平面圖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，燻蒸</a:t>
            </a:r>
            <a:r>
              <a:rPr lang="en-US" altLang="zh-CN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12</a:t>
            </a:r>
            <a:r>
              <a:rPr lang="zh-CN" altLang="en-US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至</a:t>
            </a:r>
            <a:r>
              <a:rPr lang="en-US" altLang="zh-CN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24</a:t>
            </a:r>
            <a:r>
              <a:rPr lang="zh-CN" altLang="en-US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小時</a:t>
            </a:r>
          </a:p>
          <a:p>
            <a:pPr algn="l"/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3.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連續培養觀察</a:t>
            </a:r>
            <a:r>
              <a:rPr lang="en-US" altLang="zh-CN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3</a:t>
            </a:r>
            <a:r>
              <a:rPr lang="zh-CN" altLang="en-US" sz="2000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天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，對照組應生長</a:t>
            </a:r>
            <a:endParaRPr lang="zh-CN" altLang="zh-TW" sz="2000">
              <a:solidFill>
                <a:schemeClr val="bg1"/>
              </a:solidFill>
              <a:latin typeface="SimSun" pitchFamily="2" charset="-122"/>
              <a:sym typeface="Arial" charset="0"/>
            </a:endParaRPr>
          </a:p>
          <a:p>
            <a:pPr algn="l"/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新細明體" pitchFamily="18" charset="-120"/>
                <a:sym typeface="Arial" charset="0"/>
              </a:rPr>
              <a:t>  </a:t>
            </a:r>
            <a:r>
              <a:rPr lang="zh-CN" altLang="en-US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而測試組完全死滅</a:t>
            </a:r>
          </a:p>
          <a:p>
            <a:pPr algn="l"/>
            <a:endParaRPr lang="zh-TW" altLang="en-US" sz="2000">
              <a:solidFill>
                <a:schemeClr val="bg1"/>
              </a:solidFill>
              <a:latin typeface="SimSun" pitchFamily="2" charset="-122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755650" y="1341438"/>
            <a:ext cx="57578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en-US" sz="2400">
                <a:latin typeface="SimSun" pitchFamily="2" charset="-122"/>
              </a:rPr>
              <a:t>執行時機</a:t>
            </a:r>
            <a:r>
              <a:rPr lang="zh-TW" altLang="en-US" sz="2400">
                <a:latin typeface="SimSun" pitchFamily="2" charset="-122"/>
                <a:ea typeface="新細明體" pitchFamily="18" charset="-120"/>
              </a:rPr>
              <a:t>：</a:t>
            </a:r>
            <a:r>
              <a:rPr lang="zh-TW" altLang="en-US" sz="2400">
                <a:latin typeface="SimSun" pitchFamily="2" charset="-122"/>
              </a:rPr>
              <a:t>年度功能檢測前及實驗室污染清消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3DA0D4-78DB-45EC-A780-E0AE3D591A23}" type="slidenum">
              <a:rPr lang="zh-TW" altLang="en-US"/>
              <a:pPr/>
              <a:t>19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25602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884238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en-US">
                <a:ea typeface="SimSun" pitchFamily="2" charset="-122"/>
              </a:rPr>
              <a:t>實驗室氣</a:t>
            </a:r>
            <a:r>
              <a:rPr lang="zh-CN" altLang="en-US">
                <a:ea typeface="SimSun" pitchFamily="2" charset="-122"/>
              </a:rPr>
              <a:t>密</a:t>
            </a:r>
            <a:r>
              <a:rPr lang="zh-TW" altLang="en-US">
                <a:ea typeface="SimSun" pitchFamily="2" charset="-122"/>
              </a:rPr>
              <a:t>測</a:t>
            </a:r>
            <a:r>
              <a:rPr lang="zh-CN" altLang="en-US">
                <a:ea typeface="SimSun" pitchFamily="2" charset="-122"/>
              </a:rPr>
              <a:t>試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00" y="4581525"/>
            <a:ext cx="2308225" cy="1711325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493963"/>
            <a:ext cx="23114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10088"/>
            <a:ext cx="23812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41719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549275"/>
            <a:ext cx="233045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25608" name="矩形 2"/>
          <p:cNvSpPr>
            <a:spLocks noChangeArrowheads="1"/>
          </p:cNvSpPr>
          <p:nvPr/>
        </p:nvSpPr>
        <p:spPr bwMode="auto">
          <a:xfrm>
            <a:off x="180975" y="4725988"/>
            <a:ext cx="3095625" cy="1906587"/>
          </a:xfrm>
          <a:prstGeom prst="rect">
            <a:avLst/>
          </a:prstGeom>
          <a:solidFill>
            <a:srgbClr val="000000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ts val="2000"/>
              </a:lnSpc>
            </a:pPr>
            <a:r>
              <a:rPr lang="zh-CN" altLang="en-US">
                <a:solidFill>
                  <a:srgbClr val="FFFFFF"/>
                </a:solidFill>
                <a:latin typeface="Times New Roman" pitchFamily="18" charset="0"/>
                <a:sym typeface="Times New Roman" pitchFamily="18" charset="0"/>
              </a:rPr>
              <a:t>在室內以</a:t>
            </a:r>
            <a:r>
              <a:rPr lang="zh-CN" altLang="en-US" b="1">
                <a:solidFill>
                  <a:srgbClr val="FFFF00"/>
                </a:solidFill>
                <a:latin typeface="Times New Roman" pitchFamily="18" charset="0"/>
                <a:sym typeface="Times New Roman" pitchFamily="18" charset="0"/>
              </a:rPr>
              <a:t>發煙管</a:t>
            </a:r>
            <a:r>
              <a:rPr lang="zh-CN" altLang="en-US">
                <a:solidFill>
                  <a:srgbClr val="FFFFFF"/>
                </a:solidFill>
                <a:latin typeface="Times New Roman" pitchFamily="18" charset="0"/>
                <a:sym typeface="Times New Roman" pitchFamily="18" charset="0"/>
              </a:rPr>
              <a:t>產生之煙霧，觀察在</a:t>
            </a:r>
            <a:r>
              <a:rPr lang="zh-CN" altLang="en-US">
                <a:solidFill>
                  <a:srgbClr val="66FFCC"/>
                </a:solidFill>
                <a:latin typeface="Times New Roman" pitchFamily="18" charset="0"/>
                <a:sym typeface="Times New Roman" pitchFamily="18" charset="0"/>
              </a:rPr>
              <a:t>隔間板接縫處、插座、溫控監控、燈具、水源、電動門、排水孔</a:t>
            </a:r>
            <a:r>
              <a:rPr lang="zh-CN" altLang="en-US">
                <a:solidFill>
                  <a:srgbClr val="FFFFFF"/>
                </a:solidFill>
                <a:latin typeface="Times New Roman" pitchFamily="18" charset="0"/>
                <a:sym typeface="Times New Roman" pitchFamily="18" charset="0"/>
              </a:rPr>
              <a:t>擴散情形，如煙霧在接縫處擴散時，呈直線流動，即表示該接縫有洩漏。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DCC835-36F1-491C-9EDD-0CDC6369390B}" type="slidenum">
              <a:rPr lang="zh-TW" altLang="en-US"/>
              <a:pPr/>
              <a:t>2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4098" name="標題 1"/>
          <p:cNvSpPr>
            <a:spLocks noGrp="1" noChangeArrowheads="1"/>
          </p:cNvSpPr>
          <p:nvPr>
            <p:ph type="title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大綱</a:t>
            </a:r>
          </a:p>
        </p:txBody>
      </p:sp>
      <p:sp>
        <p:nvSpPr>
          <p:cNvPr id="4099" name="內容版面配置區 2"/>
          <p:cNvSpPr>
            <a:spLocks noGrp="1" noChangeArrowheads="1"/>
          </p:cNvSpPr>
          <p:nvPr>
            <p:ph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indent="0"/>
            <a:r>
              <a:rPr lang="zh-TW" altLang="en-US" sz="2400">
                <a:ea typeface="NSimSun" pitchFamily="49" charset="-122"/>
              </a:rPr>
              <a:t>疾管署相關規範</a:t>
            </a:r>
            <a:endParaRPr lang="en-US" altLang="zh-TW" sz="2400">
              <a:ea typeface="NSimSun" pitchFamily="49" charset="-122"/>
            </a:endParaRPr>
          </a:p>
          <a:p>
            <a:pPr marL="0" indent="0"/>
            <a:r>
              <a:rPr lang="zh-TW" altLang="en-US" sz="2400">
                <a:ea typeface="NSimSun" pitchFamily="49" charset="-122"/>
              </a:rPr>
              <a:t>本院負壓實驗室設計</a:t>
            </a:r>
            <a:endParaRPr lang="en-US" altLang="zh-TW" sz="2400">
              <a:ea typeface="NSimSun" pitchFamily="49" charset="-122"/>
            </a:endParaRPr>
          </a:p>
          <a:p>
            <a:pPr marL="0" indent="0"/>
            <a:r>
              <a:rPr lang="zh-TW" altLang="en-US" sz="2400">
                <a:ea typeface="NSimSun" pitchFamily="49" charset="-122"/>
              </a:rPr>
              <a:t>負壓實驗室功能驗證</a:t>
            </a:r>
            <a:endParaRPr lang="en-US" altLang="zh-TW" sz="2400">
              <a:ea typeface="NSimSun" pitchFamily="49" charset="-122"/>
            </a:endParaRPr>
          </a:p>
          <a:p>
            <a:pPr marL="0" indent="0">
              <a:buFont typeface="Wingdings" pitchFamily="2" charset="2"/>
              <a:buNone/>
            </a:pPr>
            <a:endParaRPr lang="zh-TW" altLang="en-US" sz="2400">
              <a:ea typeface="NSimSun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BBF9D9-7EAE-4B7B-B50F-D38EF0FA43D4}" type="slidenum">
              <a:rPr lang="zh-TW" altLang="en-US"/>
              <a:pPr/>
              <a:t>20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595313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>
                <a:latin typeface="SimSun" pitchFamily="2" charset="-122"/>
                <a:ea typeface="SimSun" pitchFamily="2" charset="-122"/>
              </a:rPr>
              <a:t>進氣風量與換氣量測試</a:t>
            </a:r>
            <a:endParaRPr lang="zh-TW" altLang="zh-TW" sz="2400">
              <a:solidFill>
                <a:srgbClr val="CC0000"/>
              </a:solidFill>
              <a:latin typeface="SimSun" pitchFamily="2" charset="-122"/>
              <a:ea typeface="SimSun" pitchFamily="2" charset="-122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46188"/>
            <a:ext cx="230663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25550"/>
            <a:ext cx="22320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89363"/>
            <a:ext cx="38544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31083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26632" name="矩形 1"/>
          <p:cNvSpPr>
            <a:spLocks noChangeArrowheads="1"/>
          </p:cNvSpPr>
          <p:nvPr/>
        </p:nvSpPr>
        <p:spPr bwMode="auto">
          <a:xfrm>
            <a:off x="847725" y="2911475"/>
            <a:ext cx="4572000" cy="60642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風量量測應使用經</a:t>
            </a:r>
            <a:r>
              <a:rPr lang="zh-TW" altLang="en-US" sz="1600" dirty="0">
                <a:solidFill>
                  <a:srgbClr val="66FFCC"/>
                </a:solidFill>
                <a:ea typeface="新細明體" pitchFamily="18" charset="-120"/>
              </a:rPr>
              <a:t>校正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之</a:t>
            </a:r>
            <a:r>
              <a:rPr lang="zh-TW" altLang="en-US" sz="1600" dirty="0">
                <a:solidFill>
                  <a:srgbClr val="66FFCC"/>
                </a:solidFill>
                <a:ea typeface="新細明體" pitchFamily="18" charset="-120"/>
              </a:rPr>
              <a:t>氣罩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（</a:t>
            </a:r>
            <a:r>
              <a:rPr lang="en-US" altLang="zh-TW" sz="1600" dirty="0">
                <a:solidFill>
                  <a:srgbClr val="FFFFFF"/>
                </a:solidFill>
                <a:ea typeface="新細明體" pitchFamily="18" charset="-120"/>
                <a:sym typeface="Arial" charset="0"/>
              </a:rPr>
              <a:t>flow measuring hood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），精確度要求為讀數的</a:t>
            </a:r>
            <a:r>
              <a:rPr lang="en-US" altLang="zh-TW" sz="1600" dirty="0">
                <a:solidFill>
                  <a:srgbClr val="FFFFFF"/>
                </a:solidFill>
                <a:ea typeface="新細明體" pitchFamily="18" charset="-120"/>
                <a:sym typeface="Arial" charset="0"/>
              </a:rPr>
              <a:t>±3%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。</a:t>
            </a:r>
            <a:endParaRPr lang="zh-TW" altLang="en-US" dirty="0"/>
          </a:p>
        </p:txBody>
      </p:sp>
      <p:sp>
        <p:nvSpPr>
          <p:cNvPr id="26633" name="矩形 9"/>
          <p:cNvSpPr>
            <a:spLocks noChangeArrowheads="1"/>
          </p:cNvSpPr>
          <p:nvPr/>
        </p:nvSpPr>
        <p:spPr bwMode="auto">
          <a:xfrm>
            <a:off x="5799138" y="1557338"/>
            <a:ext cx="2949575" cy="121285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400">
                <a:solidFill>
                  <a:srgbClr val="FFFFFF"/>
                </a:solidFill>
                <a:latin typeface="SimSun" pitchFamily="2" charset="-122"/>
              </a:rPr>
              <a:t>允收基準：換氣率建議至少每小時</a:t>
            </a:r>
            <a:r>
              <a:rPr lang="en-US" altLang="zh-TW" sz="2400">
                <a:solidFill>
                  <a:srgbClr val="FFFF00"/>
                </a:solidFill>
                <a:latin typeface="SimSun" pitchFamily="2" charset="-122"/>
                <a:sym typeface="Arial" charset="0"/>
              </a:rPr>
              <a:t>12</a:t>
            </a:r>
            <a:r>
              <a:rPr lang="zh-TW" altLang="en-US" sz="2400">
                <a:solidFill>
                  <a:srgbClr val="FFFF00"/>
                </a:solidFill>
                <a:latin typeface="SimSun" pitchFamily="2" charset="-122"/>
              </a:rPr>
              <a:t>次</a:t>
            </a:r>
            <a:r>
              <a:rPr lang="zh-TW" altLang="en-US" sz="2400">
                <a:solidFill>
                  <a:srgbClr val="FFFFFF"/>
                </a:solidFill>
                <a:latin typeface="SimSun" pitchFamily="2" charset="-122"/>
              </a:rPr>
              <a:t>（含）以上</a:t>
            </a:r>
            <a:endParaRPr lang="zh-TW" altLang="en-US" sz="2400">
              <a:latin typeface="SimSun" pitchFamily="2" charset="-122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156325" y="476250"/>
            <a:ext cx="25193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zh-TW" sz="2600" b="1">
                <a:solidFill>
                  <a:srgbClr val="CC0000"/>
                </a:solidFill>
                <a:sym typeface="Arial" charset="0"/>
              </a:rPr>
              <a:t>(</a:t>
            </a:r>
            <a:r>
              <a:rPr lang="zh-TW" altLang="zh-TW" sz="2600" b="1">
                <a:solidFill>
                  <a:srgbClr val="CC0000"/>
                </a:solidFill>
                <a:ea typeface="新細明體" pitchFamily="18" charset="-120"/>
                <a:sym typeface="Arial" charset="0"/>
              </a:rPr>
              <a:t>確保除污能力</a:t>
            </a:r>
            <a:r>
              <a:rPr lang="zh-TW" altLang="zh-TW" sz="2600" b="1">
                <a:solidFill>
                  <a:srgbClr val="CC0000"/>
                </a:solidFill>
                <a:sym typeface="Arial" charset="0"/>
              </a:rPr>
              <a:t>)</a:t>
            </a:r>
            <a:endParaRPr lang="zh-TW" altLang="en-US" sz="2600" b="1">
              <a:solidFill>
                <a:srgbClr val="CC0000"/>
              </a:solidFill>
              <a:ea typeface="新細明體" pitchFamily="18" charset="-120"/>
              <a:sym typeface="Arial" charset="0"/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284663" y="5805488"/>
            <a:ext cx="3816350" cy="5032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26634" grpId="0"/>
      <p:bldP spid="266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F75984-D47F-46A1-AE5C-7A72AAFB61F2}" type="slidenum">
              <a:rPr lang="zh-TW" altLang="en-US"/>
              <a:pPr/>
              <a:t>21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47106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2133600"/>
            <a:ext cx="3384550" cy="18002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zh-TW" altLang="en-US" sz="2800">
                <a:latin typeface="SimSun" pitchFamily="2" charset="-122"/>
                <a:ea typeface="SimSun" pitchFamily="2" charset="-122"/>
              </a:rPr>
              <a:t>換氣次數（</a:t>
            </a:r>
            <a:r>
              <a:rPr kumimoji="1" lang="en-US" altLang="zh-TW" sz="2800">
                <a:latin typeface="SimSun" pitchFamily="2" charset="-122"/>
                <a:ea typeface="SimSun" pitchFamily="2" charset="-122"/>
              </a:rPr>
              <a:t>ACH</a:t>
            </a:r>
            <a:r>
              <a:rPr kumimoji="1" lang="zh-TW" altLang="en-US" sz="2800">
                <a:latin typeface="SimSun" pitchFamily="2" charset="-122"/>
                <a:ea typeface="SimSun" pitchFamily="2" charset="-122"/>
              </a:rPr>
              <a:t>）與降低空氣有害物質所需時間（分）之關係</a:t>
            </a:r>
          </a:p>
        </p:txBody>
      </p:sp>
      <p:sp>
        <p:nvSpPr>
          <p:cNvPr id="47107" name="矩形 5"/>
          <p:cNvSpPr>
            <a:spLocks noChangeArrowheads="1"/>
          </p:cNvSpPr>
          <p:nvPr/>
        </p:nvSpPr>
        <p:spPr bwMode="auto">
          <a:xfrm>
            <a:off x="4214813" y="2708275"/>
            <a:ext cx="4897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1200" b="1">
                <a:solidFill>
                  <a:srgbClr val="000000"/>
                </a:solidFill>
                <a:sym typeface="Arial" charset="0"/>
              </a:rPr>
              <a:t>TABLE 1. Air changes per hour (ACH) and time required for removal efficiencies of 99% and 99.9% of airborne contaminants*</a:t>
            </a:r>
            <a:endParaRPr lang="en-US" altLang="zh-TW" sz="120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4710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t="34549" r="48143" b="36320"/>
          <a:stretch>
            <a:fillRect/>
          </a:stretch>
        </p:blipFill>
        <p:spPr bwMode="auto">
          <a:xfrm>
            <a:off x="4214813" y="3644900"/>
            <a:ext cx="46402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47109" name="圖片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13022" r="11501" b="46045"/>
          <a:stretch>
            <a:fillRect/>
          </a:stretch>
        </p:blipFill>
        <p:spPr bwMode="auto">
          <a:xfrm>
            <a:off x="4214813" y="549275"/>
            <a:ext cx="4462462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47110" name="矩形 6"/>
          <p:cNvSpPr>
            <a:spLocks/>
          </p:cNvSpPr>
          <p:nvPr/>
        </p:nvSpPr>
        <p:spPr bwMode="auto">
          <a:xfrm>
            <a:off x="4214813" y="4652963"/>
            <a:ext cx="4640262" cy="431800"/>
          </a:xfrm>
          <a:prstGeom prst="rect">
            <a:avLst/>
          </a:prstGeom>
          <a:noFill/>
          <a:ln w="9525">
            <a:solidFill>
              <a:srgbClr val="C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 b="1" i="1">
              <a:ea typeface="新細明體" pitchFamily="18" charset="-12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761FA6-C060-48CA-9483-7EC0667985AF}" type="slidenum">
              <a:rPr lang="zh-TW" altLang="en-US"/>
              <a:pPr/>
              <a:t>22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28674" name="投影片編號版面配置區 3"/>
          <p:cNvSpPr>
            <a:spLocks noGrp="1"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8A695F6-18AD-4931-A7A1-28E38F8D50B7}" type="slidenum">
              <a:rPr lang="zh-TW" altLang="en-US"/>
              <a:pPr/>
              <a:t>22</a:t>
            </a:fld>
            <a:endParaRPr lang="en-US" altLang="zh-TW">
              <a:sym typeface="Arial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884238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>
                <a:latin typeface="SimSun" pitchFamily="2" charset="-122"/>
                <a:ea typeface="SimSun" pitchFamily="2" charset="-122"/>
              </a:rPr>
              <a:t>排氣出口風速測試</a:t>
            </a:r>
            <a:r>
              <a:rPr lang="en-US" altLang="zh-TW">
                <a:latin typeface="SimSun" pitchFamily="2" charset="-122"/>
                <a:ea typeface="SimSun" pitchFamily="2" charset="-122"/>
              </a:rPr>
              <a:t> </a:t>
            </a:r>
          </a:p>
        </p:txBody>
      </p:sp>
      <p:sp>
        <p:nvSpPr>
          <p:cNvPr id="28676" name="Rectangle 11"/>
          <p:cNvSpPr>
            <a:spLocks noChangeArrowheads="1"/>
          </p:cNvSpPr>
          <p:nvPr/>
        </p:nvSpPr>
        <p:spPr bwMode="auto">
          <a:xfrm>
            <a:off x="611188" y="1557338"/>
            <a:ext cx="4248150" cy="1800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 altLang="zh-TW" sz="2400" b="1">
              <a:solidFill>
                <a:schemeClr val="bg1"/>
              </a:solidFill>
              <a:latin typeface="SimSun" pitchFamily="2" charset="-122"/>
              <a:sym typeface="標楷體" pitchFamily="65" charset="-120"/>
            </a:endParaRPr>
          </a:p>
          <a:p>
            <a:pPr algn="l"/>
            <a:endParaRPr lang="en-US" altLang="zh-TW" sz="2400" b="1">
              <a:solidFill>
                <a:schemeClr val="bg1"/>
              </a:solidFill>
              <a:latin typeface="SimSun" pitchFamily="2" charset="-122"/>
              <a:sym typeface="標楷體" pitchFamily="65" charset="-120"/>
            </a:endParaRPr>
          </a:p>
          <a:p>
            <a:pPr algn="l"/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排氣為</a:t>
            </a:r>
            <a:r>
              <a:rPr lang="zh-TW" altLang="en-US" sz="2400" b="1">
                <a:solidFill>
                  <a:srgbClr val="66FFCC"/>
                </a:solidFill>
                <a:latin typeface="SimSun" pitchFamily="2" charset="-122"/>
                <a:sym typeface="標楷體" pitchFamily="65" charset="-120"/>
              </a:rPr>
              <a:t>硬管式風管</a:t>
            </a:r>
          </a:p>
          <a:p>
            <a:pPr algn="l"/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排氣口風速</a:t>
            </a:r>
            <a:r>
              <a:rPr lang="en-US" altLang="zh-TW" sz="2400" b="1">
                <a:solidFill>
                  <a:srgbClr val="FFFF00"/>
                </a:solidFill>
                <a:latin typeface="SimSun" pitchFamily="2" charset="-122"/>
                <a:sym typeface="標楷體" pitchFamily="65" charset="-120"/>
              </a:rPr>
              <a:t>&gt;15m/</a:t>
            </a:r>
            <a:r>
              <a:rPr lang="en-US" altLang="zh-TW" sz="2400" b="1">
                <a:solidFill>
                  <a:srgbClr val="FFFF00"/>
                </a:solidFill>
                <a:latin typeface="SimSun" pitchFamily="2" charset="-122"/>
                <a:ea typeface="新細明體" pitchFamily="18" charset="-120"/>
                <a:sym typeface="標楷體" pitchFamily="65" charset="-120"/>
              </a:rPr>
              <a:t>sec</a:t>
            </a:r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且</a:t>
            </a:r>
          </a:p>
          <a:p>
            <a:pPr algn="l"/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裝置</a:t>
            </a:r>
            <a:r>
              <a:rPr lang="zh-TW" altLang="en-US" sz="2400" b="1">
                <a:solidFill>
                  <a:srgbClr val="66FFCC"/>
                </a:solidFill>
                <a:latin typeface="SimSun" pitchFamily="2" charset="-122"/>
                <a:sym typeface="標楷體" pitchFamily="65" charset="-120"/>
              </a:rPr>
              <a:t>電動閥門</a:t>
            </a:r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於排氣風車</a:t>
            </a:r>
            <a:endParaRPr lang="en-US" altLang="zh-TW" sz="2400" b="1">
              <a:solidFill>
                <a:schemeClr val="bg1"/>
              </a:solidFill>
              <a:latin typeface="SimSun" pitchFamily="2" charset="-122"/>
              <a:sym typeface="標楷體" pitchFamily="65" charset="-120"/>
            </a:endParaRPr>
          </a:p>
          <a:p>
            <a:pPr algn="l"/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交換機時可完全</a:t>
            </a:r>
            <a:r>
              <a:rPr lang="zh-TW" altLang="en-US" sz="2400" b="1">
                <a:solidFill>
                  <a:srgbClr val="66FFCC"/>
                </a:solidFill>
                <a:latin typeface="SimSun" pitchFamily="2" charset="-122"/>
                <a:sym typeface="標楷體" pitchFamily="65" charset="-120"/>
              </a:rPr>
              <a:t>氣密</a:t>
            </a:r>
            <a:r>
              <a:rPr lang="en-US" altLang="zh-TW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,</a:t>
            </a:r>
            <a:r>
              <a:rPr lang="zh-TW" altLang="en-US" sz="2400" b="1">
                <a:solidFill>
                  <a:schemeClr val="bg1"/>
                </a:solidFill>
                <a:latin typeface="SimSun" pitchFamily="2" charset="-122"/>
                <a:sym typeface="標楷體" pitchFamily="65" charset="-120"/>
              </a:rPr>
              <a:t>避免逆流</a:t>
            </a:r>
          </a:p>
          <a:p>
            <a:pPr algn="l"/>
            <a:endParaRPr lang="zh-TW" altLang="en-US" sz="2400" b="1">
              <a:solidFill>
                <a:schemeClr val="bg1"/>
              </a:solidFill>
              <a:latin typeface="SimSun" pitchFamily="2" charset="-122"/>
              <a:sym typeface="標楷體" pitchFamily="65" charset="-120"/>
            </a:endParaRPr>
          </a:p>
          <a:p>
            <a:pPr algn="l"/>
            <a:endParaRPr lang="zh-TW" altLang="en-US" sz="2400" b="1">
              <a:solidFill>
                <a:schemeClr val="bg1"/>
              </a:solidFill>
              <a:latin typeface="SimSun" pitchFamily="2" charset="-122"/>
              <a:sym typeface="標楷體" pitchFamily="65" charset="-120"/>
            </a:endParaRP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84313"/>
            <a:ext cx="28098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2555875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05263"/>
            <a:ext cx="53705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922102-764C-4AEE-9734-782B8AC484D5}" type="slidenum">
              <a:rPr lang="zh-TW" altLang="en-US"/>
              <a:pPr/>
              <a:t>23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0722" name="投影片編號版面配置區 3"/>
          <p:cNvSpPr>
            <a:spLocks noGrp="1"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36BCA3A-6B8B-471A-8FBC-4C91AA4F812D}" type="slidenum">
              <a:rPr lang="zh-TW" altLang="en-US"/>
              <a:pPr/>
              <a:t>23</a:t>
            </a:fld>
            <a:endParaRPr lang="en-US" altLang="zh-TW">
              <a:sym typeface="Arial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595313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TW" altLang="zh-TW">
                <a:ea typeface="SimSun" pitchFamily="2" charset="-122"/>
              </a:rPr>
              <a:t>壓力測試</a:t>
            </a:r>
            <a:endParaRPr lang="zh-TW" altLang="zh-TW" sz="3200">
              <a:ea typeface="新細明體" pitchFamily="18" charset="-120"/>
            </a:endParaRPr>
          </a:p>
        </p:txBody>
      </p:sp>
      <p:grpSp>
        <p:nvGrpSpPr>
          <p:cNvPr id="30724" name="Group 31"/>
          <p:cNvGrpSpPr>
            <a:grpSpLocks/>
          </p:cNvGrpSpPr>
          <p:nvPr/>
        </p:nvGrpSpPr>
        <p:grpSpPr bwMode="auto">
          <a:xfrm>
            <a:off x="468313" y="1196975"/>
            <a:ext cx="3240087" cy="2087563"/>
            <a:chOff x="0" y="0"/>
            <a:chExt cx="2177" cy="1512"/>
          </a:xfrm>
        </p:grpSpPr>
        <p:pic>
          <p:nvPicPr>
            <p:cNvPr id="30725" name="Picture 25" descr="未命名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77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  <p:sp>
          <p:nvSpPr>
            <p:cNvPr id="30726" name="Rectangle 26"/>
            <p:cNvSpPr>
              <a:spLocks noChangeArrowheads="1"/>
            </p:cNvSpPr>
            <p:nvPr/>
          </p:nvSpPr>
          <p:spPr bwMode="auto">
            <a:xfrm>
              <a:off x="91" y="272"/>
              <a:ext cx="680" cy="453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000000"/>
                </a:solidFill>
                <a:ea typeface="新細明體" pitchFamily="18" charset="-120"/>
                <a:sym typeface="Arial" charset="0"/>
              </a:endParaRPr>
            </a:p>
          </p:txBody>
        </p:sp>
      </p:grpSp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341438"/>
            <a:ext cx="22939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4922837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0729" name="矩形 1"/>
          <p:cNvSpPr>
            <a:spLocks noChangeArrowheads="1"/>
          </p:cNvSpPr>
          <p:nvPr/>
        </p:nvSpPr>
        <p:spPr bwMode="auto">
          <a:xfrm>
            <a:off x="3851275" y="1270000"/>
            <a:ext cx="2592388" cy="1765300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TW" altLang="en-US">
                <a:solidFill>
                  <a:srgbClr val="FFFFFF"/>
                </a:solidFill>
                <a:latin typeface="SimSun" pitchFamily="2" charset="-122"/>
              </a:rPr>
              <a:t>壓力量測可使用傾斜管壓力計，指針式壓力計，或是電子式壓力計，</a:t>
            </a:r>
            <a:r>
              <a:rPr lang="zh-TW" altLang="en-US">
                <a:solidFill>
                  <a:srgbClr val="66FFCC"/>
                </a:solidFill>
                <a:latin typeface="SimSun" pitchFamily="2" charset="-122"/>
              </a:rPr>
              <a:t>壓力計之精確度要求為讀數的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±5%</a:t>
            </a:r>
            <a:r>
              <a:rPr lang="zh-TW" altLang="en-US">
                <a:solidFill>
                  <a:srgbClr val="66FFCC"/>
                </a:solidFill>
                <a:latin typeface="SimSun" pitchFamily="2" charset="-122"/>
              </a:rPr>
              <a:t>。量測範圍為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Arial" charset="0"/>
              </a:rPr>
              <a:t>0-100 Pa</a:t>
            </a:r>
            <a:r>
              <a:rPr lang="zh-TW" altLang="en-US">
                <a:solidFill>
                  <a:srgbClr val="66FFCC"/>
                </a:solidFill>
                <a:latin typeface="SimSun" pitchFamily="2" charset="-122"/>
              </a:rPr>
              <a:t>。</a:t>
            </a:r>
          </a:p>
        </p:txBody>
      </p:sp>
      <p:sp>
        <p:nvSpPr>
          <p:cNvPr id="30730" name="矩形 12"/>
          <p:cNvSpPr>
            <a:spLocks noChangeArrowheads="1"/>
          </p:cNvSpPr>
          <p:nvPr/>
        </p:nvSpPr>
        <p:spPr bwMode="auto">
          <a:xfrm>
            <a:off x="395288" y="5013325"/>
            <a:ext cx="6769100" cy="164147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TW" altLang="en-US" sz="2000">
                <a:solidFill>
                  <a:srgbClr val="FFFFFF"/>
                </a:solidFill>
                <a:latin typeface="SimSun" pitchFamily="2" charset="-122"/>
              </a:rPr>
              <a:t>允收基準：公共走道對實驗室操作區域之壓差，其允收基準至少</a:t>
            </a:r>
            <a:r>
              <a:rPr lang="en-US" altLang="zh-TW" sz="2000">
                <a:solidFill>
                  <a:srgbClr val="FFFF00"/>
                </a:solidFill>
                <a:latin typeface="SimSun" pitchFamily="2" charset="-122"/>
                <a:sym typeface="Arial" charset="0"/>
              </a:rPr>
              <a:t>25 Pa</a:t>
            </a:r>
            <a:r>
              <a:rPr lang="zh-TW" altLang="en-US" sz="2000">
                <a:solidFill>
                  <a:srgbClr val="FFFFFF"/>
                </a:solidFill>
                <a:latin typeface="SimSun" pitchFamily="2" charset="-122"/>
              </a:rPr>
              <a:t>，其相鄰區域至少相差</a:t>
            </a:r>
            <a:r>
              <a:rPr lang="en-US" altLang="zh-TW" sz="2000">
                <a:solidFill>
                  <a:srgbClr val="FFFF00"/>
                </a:solidFill>
                <a:latin typeface="SimSun" pitchFamily="2" charset="-122"/>
                <a:sym typeface="Arial" charset="0"/>
              </a:rPr>
              <a:t>12.5 Pa</a:t>
            </a:r>
            <a:r>
              <a:rPr lang="zh-TW" altLang="en-US" sz="2000">
                <a:solidFill>
                  <a:srgbClr val="FFFFFF"/>
                </a:solidFill>
                <a:latin typeface="SimSun" pitchFamily="2" charset="-122"/>
              </a:rPr>
              <a:t>。</a:t>
            </a:r>
          </a:p>
          <a:p>
            <a:pPr algn="l"/>
            <a:r>
              <a:rPr lang="zh-TW" altLang="en-US" sz="2000">
                <a:solidFill>
                  <a:srgbClr val="FFFF00"/>
                </a:solidFill>
                <a:latin typeface="SimSun" pitchFamily="2" charset="-122"/>
              </a:rPr>
              <a:t>任何時刻不應正壓</a:t>
            </a:r>
            <a:r>
              <a:rPr lang="zh-TW" altLang="en-US" sz="2000">
                <a:solidFill>
                  <a:srgbClr val="FFFFFF"/>
                </a:solidFill>
                <a:latin typeface="SimSun" pitchFamily="2" charset="-122"/>
              </a:rPr>
              <a:t>情況產生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</a:rPr>
              <a:t>（包括</a:t>
            </a:r>
            <a:r>
              <a:rPr lang="en-US" altLang="zh-TW" sz="2000">
                <a:solidFill>
                  <a:srgbClr val="CC0000"/>
                </a:solidFill>
                <a:latin typeface="SimSun" pitchFamily="2" charset="-122"/>
                <a:sym typeface="Arial" charset="0"/>
              </a:rPr>
              <a:t>BSC</a:t>
            </a:r>
            <a:r>
              <a:rPr lang="zh-TW" altLang="en-US" sz="2000">
                <a:solidFill>
                  <a:srgbClr val="CC0000"/>
                </a:solidFill>
                <a:latin typeface="SimSun" pitchFamily="2" charset="-122"/>
              </a:rPr>
              <a:t>啟動瞬間壓差不應變化過大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</a:rPr>
              <a:t>、</a:t>
            </a:r>
            <a:r>
              <a:rPr lang="zh-TW" altLang="en-US" sz="2000">
                <a:solidFill>
                  <a:srgbClr val="CC0000"/>
                </a:solidFill>
                <a:latin typeface="SimSun" pitchFamily="2" charset="-122"/>
              </a:rPr>
              <a:t>開關門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</a:rPr>
              <a:t>、任何時刻不應以</a:t>
            </a: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sym typeface="Arial" charset="0"/>
              </a:rPr>
              <a:t>BSC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</a:rPr>
              <a:t>排氣為操作室唯一排氣管道）</a:t>
            </a:r>
          </a:p>
        </p:txBody>
      </p:sp>
      <p:pic>
        <p:nvPicPr>
          <p:cNvPr id="307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502025"/>
            <a:ext cx="3427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3203575" y="404813"/>
            <a:ext cx="25193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zh-TW" altLang="zh-TW" sz="2600" b="1">
                <a:solidFill>
                  <a:srgbClr val="CC0000"/>
                </a:solidFill>
                <a:sym typeface="Arial" charset="0"/>
              </a:rPr>
              <a:t>(</a:t>
            </a:r>
            <a:r>
              <a:rPr lang="zh-TW" altLang="zh-TW" sz="2600" b="1">
                <a:solidFill>
                  <a:srgbClr val="CC0000"/>
                </a:solidFill>
                <a:ea typeface="新細明體" pitchFamily="18" charset="-120"/>
                <a:sym typeface="Arial" charset="0"/>
              </a:rPr>
              <a:t>確保氣流流向</a:t>
            </a:r>
            <a:r>
              <a:rPr lang="zh-TW" altLang="zh-TW" sz="2600" b="1">
                <a:solidFill>
                  <a:srgbClr val="CC0000"/>
                </a:solidFill>
                <a:sym typeface="Arial" charset="0"/>
              </a:rPr>
              <a:t>)</a:t>
            </a:r>
            <a:endParaRPr lang="zh-TW" altLang="en-US" sz="2600" b="1">
              <a:solidFill>
                <a:srgbClr val="CC0000"/>
              </a:solidFill>
              <a:ea typeface="新細明體" pitchFamily="18" charset="-12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A7C458C-F974-4B8B-8444-DA732F12F918}" type="slidenum">
              <a:rPr lang="zh-TW" altLang="en-US"/>
              <a:pPr/>
              <a:t>24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5267325" cy="955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氣流煙霧測試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03238" y="1628775"/>
            <a:ext cx="4789487" cy="2952750"/>
          </a:xfrm>
          <a:prstGeom prst="rect">
            <a:avLst/>
          </a:prstGeom>
          <a:solidFill>
            <a:srgbClr val="000000"/>
          </a:solidFill>
          <a:ln w="38100" cap="flat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4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1.在不同區域</a:t>
            </a:r>
            <a:r>
              <a:rPr lang="zh-TW" altLang="en-US" sz="24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隔間門</a:t>
            </a:r>
            <a:r>
              <a:rPr lang="zh-TW" altLang="en-US" sz="24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施放煙霧，煙霧之流向必須由高壓處向低壓處流動。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4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2.</a:t>
            </a:r>
            <a:r>
              <a:rPr lang="zh-TW" altLang="en-US" sz="24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BSC</a:t>
            </a:r>
            <a:r>
              <a:rPr lang="zh-TW" altLang="en-US" sz="24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啟動瞬間外接排氣罩不應有瞬間正壓情況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zh-TW" altLang="en-US" sz="24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3.在操作室</a:t>
            </a:r>
            <a:r>
              <a:rPr lang="zh-TW" altLang="en-US" sz="24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進氣口</a:t>
            </a:r>
            <a:r>
              <a:rPr lang="zh-TW" altLang="en-US" sz="24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下方施放煙霧觀察煙霧流向是否順利朝向排氣口，不應有擾流或滯留情況發生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99000"/>
            <a:ext cx="25209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687888"/>
            <a:ext cx="25050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4725988"/>
            <a:ext cx="2620962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05038"/>
            <a:ext cx="272573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AB78EE-F31A-43BD-AB99-2A41C19D75A9}" type="slidenum">
              <a:rPr lang="zh-TW" altLang="en-US"/>
              <a:pPr/>
              <a:t>25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2770" name="投影片編號版面配置區 3"/>
          <p:cNvSpPr>
            <a:spLocks noGrp="1"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C81D601-D0C8-4D75-B1E5-3FB09350F773}" type="slidenum">
              <a:rPr lang="zh-TW" altLang="en-US"/>
              <a:pPr/>
              <a:t>25</a:t>
            </a:fld>
            <a:endParaRPr lang="en-US" altLang="zh-TW">
              <a:sym typeface="Arial" charset="0"/>
            </a:endParaRPr>
          </a:p>
        </p:txBody>
      </p:sp>
      <p:pic>
        <p:nvPicPr>
          <p:cNvPr id="3277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714875"/>
            <a:ext cx="3851275" cy="213995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76250"/>
            <a:ext cx="23161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92125"/>
            <a:ext cx="2414587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532063"/>
            <a:ext cx="23161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27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532063"/>
            <a:ext cx="2446338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277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797425"/>
            <a:ext cx="24653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2777" name="矩形 1"/>
          <p:cNvSpPr>
            <a:spLocks noChangeArrowheads="1"/>
          </p:cNvSpPr>
          <p:nvPr/>
        </p:nvSpPr>
        <p:spPr bwMode="auto">
          <a:xfrm>
            <a:off x="242888" y="1443038"/>
            <a:ext cx="3392487" cy="3165475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ts val="2000"/>
              </a:lnSpc>
            </a:pP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於濾網上游</a:t>
            </a:r>
            <a:r>
              <a:rPr lang="en-US" altLang="zh-TW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4~8</a:t>
            </a: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倍風管直徑處以氣膠產生器施放驗證微粒（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PAO</a:t>
            </a: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），驗證微粒濃度為每公升空氣約含有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10</a:t>
            </a:r>
            <a:r>
              <a:rPr lang="zh-TW" altLang="en-US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到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100</a:t>
            </a:r>
            <a:r>
              <a:rPr lang="zh-TW" altLang="en-US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微克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PAO</a:t>
            </a: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，</a:t>
            </a:r>
            <a:r>
              <a:rPr lang="zh-TW" altLang="en-US" b="1">
                <a:solidFill>
                  <a:schemeClr val="bg1"/>
                </a:solidFill>
                <a:latin typeface="SimSun" pitchFamily="2" charset="-122"/>
                <a:sym typeface="Times New Roman" pitchFamily="18" charset="0"/>
              </a:rPr>
              <a:t>不可少於</a:t>
            </a:r>
            <a:r>
              <a:rPr lang="en-US" altLang="zh-TW" b="1">
                <a:solidFill>
                  <a:schemeClr val="bg1"/>
                </a:solidFill>
                <a:latin typeface="SimSun" pitchFamily="2" charset="-122"/>
                <a:sym typeface="Times New Roman" pitchFamily="18" charset="0"/>
              </a:rPr>
              <a:t>10</a:t>
            </a:r>
            <a:r>
              <a:rPr lang="zh-TW" altLang="en-US" b="1">
                <a:solidFill>
                  <a:schemeClr val="bg1"/>
                </a:solidFill>
                <a:latin typeface="SimSun" pitchFamily="2" charset="-122"/>
                <a:sym typeface="Times New Roman" pitchFamily="18" charset="0"/>
              </a:rPr>
              <a:t>微克，</a:t>
            </a:r>
            <a:r>
              <a:rPr lang="zh-TW" altLang="en-US">
                <a:solidFill>
                  <a:schemeClr val="bg1"/>
                </a:solidFill>
                <a:latin typeface="SimSun" pitchFamily="2" charset="-122"/>
                <a:sym typeface="Times New Roman" pitchFamily="18" charset="0"/>
              </a:rPr>
              <a:t>使用氣膠光度計在濾網的下游</a:t>
            </a: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（</a:t>
            </a:r>
            <a:r>
              <a:rPr lang="en-US" altLang="zh-TW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4~8</a:t>
            </a:r>
            <a:r>
              <a:rPr lang="zh-TW" altLang="en-US">
                <a:solidFill>
                  <a:srgbClr val="66FFCC"/>
                </a:solidFill>
                <a:latin typeface="SimSun" pitchFamily="2" charset="-122"/>
                <a:sym typeface="Times New Roman" pitchFamily="18" charset="0"/>
              </a:rPr>
              <a:t>倍風管直徑處</a:t>
            </a: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）抽氣檢驗，</a:t>
            </a:r>
            <a:r>
              <a:rPr lang="zh-TW" altLang="en-US" b="1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若濃度高於上游濃度之</a:t>
            </a:r>
            <a:r>
              <a:rPr lang="en-US" altLang="zh-TW" b="1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0.005%</a:t>
            </a:r>
            <a:r>
              <a:rPr lang="zh-TW" altLang="en-US" b="1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，則判定為洩漏</a:t>
            </a:r>
            <a:r>
              <a:rPr lang="zh-TW" altLang="en-US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，</a:t>
            </a:r>
            <a:r>
              <a:rPr lang="zh-TW" altLang="en-US" b="1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掃瞄法則應</a:t>
            </a:r>
            <a:r>
              <a:rPr lang="en-US" altLang="zh-TW" b="1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&lt;0.01%</a:t>
            </a:r>
            <a:r>
              <a:rPr lang="zh-TW" altLang="en-US">
                <a:solidFill>
                  <a:srgbClr val="FFFF00"/>
                </a:solidFill>
                <a:latin typeface="SimSun" pitchFamily="2" charset="-122"/>
                <a:sym typeface="Times New Roman" pitchFamily="18" charset="0"/>
              </a:rPr>
              <a:t>。</a:t>
            </a:r>
          </a:p>
          <a:p>
            <a:pPr algn="l">
              <a:lnSpc>
                <a:spcPts val="2000"/>
              </a:lnSpc>
            </a:pP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氣膠光度計每年必須校正一次，氣膠產生器不需要校正。驗證微粒必須使用</a:t>
            </a:r>
            <a:r>
              <a:rPr lang="en-US" altLang="zh-TW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PAO</a:t>
            </a:r>
            <a:r>
              <a:rPr lang="zh-TW" altLang="en-US">
                <a:solidFill>
                  <a:srgbClr val="FFFFFF"/>
                </a:solidFill>
                <a:latin typeface="SimSun" pitchFamily="2" charset="-122"/>
                <a:sym typeface="Times New Roman" pitchFamily="18" charset="0"/>
              </a:rPr>
              <a:t>。</a:t>
            </a:r>
          </a:p>
        </p:txBody>
      </p:sp>
      <p:sp>
        <p:nvSpPr>
          <p:cNvPr id="32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404813"/>
            <a:ext cx="3960812" cy="955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>
                <a:latin typeface="SimSun" pitchFamily="2" charset="-122"/>
                <a:ea typeface="SimSun" pitchFamily="2" charset="-122"/>
              </a:rPr>
              <a:t>Hepa</a:t>
            </a:r>
            <a:r>
              <a:rPr lang="zh-TW" altLang="en-US">
                <a:latin typeface="SimSun" pitchFamily="2" charset="-122"/>
                <a:ea typeface="SimSun" pitchFamily="2" charset="-122"/>
              </a:rPr>
              <a:t>洩漏測試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DD2E3C-D07D-406C-84B4-BAB871799946}" type="slidenum">
              <a:rPr lang="zh-TW" altLang="en-US"/>
              <a:pPr/>
              <a:t>26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620713"/>
            <a:ext cx="8229600" cy="7207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溫溼度測試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8313" y="1485900"/>
            <a:ext cx="5543550" cy="3455988"/>
          </a:xfrm>
          <a:prstGeom prst="rect">
            <a:avLst/>
          </a:prstGeom>
          <a:solidFill>
            <a:srgbClr val="000000"/>
          </a:solidFill>
          <a:ln w="38100" cap="flat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zh-TW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1.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溫度量測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範圍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是0-100℃，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精確度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是±0.2℃。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濕度量測範圍是10﹪~95﹪，精確度是±2﹪。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溫度之顯示值可顯示0.1℃的變化，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濕度的顯示值可顯示1﹪的變化。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  溫濕度計應每年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校正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一次，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2.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測試點數為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每個室內至少量一點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，例如每個盤管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的控制範圍要量一點，量測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高度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為（高架）地板上1公尺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3.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溫濕度量測報告應包括下列項目：量測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位置圖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、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所量測的溫濕度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數值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與</a:t>
            </a:r>
            <a:r>
              <a:rPr lang="zh-TW" altLang="en-US" sz="16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取樣時間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、簡單數據分析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取樣點總數、最小值、平均值、最大值、</a:t>
            </a:r>
            <a:endParaRPr lang="en-US" altLang="zh-TW" sz="16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16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16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平均值減最小值與最大值減平均值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941888"/>
            <a:ext cx="738028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4821" name="矩形 1"/>
          <p:cNvSpPr>
            <a:spLocks noChangeArrowheads="1"/>
          </p:cNvSpPr>
          <p:nvPr/>
        </p:nvSpPr>
        <p:spPr bwMode="auto">
          <a:xfrm>
            <a:off x="6084888" y="3284538"/>
            <a:ext cx="3059112" cy="1044575"/>
          </a:xfrm>
          <a:prstGeom prst="rect">
            <a:avLst/>
          </a:prstGeom>
          <a:solidFill>
            <a:srgbClr val="000000"/>
          </a:solidFill>
          <a:ln w="38100">
            <a:solidFill>
              <a:srgbClr val="FFFFFF"/>
            </a:solidFill>
            <a:bevel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TW" altLang="en-US" sz="2000">
                <a:solidFill>
                  <a:srgbClr val="FFFFFF"/>
                </a:solidFill>
              </a:rPr>
              <a:t>允收基準</a:t>
            </a:r>
            <a:r>
              <a:rPr lang="en-US" altLang="zh-TW" sz="2000">
                <a:solidFill>
                  <a:srgbClr val="FFFFFF"/>
                </a:solidFill>
                <a:cs typeface="Arial" charset="0"/>
                <a:sym typeface="Arial" charset="0"/>
              </a:rPr>
              <a:t>:</a:t>
            </a:r>
            <a:r>
              <a:rPr lang="zh-TW" altLang="en-US" sz="2000">
                <a:solidFill>
                  <a:srgbClr val="FFFFFF"/>
                </a:solidFill>
              </a:rPr>
              <a:t>建議溫度宜在</a:t>
            </a:r>
            <a:r>
              <a:rPr lang="en-US" altLang="zh-TW" sz="2000">
                <a:solidFill>
                  <a:srgbClr val="FFFF00"/>
                </a:solidFill>
                <a:cs typeface="Arial" charset="0"/>
                <a:sym typeface="Arial" charset="0"/>
              </a:rPr>
              <a:t>21±2℃</a:t>
            </a:r>
            <a:r>
              <a:rPr lang="zh-TW" altLang="en-US" sz="2000">
                <a:solidFill>
                  <a:srgbClr val="FFFFFF"/>
                </a:solidFill>
              </a:rPr>
              <a:t>之內，濕度必須在</a:t>
            </a:r>
            <a:r>
              <a:rPr lang="en-US" altLang="zh-TW" sz="2000">
                <a:solidFill>
                  <a:srgbClr val="FFFF00"/>
                </a:solidFill>
                <a:cs typeface="Arial" charset="0"/>
                <a:sym typeface="Arial" charset="0"/>
              </a:rPr>
              <a:t>60±10%</a:t>
            </a:r>
            <a:r>
              <a:rPr lang="zh-TW" altLang="en-US" sz="2000">
                <a:solidFill>
                  <a:srgbClr val="FFFFFF"/>
                </a:solidFill>
              </a:rPr>
              <a:t>之內。</a:t>
            </a: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765175"/>
            <a:ext cx="2819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5F8A5A-E6F8-4411-87FF-600B0BD130D8}" type="slidenum">
              <a:rPr lang="zh-TW" altLang="en-US"/>
              <a:pPr/>
              <a:t>27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8128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照度測試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95288" y="1484313"/>
            <a:ext cx="4114800" cy="2520950"/>
          </a:xfrm>
          <a:prstGeom prst="rect">
            <a:avLst/>
          </a:prstGeom>
          <a:solidFill>
            <a:srgbClr val="000000"/>
          </a:solidFill>
          <a:ln w="38100" cap="flat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1.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使用儀器為照度計，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精確度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要求在30到500呎燭光時為±7.5%，在15到30呎燭光時為±15%。量測點平均分佈在內，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每4平方公尺取一點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，量測高度離地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1.05公尺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2.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淨照度（實測值-背景值）</a:t>
            </a:r>
            <a:r>
              <a:rPr lang="zh-TW" altLang="en-US" sz="20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需大於500流明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270000"/>
            <a:ext cx="43402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37063"/>
            <a:ext cx="24145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4510088"/>
            <a:ext cx="2332037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4438650"/>
            <a:ext cx="2390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A4A352-3F11-478C-A76B-BF398537C68E}" type="slidenum">
              <a:rPr lang="zh-TW" altLang="en-US"/>
              <a:pPr/>
              <a:t>28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955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噪音測試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95288" y="1628775"/>
            <a:ext cx="8569325" cy="1439863"/>
          </a:xfrm>
          <a:prstGeom prst="rect">
            <a:avLst/>
          </a:prstGeom>
          <a:solidFill>
            <a:srgbClr val="000000"/>
          </a:solidFill>
          <a:ln w="38100" cap="flat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1.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需使用type 2(含以上噪音計和標準音源，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誤差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必須在0.5dB以內</a:t>
            </a:r>
            <a:endParaRPr lang="en-US" altLang="zh-TW" sz="20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2.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測試高度1公尺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, 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離牆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至少一公尺, 每點測一分鐘,每秒取一個樣本，</a:t>
            </a:r>
            <a:endParaRPr lang="en-US" altLang="zh-TW" sz="2000">
              <a:solidFill>
                <a:schemeClr val="bg1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zh-TW" altLang="zh-TW" sz="2000">
                <a:solidFill>
                  <a:schemeClr val="bg1"/>
                </a:solidFill>
                <a:latin typeface="SimSun" pitchFamily="2" charset="-122"/>
                <a:ea typeface="新細明體" pitchFamily="18" charset="-120"/>
              </a:rPr>
              <a:t>  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每40平方公尺取一點</a:t>
            </a:r>
          </a:p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3.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噪音值需</a:t>
            </a:r>
            <a:r>
              <a:rPr lang="zh-TW" altLang="en-US" sz="20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&lt;80dB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60800"/>
            <a:ext cx="315912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862388"/>
            <a:ext cx="302577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70E221-FD61-4575-873A-1D56320B2E6F}" type="slidenum">
              <a:rPr lang="zh-TW" altLang="en-US"/>
              <a:pPr/>
              <a:t>29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6635750" cy="8842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壓力警報系統測試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68313" y="1628775"/>
            <a:ext cx="3887787" cy="4105275"/>
          </a:xfrm>
          <a:prstGeom prst="rect">
            <a:avLst/>
          </a:prstGeom>
          <a:solidFill>
            <a:srgbClr val="000000"/>
          </a:solidFill>
          <a:ln w="38100" cap="flat">
            <a:solidFill>
              <a:srgbClr val="FFFFFF"/>
            </a:solidFill>
            <a:bevel/>
            <a:headEnd/>
            <a:tailEnd/>
          </a:ln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1.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壓力警報測試需使用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壓差計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，壓力計之精確度要求為讀數的±5%。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2.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調整排氣組風門，</a:t>
            </a:r>
            <a:r>
              <a:rPr lang="zh-TW" altLang="en-US" sz="2000">
                <a:solidFill>
                  <a:srgbClr val="66FFCC"/>
                </a:solidFill>
                <a:latin typeface="SimSun" pitchFamily="2" charset="-122"/>
                <a:ea typeface="SimSun" pitchFamily="2" charset="-122"/>
              </a:rPr>
              <a:t>使壓力向上限（下限）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移動，達到設計之  警報上限（下限）值。目視警   示燈有無閃爍，耳聽警鈴有無   音響，記錄壓力值與警示器之   反應。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3.</a:t>
            </a:r>
            <a:r>
              <a:rPr lang="zh-TW" altLang="en-US" sz="2000">
                <a:solidFill>
                  <a:schemeClr val="bg1"/>
                </a:solidFill>
                <a:latin typeface="SimSun" pitchFamily="2" charset="-122"/>
                <a:ea typeface="SimSun" pitchFamily="2" charset="-122"/>
              </a:rPr>
              <a:t>實驗室進排氣系統重新啟動時，</a:t>
            </a:r>
            <a:r>
              <a:rPr lang="zh-TW" altLang="en-US" sz="20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應先啟動抽氣系統再啟動進氣</a:t>
            </a:r>
            <a:endParaRPr lang="en-US" altLang="zh-TW" sz="2000">
              <a:solidFill>
                <a:srgbClr val="FFFF00"/>
              </a:solidFill>
              <a:latin typeface="SimSun" pitchFamily="2" charset="-122"/>
              <a:ea typeface="SimSun" pitchFamily="2" charset="-122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en-US" sz="2000">
                <a:solidFill>
                  <a:srgbClr val="FFFF00"/>
                </a:solidFill>
                <a:latin typeface="SimSun" pitchFamily="2" charset="-122"/>
                <a:ea typeface="SimSun" pitchFamily="2" charset="-122"/>
              </a:rPr>
              <a:t>  系統</a:t>
            </a:r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49725"/>
            <a:ext cx="299243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412875"/>
            <a:ext cx="31019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08A6F4-F557-482D-9F6C-20CD520A0319}" type="slidenum">
              <a:rPr lang="zh-TW" altLang="en-US"/>
              <a:pPr/>
              <a:t>3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5122" name="標題 1"/>
          <p:cNvSpPr>
            <a:spLocks noGrp="1" noChangeArrowheads="1"/>
          </p:cNvSpPr>
          <p:nvPr>
            <p:ph type="title"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參考資料</a:t>
            </a:r>
          </a:p>
        </p:txBody>
      </p:sp>
      <p:sp>
        <p:nvSpPr>
          <p:cNvPr id="5123" name="內容版面配置區 2"/>
          <p:cNvSpPr>
            <a:spLocks noGrp="1" noChangeArrowheads="1"/>
          </p:cNvSpPr>
          <p:nvPr>
            <p:ph idx="4294967295"/>
          </p:nvPr>
        </p:nvSpPr>
        <p:spPr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buFont typeface="Arial" charset="0"/>
              <a:buAutoNum type="arabicPeriod"/>
            </a:pPr>
            <a:r>
              <a:rPr lang="zh-TW" altLang="en-US" sz="2400">
                <a:latin typeface="NSimSun" pitchFamily="49" charset="-122"/>
                <a:ea typeface="NSimSun" pitchFamily="49" charset="-122"/>
              </a:rPr>
              <a:t>生物安全第一等級至第三等級實驗室安全</a:t>
            </a:r>
            <a:r>
              <a:rPr lang="zh-TW" altLang="en-US" sz="2400">
                <a:solidFill>
                  <a:schemeClr val="bg2"/>
                </a:solidFill>
                <a:latin typeface="NSimSun" pitchFamily="49" charset="-122"/>
                <a:ea typeface="NSimSun" pitchFamily="49" charset="-122"/>
              </a:rPr>
              <a:t>規範</a:t>
            </a:r>
            <a:r>
              <a:rPr lang="en-US" altLang="zh-TW" sz="2400">
                <a:latin typeface="NSimSun" pitchFamily="49" charset="-122"/>
                <a:ea typeface="NSimSun" pitchFamily="49" charset="-122"/>
              </a:rPr>
              <a:t>-20130305</a:t>
            </a:r>
            <a:endParaRPr lang="zh-TW" altLang="en-US" sz="2400">
              <a:latin typeface="NSimSun" pitchFamily="49" charset="-122"/>
              <a:ea typeface="NSimSun" pitchFamily="49" charset="-122"/>
            </a:endParaRPr>
          </a:p>
          <a:p>
            <a:pPr marL="457200" indent="-457200">
              <a:buFont typeface="Arial" charset="0"/>
              <a:buAutoNum type="arabicPeriod"/>
            </a:pPr>
            <a:r>
              <a:rPr lang="en-US" altLang="zh-TW" sz="2400">
                <a:latin typeface="NSimSun" pitchFamily="49" charset="-122"/>
                <a:ea typeface="NSimSun" pitchFamily="49" charset="-122"/>
              </a:rPr>
              <a:t>1030611-103</a:t>
            </a:r>
            <a:r>
              <a:rPr lang="zh-TW" altLang="en-US" sz="2400">
                <a:latin typeface="NSimSun" pitchFamily="49" charset="-122"/>
                <a:ea typeface="NSimSun" pitchFamily="49" charset="-122"/>
              </a:rPr>
              <a:t>年實驗室生物安全</a:t>
            </a:r>
            <a:r>
              <a:rPr lang="zh-TW" altLang="en-US" sz="2400">
                <a:solidFill>
                  <a:schemeClr val="bg2"/>
                </a:solidFill>
                <a:latin typeface="NSimSun" pitchFamily="49" charset="-122"/>
                <a:ea typeface="NSimSun" pitchFamily="49" charset="-122"/>
              </a:rPr>
              <a:t>查核</a:t>
            </a:r>
            <a:r>
              <a:rPr lang="zh-TW" altLang="en-US" sz="2400">
                <a:latin typeface="NSimSun" pitchFamily="49" charset="-122"/>
                <a:ea typeface="NSimSun" pitchFamily="49" charset="-122"/>
              </a:rPr>
              <a:t>作業手冊</a:t>
            </a:r>
            <a:r>
              <a:rPr lang="en-US" altLang="zh-TW" sz="2400">
                <a:latin typeface="NSimSun" pitchFamily="49" charset="-122"/>
                <a:ea typeface="NSimSun" pitchFamily="49" charset="-122"/>
              </a:rPr>
              <a:t>(F)-</a:t>
            </a:r>
            <a:r>
              <a:rPr lang="zh-TW" altLang="en-US" sz="2400">
                <a:latin typeface="NSimSun" pitchFamily="49" charset="-122"/>
                <a:ea typeface="NSimSun" pitchFamily="49" charset="-122"/>
              </a:rPr>
              <a:t>公告版</a:t>
            </a:r>
            <a:endParaRPr lang="en-US" altLang="zh-TW" sz="2400">
              <a:latin typeface="NSimSun" pitchFamily="49" charset="-122"/>
              <a:ea typeface="NSimSun" pitchFamily="49" charset="-122"/>
            </a:endParaRPr>
          </a:p>
          <a:p>
            <a:pPr marL="457200" indent="-457200">
              <a:buFont typeface="Arial" charset="0"/>
              <a:buAutoNum type="arabicPeriod"/>
            </a:pPr>
            <a:r>
              <a:rPr lang="zh-TW" altLang="en-US" sz="2400">
                <a:latin typeface="NSimSun" pitchFamily="49" charset="-122"/>
                <a:ea typeface="NSimSun" pitchFamily="49" charset="-122"/>
              </a:rPr>
              <a:t>鄭詠仁 實驗室負壓、換氣率等設施檢測與報告判讀</a:t>
            </a:r>
            <a:endParaRPr lang="en-US" altLang="zh-TW" sz="2400">
              <a:latin typeface="NSimSun" pitchFamily="49" charset="-122"/>
              <a:ea typeface="NSimSun" pitchFamily="49" charset="-122"/>
            </a:endParaRPr>
          </a:p>
          <a:p>
            <a:pPr marL="457200" indent="-457200">
              <a:buFont typeface="Arial" charset="0"/>
              <a:buAutoNum type="arabicPeriod"/>
            </a:pPr>
            <a:r>
              <a:rPr lang="zh-TW" altLang="en-US" sz="2400">
                <a:latin typeface="NSimSun" pitchFamily="49" charset="-122"/>
                <a:ea typeface="NSimSun" pitchFamily="49" charset="-122"/>
              </a:rPr>
              <a:t>鄭詠仁 負壓實驗室生物安全查核硬體之項目、技巧及判定</a:t>
            </a:r>
            <a:endParaRPr lang="zh-TW" altLang="en-US">
              <a:latin typeface="NSimSun" pitchFamily="49" charset="-122"/>
              <a:ea typeface="NSimSun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5F73A-7A2D-49FF-9DC0-C8019CA8D6F9}" type="slidenum">
              <a:rPr lang="zh-TW" altLang="en-US"/>
              <a:pPr/>
              <a:t>30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24025"/>
            <a:ext cx="46672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2163"/>
            <a:ext cx="39258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1pPr>
            <a:lvl2pPr algn="l"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2pPr>
            <a:lvl3pPr algn="l"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3pPr>
            <a:lvl4pPr algn="l"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4pPr>
            <a:lvl5pPr algn="l"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2"/>
                </a:solidFill>
                <a:latin typeface="Arial" charset="0"/>
                <a:ea typeface="標楷體" pitchFamily="65" charset="-120"/>
                <a:sym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zh-TW" altLang="en-US">
                <a:ea typeface="SimSun" pitchFamily="2" charset="-122"/>
              </a:rPr>
              <a:t>生物安全操作櫃功能確認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17A9-26E4-4635-8564-220B7FE42AD5}" type="slidenum">
              <a:rPr lang="zh-TW" altLang="en-US"/>
              <a:pPr/>
              <a:t>31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715" y="342458"/>
            <a:ext cx="8229600" cy="955660"/>
          </a:xfrm>
        </p:spPr>
        <p:txBody>
          <a:bodyPr/>
          <a:lstStyle/>
          <a:p>
            <a:r>
              <a:rPr lang="zh-TW" altLang="en-US" dirty="0"/>
              <a:t>儀器校正紀錄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0" y="1772885"/>
            <a:ext cx="4314091" cy="370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5394225" y="404790"/>
            <a:ext cx="3505701" cy="830997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風量量測應使用經</a:t>
            </a:r>
            <a:r>
              <a:rPr lang="zh-TW" altLang="en-US" sz="1600" dirty="0">
                <a:solidFill>
                  <a:srgbClr val="66FFCC"/>
                </a:solidFill>
                <a:ea typeface="新細明體" pitchFamily="18" charset="-120"/>
              </a:rPr>
              <a:t>校正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之</a:t>
            </a:r>
            <a:r>
              <a:rPr lang="zh-TW" altLang="en-US" sz="1600" dirty="0">
                <a:solidFill>
                  <a:srgbClr val="66FFCC"/>
                </a:solidFill>
                <a:ea typeface="新細明體" pitchFamily="18" charset="-120"/>
              </a:rPr>
              <a:t>氣罩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（</a:t>
            </a:r>
            <a:r>
              <a:rPr lang="en-US" altLang="zh-TW" sz="1600" dirty="0">
                <a:solidFill>
                  <a:srgbClr val="FFFFFF"/>
                </a:solidFill>
                <a:ea typeface="新細明體" pitchFamily="18" charset="-120"/>
                <a:sym typeface="Arial" charset="0"/>
              </a:rPr>
              <a:t>flow measuring hood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），精確度要求為讀數的</a:t>
            </a:r>
            <a:r>
              <a:rPr lang="en-US" altLang="zh-TW" sz="1600" dirty="0">
                <a:solidFill>
                  <a:srgbClr val="FFFFFF"/>
                </a:solidFill>
                <a:ea typeface="新細明體" pitchFamily="18" charset="-120"/>
                <a:sym typeface="Arial" charset="0"/>
              </a:rPr>
              <a:t>±3%</a:t>
            </a:r>
            <a:r>
              <a:rPr lang="zh-TW" altLang="en-US" sz="1600" dirty="0">
                <a:solidFill>
                  <a:srgbClr val="FFFFFF"/>
                </a:solidFill>
                <a:ea typeface="新細明體" pitchFamily="18" charset="-120"/>
              </a:rPr>
              <a:t>。</a:t>
            </a:r>
            <a:endParaRPr lang="zh-TW" altLang="en-US" dirty="0"/>
          </a:p>
        </p:txBody>
      </p: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654" y="1412860"/>
            <a:ext cx="3527102" cy="486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6588140" y="2708950"/>
            <a:ext cx="1224085" cy="216015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pitchFamily="2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611725" y="3429000"/>
            <a:ext cx="4104285" cy="5040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7668216" y="2276920"/>
            <a:ext cx="720050" cy="216015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4C128B-62DC-47E2-8959-D5992C38ACD9}" type="slidenum">
              <a:rPr lang="zh-TW" altLang="en-US"/>
              <a:pPr/>
              <a:t>32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9250" y="1557338"/>
            <a:ext cx="4897438" cy="4525962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zh-TW" altLang="en-US" sz="7200" b="1">
                <a:ea typeface="SimSun" pitchFamily="2" charset="-122"/>
              </a:rPr>
              <a:t>問題</a:t>
            </a:r>
            <a:r>
              <a:rPr lang="zh-CN" altLang="en-US" sz="7200" b="1">
                <a:ea typeface="SimSun" pitchFamily="2" charset="-122"/>
              </a:rPr>
              <a:t>討論</a:t>
            </a:r>
            <a:endParaRPr lang="zh-CN" altLang="en-US"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44FB12-5CA9-480B-AC2F-DA49096F774D}" type="slidenum">
              <a:rPr lang="zh-TW" altLang="en-US"/>
              <a:pPr/>
              <a:t>4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6146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4114800" cy="1027113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實驗室設施規範</a:t>
            </a:r>
          </a:p>
        </p:txBody>
      </p:sp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7925"/>
            <a:ext cx="3671887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101725"/>
            <a:ext cx="37036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457325"/>
            <a:ext cx="2978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206875"/>
            <a:ext cx="34988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B22E7D-CB3C-43A2-9DB2-3B01FA675B3C}" type="slidenum">
              <a:rPr lang="zh-TW" altLang="en-US"/>
              <a:pPr/>
              <a:t>5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8194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9556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何謂正壓？何謂負壓？</a:t>
            </a:r>
          </a:p>
        </p:txBody>
      </p:sp>
      <p:sp>
        <p:nvSpPr>
          <p:cNvPr id="8195" name="矩形 3"/>
          <p:cNvSpPr>
            <a:spLocks/>
          </p:cNvSpPr>
          <p:nvPr/>
        </p:nvSpPr>
        <p:spPr bwMode="auto">
          <a:xfrm>
            <a:off x="2339975" y="1773238"/>
            <a:ext cx="3024188" cy="172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 anchor="ctr"/>
          <a:lstStyle/>
          <a:p>
            <a:endParaRPr lang="zh-TW" altLang="en-US" sz="3200" b="1" i="1">
              <a:sym typeface="Arial" charset="0"/>
            </a:endParaRPr>
          </a:p>
        </p:txBody>
      </p:sp>
      <p:sp>
        <p:nvSpPr>
          <p:cNvPr id="8196" name="向右箭號 4"/>
          <p:cNvSpPr>
            <a:spLocks/>
          </p:cNvSpPr>
          <p:nvPr/>
        </p:nvSpPr>
        <p:spPr bwMode="auto">
          <a:xfrm>
            <a:off x="1692275" y="2565400"/>
            <a:ext cx="574675" cy="503238"/>
          </a:xfrm>
          <a:prstGeom prst="rightArrow">
            <a:avLst>
              <a:gd name="adj1" fmla="val 50000"/>
              <a:gd name="adj2" fmla="val 49982"/>
            </a:avLst>
          </a:prstGeom>
          <a:solidFill>
            <a:srgbClr val="92D050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/>
          <a:lstStyle/>
          <a:p>
            <a:endParaRPr lang="zh-TW" altLang="en-US" b="1" i="1">
              <a:ea typeface="新細明體" pitchFamily="18" charset="-120"/>
              <a:sym typeface="Arial" charset="0"/>
            </a:endParaRPr>
          </a:p>
        </p:txBody>
      </p:sp>
      <p:sp>
        <p:nvSpPr>
          <p:cNvPr id="8197" name="向右箭號 5"/>
          <p:cNvSpPr>
            <a:spLocks/>
          </p:cNvSpPr>
          <p:nvPr/>
        </p:nvSpPr>
        <p:spPr bwMode="auto">
          <a:xfrm>
            <a:off x="5435600" y="2492375"/>
            <a:ext cx="1009650" cy="649288"/>
          </a:xfrm>
          <a:prstGeom prst="rightArrow">
            <a:avLst>
              <a:gd name="adj1" fmla="val 50000"/>
              <a:gd name="adj2" fmla="val 49984"/>
            </a:avLst>
          </a:prstGeom>
          <a:solidFill>
            <a:srgbClr val="92D050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/>
          <a:lstStyle/>
          <a:p>
            <a:endParaRPr lang="zh-TW" altLang="en-US" b="1" i="1">
              <a:ea typeface="新細明體" pitchFamily="18" charset="-120"/>
              <a:sym typeface="Arial" charset="0"/>
            </a:endParaRPr>
          </a:p>
        </p:txBody>
      </p:sp>
      <p:sp>
        <p:nvSpPr>
          <p:cNvPr id="8198" name="矩形 8"/>
          <p:cNvSpPr>
            <a:spLocks/>
          </p:cNvSpPr>
          <p:nvPr/>
        </p:nvSpPr>
        <p:spPr bwMode="auto">
          <a:xfrm>
            <a:off x="2352675" y="3789363"/>
            <a:ext cx="3024188" cy="172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 anchor="ctr"/>
          <a:lstStyle/>
          <a:p>
            <a:endParaRPr lang="zh-TW" altLang="en-US" sz="3200" b="1" i="1">
              <a:sym typeface="Arial" charset="0"/>
            </a:endParaRPr>
          </a:p>
        </p:txBody>
      </p:sp>
      <p:sp>
        <p:nvSpPr>
          <p:cNvPr id="8199" name="向右箭號 9"/>
          <p:cNvSpPr>
            <a:spLocks/>
          </p:cNvSpPr>
          <p:nvPr/>
        </p:nvSpPr>
        <p:spPr bwMode="auto">
          <a:xfrm>
            <a:off x="5445125" y="4459288"/>
            <a:ext cx="574675" cy="504825"/>
          </a:xfrm>
          <a:prstGeom prst="rightArrow">
            <a:avLst>
              <a:gd name="adj1" fmla="val 50000"/>
              <a:gd name="adj2" fmla="val 49825"/>
            </a:avLst>
          </a:prstGeom>
          <a:solidFill>
            <a:srgbClr val="92D050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/>
          <a:lstStyle/>
          <a:p>
            <a:endParaRPr lang="zh-TW" altLang="en-US" b="1" i="1">
              <a:ea typeface="新細明體" pitchFamily="18" charset="-120"/>
              <a:sym typeface="Arial" charset="0"/>
            </a:endParaRPr>
          </a:p>
        </p:txBody>
      </p:sp>
      <p:sp>
        <p:nvSpPr>
          <p:cNvPr id="8200" name="向右箭號 10"/>
          <p:cNvSpPr>
            <a:spLocks/>
          </p:cNvSpPr>
          <p:nvPr/>
        </p:nvSpPr>
        <p:spPr bwMode="auto">
          <a:xfrm>
            <a:off x="1260475" y="4387850"/>
            <a:ext cx="1008063" cy="647700"/>
          </a:xfrm>
          <a:prstGeom prst="rightArrow">
            <a:avLst>
              <a:gd name="adj1" fmla="val 50000"/>
              <a:gd name="adj2" fmla="val 50027"/>
            </a:avLst>
          </a:prstGeom>
          <a:solidFill>
            <a:srgbClr val="92D050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/>
          <a:lstStyle/>
          <a:p>
            <a:endParaRPr lang="zh-TW" altLang="en-US" b="1" i="1">
              <a:ea typeface="新細明體" pitchFamily="18" charset="-120"/>
              <a:sym typeface="Arial" charset="0"/>
            </a:endParaRPr>
          </a:p>
        </p:txBody>
      </p:sp>
      <p:sp>
        <p:nvSpPr>
          <p:cNvPr id="8201" name="矩形 11"/>
          <p:cNvSpPr>
            <a:spLocks/>
          </p:cNvSpPr>
          <p:nvPr/>
        </p:nvSpPr>
        <p:spPr bwMode="auto">
          <a:xfrm>
            <a:off x="1260475" y="5805488"/>
            <a:ext cx="61912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zh-TW" altLang="en-US" sz="3200" b="1" i="1">
                <a:sym typeface="Arial" charset="0"/>
              </a:rPr>
              <a:t>       </a:t>
            </a:r>
            <a:r>
              <a:rPr lang="en-US" altLang="zh-TW" sz="3200" b="1" i="1">
                <a:sym typeface="Arial" charset="0"/>
              </a:rPr>
              <a:t>P:</a:t>
            </a:r>
            <a:r>
              <a:rPr lang="zh-TW" altLang="en-US" sz="3200" b="1" i="1">
                <a:sym typeface="Arial" charset="0"/>
              </a:rPr>
              <a:t>室內氣壓     </a:t>
            </a:r>
            <a:r>
              <a:rPr lang="en-US" altLang="zh-TW" sz="3200" b="1" i="1">
                <a:sym typeface="Arial" charset="0"/>
              </a:rPr>
              <a:t>P0:</a:t>
            </a:r>
            <a:r>
              <a:rPr lang="zh-TW" altLang="en-US" sz="3200" b="1" i="1">
                <a:sym typeface="Arial" charset="0"/>
              </a:rPr>
              <a:t>室外氣壓</a:t>
            </a:r>
            <a:endParaRPr lang="zh-TW" altLang="en-US"/>
          </a:p>
        </p:txBody>
      </p:sp>
      <p:sp>
        <p:nvSpPr>
          <p:cNvPr id="8202" name="矩形 12"/>
          <p:cNvSpPr>
            <a:spLocks/>
          </p:cNvSpPr>
          <p:nvPr/>
        </p:nvSpPr>
        <p:spPr bwMode="auto">
          <a:xfrm>
            <a:off x="4500563" y="2420938"/>
            <a:ext cx="647700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i="1">
                <a:solidFill>
                  <a:srgbClr val="FF0000"/>
                </a:solidFill>
                <a:sym typeface="Arial" charset="0"/>
              </a:rPr>
              <a:t>負壓</a:t>
            </a:r>
            <a:endParaRPr lang="zh-CN" altLang="en-US"/>
          </a:p>
        </p:txBody>
      </p:sp>
      <p:sp>
        <p:nvSpPr>
          <p:cNvPr id="8203" name="矩形 13"/>
          <p:cNvSpPr>
            <a:spLocks/>
          </p:cNvSpPr>
          <p:nvPr/>
        </p:nvSpPr>
        <p:spPr bwMode="auto">
          <a:xfrm>
            <a:off x="4572000" y="4437063"/>
            <a:ext cx="647700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i="1">
                <a:solidFill>
                  <a:srgbClr val="FF0000"/>
                </a:solidFill>
                <a:sym typeface="Arial" charset="0"/>
              </a:rPr>
              <a:t>正壓</a:t>
            </a:r>
            <a:endParaRPr lang="zh-CN" altLang="en-US"/>
          </a:p>
        </p:txBody>
      </p:sp>
      <p:sp>
        <p:nvSpPr>
          <p:cNvPr id="8204" name="矩形 14"/>
          <p:cNvSpPr>
            <a:spLocks/>
          </p:cNvSpPr>
          <p:nvPr/>
        </p:nvSpPr>
        <p:spPr bwMode="auto">
          <a:xfrm>
            <a:off x="827088" y="2636838"/>
            <a:ext cx="792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i="1">
                <a:sym typeface="Arial" charset="0"/>
              </a:rPr>
              <a:t>進氣</a:t>
            </a:r>
            <a:endParaRPr lang="zh-CN" altLang="en-US"/>
          </a:p>
        </p:txBody>
      </p:sp>
      <p:sp>
        <p:nvSpPr>
          <p:cNvPr id="8205" name="矩形 15"/>
          <p:cNvSpPr>
            <a:spLocks/>
          </p:cNvSpPr>
          <p:nvPr/>
        </p:nvSpPr>
        <p:spPr bwMode="auto">
          <a:xfrm>
            <a:off x="6588125" y="2635250"/>
            <a:ext cx="792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i="1">
                <a:sym typeface="Arial" charset="0"/>
              </a:rPr>
              <a:t>排氣</a:t>
            </a:r>
            <a:endParaRPr lang="zh-CN" altLang="en-US"/>
          </a:p>
        </p:txBody>
      </p:sp>
      <p:sp>
        <p:nvSpPr>
          <p:cNvPr id="8206" name="矩形 16"/>
          <p:cNvSpPr>
            <a:spLocks/>
          </p:cNvSpPr>
          <p:nvPr/>
        </p:nvSpPr>
        <p:spPr bwMode="auto">
          <a:xfrm>
            <a:off x="395288" y="4495800"/>
            <a:ext cx="792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i="1">
                <a:sym typeface="Arial" charset="0"/>
              </a:rPr>
              <a:t>進氣</a:t>
            </a:r>
            <a:endParaRPr lang="zh-CN" altLang="en-US"/>
          </a:p>
        </p:txBody>
      </p:sp>
      <p:sp>
        <p:nvSpPr>
          <p:cNvPr id="8207" name="矩形 17"/>
          <p:cNvSpPr>
            <a:spLocks/>
          </p:cNvSpPr>
          <p:nvPr/>
        </p:nvSpPr>
        <p:spPr bwMode="auto">
          <a:xfrm>
            <a:off x="6083300" y="4530725"/>
            <a:ext cx="7921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b="1" i="1">
                <a:sym typeface="Arial" charset="0"/>
              </a:rPr>
              <a:t>排氣    </a:t>
            </a:r>
            <a:endParaRPr lang="zh-CN" altLang="en-US"/>
          </a:p>
        </p:txBody>
      </p:sp>
      <p:sp>
        <p:nvSpPr>
          <p:cNvPr id="8208" name="Rectangle 16"/>
          <p:cNvSpPr>
            <a:spLocks noChangeArrowheads="1"/>
          </p:cNvSpPr>
          <p:nvPr/>
        </p:nvSpPr>
        <p:spPr bwMode="auto">
          <a:xfrm>
            <a:off x="3132138" y="2276475"/>
            <a:ext cx="1368425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zh-TW" sz="2400" b="1" i="1">
                <a:sym typeface="Arial" charset="0"/>
              </a:rPr>
              <a:t>P&lt;P0</a:t>
            </a:r>
            <a:endParaRPr lang="zh-TW" altLang="en-US" sz="2400" b="1" i="1">
              <a:ea typeface="新細明體" pitchFamily="18" charset="-120"/>
              <a:sym typeface="Arial" charset="0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3059113" y="4149725"/>
            <a:ext cx="1368425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zh-TW" sz="2400" b="1" i="1">
                <a:ea typeface="新細明體" pitchFamily="18" charset="-120"/>
                <a:sym typeface="Arial" charset="0"/>
              </a:rPr>
              <a:t>P&gt;P0</a:t>
            </a:r>
            <a:endParaRPr lang="zh-TW" altLang="en-US" sz="2400" b="1" i="1">
              <a:ea typeface="新細明體" pitchFamily="18" charset="-120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" grpId="0" animBg="1"/>
      <p:bldP spid="8203" grpId="0" animBg="1"/>
      <p:bldP spid="8208" grpId="0" animBg="1"/>
      <p:bldP spid="82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9C5103-09D1-4048-AB08-4CA6A33D40E4}" type="slidenum">
              <a:rPr lang="zh-TW" altLang="en-US"/>
              <a:pPr/>
              <a:t>6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9218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686800" cy="88265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生物安全第三等級實驗室安全規範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8"/>
          <a:stretch>
            <a:fillRect/>
          </a:stretch>
        </p:blipFill>
        <p:spPr>
          <a:xfrm>
            <a:off x="250825" y="1989138"/>
            <a:ext cx="4252913" cy="2973387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49463"/>
            <a:ext cx="40449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042988" y="2276475"/>
            <a:ext cx="360362" cy="144463"/>
          </a:xfrm>
          <a:prstGeom prst="rect">
            <a:avLst/>
          </a:prstGeom>
          <a:solidFill>
            <a:srgbClr val="9933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042988" y="2781300"/>
            <a:ext cx="576262" cy="215900"/>
          </a:xfrm>
          <a:prstGeom prst="rect">
            <a:avLst/>
          </a:prstGeom>
          <a:solidFill>
            <a:srgbClr val="9933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116013" y="3357563"/>
            <a:ext cx="647700" cy="215900"/>
          </a:xfrm>
          <a:prstGeom prst="rect">
            <a:avLst/>
          </a:prstGeom>
          <a:solidFill>
            <a:srgbClr val="9933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755650" y="3933825"/>
            <a:ext cx="792163" cy="215900"/>
          </a:xfrm>
          <a:prstGeom prst="rect">
            <a:avLst/>
          </a:prstGeom>
          <a:solidFill>
            <a:srgbClr val="9933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5435600" y="1989138"/>
            <a:ext cx="792163" cy="215900"/>
          </a:xfrm>
          <a:prstGeom prst="rect">
            <a:avLst/>
          </a:prstGeom>
          <a:solidFill>
            <a:srgbClr val="9933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4787900" y="4076700"/>
            <a:ext cx="792163" cy="2159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716463" y="2925763"/>
            <a:ext cx="792162" cy="215900"/>
          </a:xfrm>
          <a:prstGeom prst="rect">
            <a:avLst/>
          </a:prstGeom>
          <a:solidFill>
            <a:srgbClr val="9933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11188" y="4365625"/>
            <a:ext cx="1152525" cy="21590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4572000" y="2420938"/>
            <a:ext cx="1368425" cy="21590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4500563" y="3573463"/>
            <a:ext cx="1079500" cy="142875"/>
          </a:xfrm>
          <a:prstGeom prst="rect">
            <a:avLst/>
          </a:prstGeom>
          <a:solidFill>
            <a:srgbClr val="800080">
              <a:alpha val="2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0" grpId="0" animBg="1"/>
      <p:bldP spid="92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F40B9B-0685-4F18-8E3A-B5F7594E5D81}" type="slidenum">
              <a:rPr lang="zh-TW" altLang="en-US"/>
              <a:pPr/>
              <a:t>7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10242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88265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三、 生物安全第三等級實驗室</a:t>
            </a:r>
          </a:p>
        </p:txBody>
      </p:sp>
      <p:sp>
        <p:nvSpPr>
          <p:cNvPr id="10243" name="內容版面配置區 2"/>
          <p:cNvSpPr>
            <a:spLocks noGrp="1" noChangeArrowheads="1"/>
          </p:cNvSpPr>
          <p:nvPr>
            <p:ph idx="4294967295"/>
          </p:nvPr>
        </p:nvSpPr>
        <p:spPr>
          <a:xfrm>
            <a:off x="466725" y="1628775"/>
            <a:ext cx="8229600" cy="388620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zh-TW" sz="2400"/>
              <a:t>(</a:t>
            </a:r>
            <a:r>
              <a:rPr lang="zh-TW" altLang="en-US" sz="2400"/>
              <a:t>一</a:t>
            </a:r>
            <a:r>
              <a:rPr lang="en-US" altLang="zh-TW" sz="2400"/>
              <a:t>) </a:t>
            </a:r>
            <a:r>
              <a:rPr lang="zh-TW" altLang="en-US" sz="2400"/>
              <a:t>適用範圍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2400"/>
              <a:t>BSL-3 </a:t>
            </a:r>
            <a:r>
              <a:rPr lang="zh-TW" altLang="en-US" sz="2400"/>
              <a:t>實驗室適用於處理第三級危險群微生物及大量或高濃度、具有高度氣膠擴散危險之第二級危險群微生物之工作。</a:t>
            </a:r>
            <a:endParaRPr lang="en-US" altLang="zh-TW" sz="2400"/>
          </a:p>
          <a:p>
            <a:pPr marL="0" indent="0">
              <a:buFont typeface="Wingdings" pitchFamily="2" charset="2"/>
              <a:buNone/>
            </a:pPr>
            <a:r>
              <a:rPr lang="en-US" altLang="zh-TW" sz="2400"/>
              <a:t>(</a:t>
            </a:r>
            <a:r>
              <a:rPr lang="zh-TW" altLang="en-US" sz="2400"/>
              <a:t>二</a:t>
            </a:r>
            <a:r>
              <a:rPr lang="en-US" altLang="zh-TW" sz="2400"/>
              <a:t>) </a:t>
            </a:r>
            <a:r>
              <a:rPr lang="zh-TW" altLang="en-US" sz="2400"/>
              <a:t>實驗室設施規範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2400"/>
              <a:t>1 </a:t>
            </a:r>
            <a:r>
              <a:rPr lang="zh-TW" altLang="en-US" sz="2400"/>
              <a:t>實驗室位置</a:t>
            </a:r>
          </a:p>
          <a:p>
            <a:pPr marL="0" indent="0">
              <a:buFont typeface="Wingdings" pitchFamily="2" charset="2"/>
              <a:buNone/>
            </a:pPr>
            <a:r>
              <a:rPr lang="zh-TW" altLang="en-US" sz="2400"/>
              <a:t>在一棟建築物裏，</a:t>
            </a:r>
            <a:r>
              <a:rPr lang="en-US" altLang="zh-TW" sz="2400"/>
              <a:t>BSL-3 </a:t>
            </a:r>
            <a:r>
              <a:rPr lang="zh-TW" altLang="en-US" sz="2400"/>
              <a:t>實驗室與其他設施之相對位置係實</a:t>
            </a:r>
          </a:p>
          <a:p>
            <a:pPr marL="0" indent="0">
              <a:buFont typeface="Wingdings" pitchFamily="2" charset="2"/>
              <a:buNone/>
            </a:pPr>
            <a:r>
              <a:rPr lang="zh-TW" altLang="en-US" sz="2400"/>
              <a:t>驗室管制之重要因子。</a:t>
            </a:r>
            <a:r>
              <a:rPr lang="en-US" altLang="zh-TW" sz="2400"/>
              <a:t>BSL-3 </a:t>
            </a:r>
            <a:r>
              <a:rPr lang="zh-TW" altLang="en-US" sz="2400"/>
              <a:t>實驗室位置安排適當可使</a:t>
            </a:r>
            <a:r>
              <a:rPr lang="zh-TW" altLang="en-US" sz="2400">
                <a:solidFill>
                  <a:srgbClr val="FF0000"/>
                </a:solidFill>
              </a:rPr>
              <a:t>人員</a:t>
            </a:r>
          </a:p>
          <a:p>
            <a:pPr marL="0" indent="0">
              <a:buFont typeface="Wingdings" pitchFamily="2" charset="2"/>
              <a:buNone/>
            </a:pPr>
            <a:r>
              <a:rPr lang="zh-TW" altLang="en-US" sz="2400">
                <a:solidFill>
                  <a:srgbClr val="FF0000"/>
                </a:solidFill>
              </a:rPr>
              <a:t>進出易於管制</a:t>
            </a:r>
            <a:r>
              <a:rPr lang="zh-TW" altLang="en-US" sz="2400"/>
              <a:t>，且亦能整合低管制區與高管制區，</a:t>
            </a:r>
            <a:r>
              <a:rPr lang="zh-TW" altLang="en-US" sz="2400">
                <a:solidFill>
                  <a:srgbClr val="CC0000"/>
                </a:solidFill>
              </a:rPr>
              <a:t>集中管理</a:t>
            </a:r>
          </a:p>
          <a:p>
            <a:pPr marL="0" indent="0">
              <a:buFont typeface="Wingdings" pitchFamily="2" charset="2"/>
              <a:buNone/>
            </a:pPr>
            <a:r>
              <a:rPr lang="zh-TW" altLang="en-US" sz="2400">
                <a:solidFill>
                  <a:srgbClr val="CC0000"/>
                </a:solidFill>
              </a:rPr>
              <a:t>必要之勤務支援系統</a:t>
            </a:r>
            <a:r>
              <a:rPr lang="zh-TW" altLang="en-US" sz="2400"/>
              <a:t>（如消毒、廢棄物處理與空調處理系統</a:t>
            </a:r>
          </a:p>
          <a:p>
            <a:pPr marL="0" indent="0">
              <a:buFont typeface="Wingdings" pitchFamily="2" charset="2"/>
              <a:buNone/>
            </a:pPr>
            <a:r>
              <a:rPr lang="zh-TW" altLang="en-US" sz="2400"/>
              <a:t>等）。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9A88C1-5F32-4B24-A781-CCAA2C18B9F1}" type="slidenum">
              <a:rPr lang="zh-TW" altLang="en-US"/>
              <a:pPr/>
              <a:t>8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sp>
        <p:nvSpPr>
          <p:cNvPr id="11266" name="標題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882650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SimSun" pitchFamily="2" charset="-122"/>
              </a:rPr>
              <a:t>三、 生物安全第三等級實驗室</a:t>
            </a:r>
          </a:p>
        </p:txBody>
      </p:sp>
      <p:sp>
        <p:nvSpPr>
          <p:cNvPr id="11267" name="內容版面配置區 2"/>
          <p:cNvSpPr>
            <a:spLocks noGrp="1" noChangeArrowheads="1"/>
          </p:cNvSpPr>
          <p:nvPr>
            <p:ph idx="4294967295"/>
          </p:nvPr>
        </p:nvSpPr>
        <p:spPr>
          <a:xfrm>
            <a:off x="395288" y="1557338"/>
            <a:ext cx="3816350" cy="5040312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zh-TW" altLang="en-US" sz="1200" b="1">
                <a:solidFill>
                  <a:srgbClr val="00005D"/>
                </a:solidFill>
              </a:rPr>
              <a:t>設置要求</a:t>
            </a:r>
            <a:endParaRPr lang="en-US" altLang="zh-TW" sz="1200" b="1">
              <a:solidFill>
                <a:srgbClr val="00005D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zh-TW" sz="1200" b="1">
                <a:solidFill>
                  <a:srgbClr val="00005D"/>
                </a:solidFill>
              </a:rPr>
              <a:t>1.1 </a:t>
            </a:r>
            <a:r>
              <a:rPr lang="zh-TW" altLang="en-US" sz="1200" b="1">
                <a:solidFill>
                  <a:srgbClr val="00005D"/>
                </a:solidFill>
              </a:rPr>
              <a:t>必備項目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1.1.1 </a:t>
            </a:r>
            <a:r>
              <a:rPr lang="zh-TW" altLang="en-US" sz="1200"/>
              <a:t>實驗室與</a:t>
            </a:r>
            <a:r>
              <a:rPr lang="zh-TW" altLang="en-US" sz="1200" b="1">
                <a:solidFill>
                  <a:srgbClr val="003300"/>
                </a:solidFill>
              </a:rPr>
              <a:t>公共區域應明確分開及識別</a:t>
            </a:r>
            <a:r>
              <a:rPr lang="zh-TW" altLang="en-US" sz="1200"/>
              <a:t>，可以門做清楚的區隔，惟應符合其他相關法規之規定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1.1.2 </a:t>
            </a:r>
            <a:r>
              <a:rPr lang="zh-TW" altLang="en-US" sz="1200"/>
              <a:t>實驗室應為</a:t>
            </a:r>
            <a:r>
              <a:rPr lang="zh-TW" altLang="en-US" sz="1200" b="1">
                <a:solidFill>
                  <a:srgbClr val="C00000"/>
                </a:solidFill>
              </a:rPr>
              <a:t>密閉</a:t>
            </a:r>
            <a:r>
              <a:rPr lang="zh-TW" altLang="en-US" sz="1200"/>
              <a:t>空間，具通道管制的</a:t>
            </a:r>
            <a:r>
              <a:rPr lang="zh-TW" altLang="en-US" sz="1200" b="1">
                <a:solidFill>
                  <a:srgbClr val="C00000"/>
                </a:solidFill>
              </a:rPr>
              <a:t>獨立且專用的進排氣系統</a:t>
            </a:r>
            <a:r>
              <a:rPr lang="zh-TW" altLang="en-US" sz="1200"/>
              <a:t>。進 </a:t>
            </a:r>
            <a:r>
              <a:rPr lang="zh-TW" altLang="en-US" sz="1200" b="1">
                <a:solidFill>
                  <a:srgbClr val="003300"/>
                </a:solidFill>
              </a:rPr>
              <a:t>排氣系統之</a:t>
            </a:r>
            <a:r>
              <a:rPr lang="zh-TW" altLang="en-US" sz="1200" b="1">
                <a:solidFill>
                  <a:srgbClr val="800000"/>
                </a:solidFill>
              </a:rPr>
              <a:t>維護路徑</a:t>
            </a:r>
            <a:r>
              <a:rPr lang="zh-TW" altLang="en-US" sz="1200"/>
              <a:t>與實驗室操作人員工作路徑應明確區隔。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1.1.3 </a:t>
            </a:r>
            <a:r>
              <a:rPr lang="zh-TW" altLang="en-US" sz="1200"/>
              <a:t>由公共通道進入實驗室阻隔區（</a:t>
            </a:r>
            <a:r>
              <a:rPr lang="en-US" altLang="zh-TW" sz="1200"/>
              <a:t>containment</a:t>
            </a:r>
            <a:r>
              <a:rPr lang="zh-TW" altLang="en-US" sz="1200"/>
              <a:t> </a:t>
            </a:r>
            <a:r>
              <a:rPr lang="en-US" altLang="zh-TW" sz="1200"/>
              <a:t>area</a:t>
            </a:r>
            <a:r>
              <a:rPr lang="zh-TW" altLang="en-US" sz="1200"/>
              <a:t>）之路徑，應以實施</a:t>
            </a:r>
            <a:r>
              <a:rPr lang="zh-TW" altLang="en-US" sz="1200" b="1">
                <a:solidFill>
                  <a:srgbClr val="C00000"/>
                </a:solidFill>
              </a:rPr>
              <a:t>管制之前室（</a:t>
            </a:r>
            <a:r>
              <a:rPr lang="en-US" altLang="zh-TW" sz="1200"/>
              <a:t>anteroom</a:t>
            </a:r>
            <a:r>
              <a:rPr lang="zh-TW" altLang="en-US" sz="1200"/>
              <a:t>）予以區隔。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1.1.4 </a:t>
            </a:r>
            <a:r>
              <a:rPr lang="zh-TW" altLang="en-US" sz="1200" b="1">
                <a:solidFill>
                  <a:srgbClr val="003300"/>
                </a:solidFill>
              </a:rPr>
              <a:t>辦公室區域</a:t>
            </a:r>
            <a:r>
              <a:rPr lang="zh-TW" altLang="en-US" sz="1200"/>
              <a:t>必須在實驗室阻隔區以外。</a:t>
            </a:r>
            <a:endParaRPr lang="en-US" altLang="zh-TW" sz="1200"/>
          </a:p>
          <a:p>
            <a:pPr marL="0" indent="0">
              <a:buFont typeface="Wingdings" pitchFamily="2" charset="2"/>
              <a:buNone/>
            </a:pPr>
            <a:r>
              <a:rPr lang="en-US" altLang="zh-TW" sz="1200" b="1">
                <a:solidFill>
                  <a:srgbClr val="00005D"/>
                </a:solidFill>
              </a:rPr>
              <a:t>1.2 </a:t>
            </a:r>
            <a:r>
              <a:rPr lang="zh-TW" altLang="en-US" sz="1200" b="1">
                <a:solidFill>
                  <a:srgbClr val="00005D"/>
                </a:solidFill>
              </a:rPr>
              <a:t>建議項目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1.2.1 </a:t>
            </a:r>
            <a:r>
              <a:rPr lang="zh-TW" altLang="en-US" sz="1200"/>
              <a:t>實驗室位置應緊鄰或靠近機房及進、排氣系統安全方便處理之位置（邊間或頂樓，且高度足夠的樓層），以</a:t>
            </a:r>
            <a:r>
              <a:rPr lang="zh-TW" altLang="en-US" sz="1200" b="1">
                <a:solidFill>
                  <a:srgbClr val="1717FF"/>
                </a:solidFill>
              </a:rPr>
              <a:t>縮短排氣管路總長度</a:t>
            </a:r>
            <a:r>
              <a:rPr lang="zh-TW" altLang="en-US" sz="1200"/>
              <a:t>。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1.2.2 </a:t>
            </a:r>
            <a:r>
              <a:rPr lang="zh-TW" altLang="en-US" sz="1200"/>
              <a:t>實驗室阻隔區應</a:t>
            </a:r>
            <a:r>
              <a:rPr lang="zh-TW" altLang="en-US" sz="1200" b="1">
                <a:solidFill>
                  <a:srgbClr val="1717FF"/>
                </a:solidFill>
              </a:rPr>
              <a:t>與更衣室連接</a:t>
            </a:r>
            <a:r>
              <a:rPr lang="zh-TW" altLang="en-US" sz="1200"/>
              <a:t>。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zh-TW" sz="1200"/>
              <a:t>1.2.3 </a:t>
            </a:r>
            <a:r>
              <a:rPr lang="zh-TW" altLang="en-US" sz="1200"/>
              <a:t>實驗室含有一個</a:t>
            </a:r>
            <a:r>
              <a:rPr lang="zh-TW" altLang="en-US" sz="1200" b="1">
                <a:solidFill>
                  <a:srgbClr val="C00000"/>
                </a:solidFill>
              </a:rPr>
              <a:t>氣鎖控制</a:t>
            </a:r>
            <a:r>
              <a:rPr lang="zh-TW" altLang="en-US" sz="1200"/>
              <a:t>之</a:t>
            </a:r>
            <a:r>
              <a:rPr lang="zh-TW" altLang="en-US" sz="1200" b="1">
                <a:solidFill>
                  <a:srgbClr val="003300"/>
                </a:solidFill>
              </a:rPr>
              <a:t>緩衝室</a:t>
            </a:r>
            <a:r>
              <a:rPr lang="zh-TW" altLang="en-US" sz="1200"/>
              <a:t>，以提供緊急情況處置時使用。</a:t>
            </a:r>
            <a:endParaRPr lang="zh-TW" altLang="en-US"/>
          </a:p>
        </p:txBody>
      </p:sp>
      <p:sp>
        <p:nvSpPr>
          <p:cNvPr id="11268" name="矩形 4"/>
          <p:cNvSpPr>
            <a:spLocks noChangeArrowheads="1"/>
          </p:cNvSpPr>
          <p:nvPr/>
        </p:nvSpPr>
        <p:spPr bwMode="auto">
          <a:xfrm>
            <a:off x="4427538" y="1490663"/>
            <a:ext cx="4465637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C.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符合以下條件：</a:t>
            </a: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1.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受查核實驗室之位置與</a:t>
            </a:r>
            <a:r>
              <a:rPr lang="zh-TW" altLang="en-US" sz="1300" b="1">
                <a:solidFill>
                  <a:srgbClr val="0033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公共區域明確分開及識別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；含有可能生物危害風險之實驗區域內無設置一般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行政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人員辦公區域。</a:t>
            </a: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2.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受查核實驗室為密閉空間，且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氣密狀態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維持良好，實驗室內空間無明顯裂縫或未密封之貫穿孔洞。</a:t>
            </a: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3.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受查核實驗室與公共區域間之大門可</a:t>
            </a:r>
            <a:r>
              <a:rPr lang="zh-TW" altLang="en-US" sz="13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自行關閉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且具備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上鎖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功能。</a:t>
            </a: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4.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經由可自行關閉且具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互鎖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功能之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雙重門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通道進入受查核實驗室（通道上包括前室）；且可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手動解除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互鎖狀態。</a:t>
            </a: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5.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受查核實驗室內所有窗戶皆已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密封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，且密封玻璃使用</a:t>
            </a:r>
            <a:r>
              <a:rPr lang="zh-TW" altLang="en-US" sz="13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防碎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裂材質。</a:t>
            </a:r>
            <a:endParaRPr lang="en-US" altLang="zh-TW" sz="13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algn="l"/>
            <a:endParaRPr lang="zh-TW" altLang="en-US" sz="13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B.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符合 </a:t>
            </a:r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C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項，且受查核實驗室內</a:t>
            </a:r>
            <a:r>
              <a:rPr lang="zh-TW" altLang="en-US" sz="1300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空調系統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出口、門及門框周圍皆可</a:t>
            </a:r>
            <a:r>
              <a:rPr lang="zh-TW" altLang="en-US" sz="1300" b="1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密封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</a:t>
            </a:r>
            <a:r>
              <a:rPr lang="zh-TW" altLang="en-US" sz="1300" b="1">
                <a:solidFill>
                  <a:srgbClr val="00005D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以利實驗室空間之除污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。</a:t>
            </a:r>
            <a:endParaRPr lang="en-US" altLang="zh-TW" sz="13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algn="l"/>
            <a:endParaRPr lang="zh-TW" altLang="en-US" sz="13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A.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符合 </a:t>
            </a:r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B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項，且符合以下條件：</a:t>
            </a: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1.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受查核單位依受查核實驗室所在位置規劃實驗室人員、實驗用物品及感染性廢棄物之</a:t>
            </a:r>
            <a:r>
              <a:rPr lang="zh-TW" altLang="en-US" sz="1300" b="1">
                <a:solidFill>
                  <a:srgbClr val="00005D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動線</a:t>
            </a:r>
            <a:r>
              <a:rPr lang="zh-TW" altLang="en-US" sz="1300">
                <a:solidFill>
                  <a:srgbClr val="1717FF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以有效</a:t>
            </a:r>
            <a:r>
              <a:rPr lang="zh-TW" altLang="en-US" sz="1300" b="1">
                <a:solidFill>
                  <a:srgbClr val="00005D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降低交互感染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機率。</a:t>
            </a:r>
            <a:endParaRPr lang="en-US" altLang="zh-TW" sz="1300">
              <a:solidFill>
                <a:srgbClr val="000000"/>
              </a:solidFill>
              <a:latin typeface="標楷體" pitchFamily="65" charset="-120"/>
              <a:ea typeface="標楷體" pitchFamily="65" charset="-120"/>
              <a:sym typeface="標楷體" pitchFamily="65" charset="-120"/>
            </a:endParaRPr>
          </a:p>
          <a:p>
            <a:pPr algn="l"/>
            <a:r>
              <a:rPr lang="en-US" altLang="zh-TW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2. 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受查核實驗室已設置</a:t>
            </a:r>
            <a:r>
              <a:rPr lang="zh-TW" altLang="en-US" sz="1300" b="1">
                <a:solidFill>
                  <a:srgbClr val="00005D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緊急逃生出口</a:t>
            </a:r>
            <a:r>
              <a:rPr lang="zh-TW" altLang="en-US" sz="13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sym typeface="標楷體" pitchFamily="65" charset="-120"/>
              </a:rPr>
              <a:t>，且逃生門採壓扣式安全門把。</a:t>
            </a:r>
            <a:endParaRPr lang="zh-TW" altLang="en-US">
              <a:solidFill>
                <a:srgbClr val="000000"/>
              </a:solidFill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F03256-4346-41D5-83D5-B09317A656E2}" type="slidenum">
              <a:rPr lang="zh-TW" altLang="en-US"/>
              <a:pPr/>
              <a:t>9</a:t>
            </a:fld>
            <a:endParaRPr lang="en-US" altLang="zh-TW" sz="1800">
              <a:latin typeface="Arial" charset="0"/>
              <a:ea typeface="SimSun" pitchFamily="2" charset="-122"/>
              <a:sym typeface="Arial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3" y="3716338"/>
            <a:ext cx="4038600" cy="2600325"/>
          </a:xfrm>
          <a:ln/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14340" name="圖片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6" t="22556" r="10056" b="13953"/>
          <a:stretch>
            <a:fillRect/>
          </a:stretch>
        </p:blipFill>
        <p:spPr bwMode="auto">
          <a:xfrm>
            <a:off x="4932363" y="1700213"/>
            <a:ext cx="4140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395288" y="836613"/>
            <a:ext cx="4779962" cy="3384550"/>
            <a:chOff x="249" y="527"/>
            <a:chExt cx="3011" cy="2132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527"/>
              <a:ext cx="3011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1383" y="935"/>
              <a:ext cx="1678" cy="1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pic>
          <p:nvPicPr>
            <p:cNvPr id="1434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53" t="66707" r="9485" b="11070"/>
            <a:stretch>
              <a:fillRect/>
            </a:stretch>
          </p:blipFill>
          <p:spPr bwMode="auto">
            <a:xfrm>
              <a:off x="1791" y="1616"/>
              <a:ext cx="862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  <p:pic>
          <p:nvPicPr>
            <p:cNvPr id="143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89" t="18544" r="9485" b="53677"/>
            <a:stretch>
              <a:fillRect/>
            </a:stretch>
          </p:blipFill>
          <p:spPr bwMode="auto">
            <a:xfrm>
              <a:off x="1338" y="935"/>
              <a:ext cx="1633" cy="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zh-CN" altLang="zh-TW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SimSun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00007D"/>
    </a:lt2>
    <a:accent1>
      <a:srgbClr val="9999FF"/>
    </a:accent1>
    <a:accent2>
      <a:srgbClr val="9999CC"/>
    </a:accent2>
    <a:accent3>
      <a:srgbClr val="FFFFFF"/>
    </a:accent3>
    <a:accent4>
      <a:srgbClr val="000000"/>
    </a:accent4>
    <a:accent5>
      <a:srgbClr val="CACAFF"/>
    </a:accent5>
    <a:accent6>
      <a:srgbClr val="8A8AB9"/>
    </a:accent6>
    <a:hlink>
      <a:srgbClr val="666699"/>
    </a:hlink>
    <a:folHlink>
      <a:srgbClr val="CCCCE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</TotalTime>
  <Pages>0</Pages>
  <Words>2477</Words>
  <Characters>0</Characters>
  <Application>Microsoft Office PowerPoint</Application>
  <DocSecurity>0</DocSecurity>
  <PresentationFormat>如螢幕大小 (4:3)</PresentationFormat>
  <Lines>0</Lines>
  <Paragraphs>198</Paragraphs>
  <Slides>32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Pixel</vt:lpstr>
      <vt:lpstr>實驗室負壓換氣等 設施之管理</vt:lpstr>
      <vt:lpstr>大綱</vt:lpstr>
      <vt:lpstr>參考資料</vt:lpstr>
      <vt:lpstr>實驗室設施規範</vt:lpstr>
      <vt:lpstr>何謂正壓？何謂負壓？</vt:lpstr>
      <vt:lpstr>生物安全第三等級實驗室安全規範</vt:lpstr>
      <vt:lpstr>三、 生物安全第三等級實驗室</vt:lpstr>
      <vt:lpstr>三、 生物安全第三等級實驗室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本院實驗室設計</vt:lpstr>
      <vt:lpstr>確效時機</vt:lpstr>
      <vt:lpstr>室內及風管管路燻蒸消毒測試</vt:lpstr>
      <vt:lpstr>實驗室氣密測試</vt:lpstr>
      <vt:lpstr>進氣風量與換氣量測試</vt:lpstr>
      <vt:lpstr>換氣次數（ACH）與降低空氣有害物質所需時間（分）之關係</vt:lpstr>
      <vt:lpstr>排氣出口風速測試 </vt:lpstr>
      <vt:lpstr>壓力測試</vt:lpstr>
      <vt:lpstr>氣流煙霧測試</vt:lpstr>
      <vt:lpstr>Hepa洩漏測試</vt:lpstr>
      <vt:lpstr>溫溼度測試</vt:lpstr>
      <vt:lpstr>照度測試</vt:lpstr>
      <vt:lpstr>噪音測試</vt:lpstr>
      <vt:lpstr>壓力警報系統測試</vt:lpstr>
      <vt:lpstr>PowerPoint 簡報</vt:lpstr>
      <vt:lpstr>儀器校正紀錄</vt:lpstr>
      <vt:lpstr>PowerPoint 簡報</vt:lpstr>
    </vt:vector>
  </TitlesOfParts>
  <Company>CMT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103年結核病檢驗認可實驗室訪視</dc:title>
  <dc:creator>Administrator</dc:creator>
  <cp:lastModifiedBy>檢驗醫學科  林銘福組長</cp:lastModifiedBy>
  <cp:revision>162</cp:revision>
  <dcterms:created xsi:type="dcterms:W3CDTF">2014-08-08T10:31:00Z</dcterms:created>
  <dcterms:modified xsi:type="dcterms:W3CDTF">2018-07-24T07:11:19Z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1028-9.1.0.4940</vt:lpwstr>
  </property>
</Properties>
</file>