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86" r:id="rId3"/>
    <p:sldId id="261" r:id="rId4"/>
    <p:sldId id="265" r:id="rId5"/>
    <p:sldId id="268" r:id="rId6"/>
    <p:sldId id="263" r:id="rId7"/>
    <p:sldId id="264" r:id="rId8"/>
    <p:sldId id="257" r:id="rId9"/>
    <p:sldId id="262" r:id="rId10"/>
    <p:sldId id="258" r:id="rId11"/>
    <p:sldId id="259" r:id="rId12"/>
    <p:sldId id="266" r:id="rId13"/>
    <p:sldId id="269" r:id="rId14"/>
    <p:sldId id="270" r:id="rId15"/>
    <p:sldId id="271" r:id="rId16"/>
    <p:sldId id="287" r:id="rId17"/>
    <p:sldId id="272" r:id="rId18"/>
    <p:sldId id="273" r:id="rId19"/>
    <p:sldId id="278" r:id="rId20"/>
    <p:sldId id="292" r:id="rId21"/>
    <p:sldId id="288" r:id="rId22"/>
    <p:sldId id="289" r:id="rId23"/>
    <p:sldId id="291" r:id="rId24"/>
    <p:sldId id="290" r:id="rId25"/>
    <p:sldId id="274" r:id="rId26"/>
    <p:sldId id="275" r:id="rId27"/>
    <p:sldId id="276" r:id="rId28"/>
    <p:sldId id="277" r:id="rId29"/>
    <p:sldId id="279" r:id="rId30"/>
    <p:sldId id="280" r:id="rId31"/>
    <p:sldId id="281" r:id="rId32"/>
    <p:sldId id="282" r:id="rId33"/>
    <p:sldId id="283" r:id="rId34"/>
    <p:sldId id="284" r:id="rId35"/>
    <p:sldId id="285" r:id="rId3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A6B62B-8550-4FBD-B449-B51DD65650C5}" type="datetimeFigureOut">
              <a:rPr lang="zh-TW" altLang="en-US" smtClean="0"/>
              <a:pPr/>
              <a:t>2018/7/24</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8428E6-244D-4C96-8E23-FB9FFF80512C}" type="slidenum">
              <a:rPr lang="zh-TW" altLang="en-US" smtClean="0"/>
              <a:pPr/>
              <a:t>‹#›</a:t>
            </a:fld>
            <a:endParaRPr lang="zh-TW" altLang="en-US"/>
          </a:p>
        </p:txBody>
      </p:sp>
    </p:spTree>
    <p:extLst>
      <p:ext uri="{BB962C8B-B14F-4D97-AF65-F5344CB8AC3E}">
        <p14:creationId xmlns:p14="http://schemas.microsoft.com/office/powerpoint/2010/main" val="3052158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標題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grpSp>
        <p:nvGrpSpPr>
          <p:cNvPr id="2" name="群組 1"/>
          <p:cNvGrpSpPr/>
          <p:nvPr/>
        </p:nvGrpSpPr>
        <p:grpSpPr>
          <a:xfrm>
            <a:off x="-3765" y="4953000"/>
            <a:ext cx="9147765" cy="1912088"/>
            <a:chOff x="-3765" y="4832896"/>
            <a:chExt cx="9147765" cy="2032192"/>
          </a:xfrm>
        </p:grpSpPr>
        <p:sp>
          <p:nvSpPr>
            <p:cNvPr id="7" name="手繪多邊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手繪多邊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手繪多邊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接點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版面配置區 29"/>
          <p:cNvSpPr>
            <a:spLocks noGrp="1"/>
          </p:cNvSpPr>
          <p:nvPr>
            <p:ph type="dt" sz="half" idx="10"/>
          </p:nvPr>
        </p:nvSpPr>
        <p:spPr/>
        <p:txBody>
          <a:bodyPr/>
          <a:lstStyle>
            <a:lvl1pPr>
              <a:defRPr>
                <a:solidFill>
                  <a:srgbClr val="FFFFFF"/>
                </a:solidFill>
              </a:defRPr>
            </a:lvl1pPr>
            <a:extLst/>
          </a:lstStyle>
          <a:p>
            <a:fld id="{C1E7CE5A-127C-47A0-B043-DF9D6254B2F9}" type="datetimeFigureOut">
              <a:rPr lang="zh-TW" altLang="en-US" smtClean="0"/>
              <a:pPr/>
              <a:t>2018/7/24</a:t>
            </a:fld>
            <a:endParaRPr lang="zh-TW" altLang="en-US"/>
          </a:p>
        </p:txBody>
      </p:sp>
      <p:sp>
        <p:nvSpPr>
          <p:cNvPr id="19" name="頁尾版面配置區 18"/>
          <p:cNvSpPr>
            <a:spLocks noGrp="1"/>
          </p:cNvSpPr>
          <p:nvPr>
            <p:ph type="ftr" sz="quarter" idx="11"/>
          </p:nvPr>
        </p:nvSpPr>
        <p:spPr/>
        <p:txBody>
          <a:bodyPr/>
          <a:lstStyle>
            <a:lvl1pPr>
              <a:defRPr>
                <a:solidFill>
                  <a:schemeClr val="accent1">
                    <a:tint val="20000"/>
                  </a:schemeClr>
                </a:solidFill>
              </a:defRPr>
            </a:lvl1pPr>
            <a:extLst/>
          </a:lstStyle>
          <a:p>
            <a:endParaRPr lang="zh-TW" altLang="en-US"/>
          </a:p>
        </p:txBody>
      </p:sp>
      <p:sp>
        <p:nvSpPr>
          <p:cNvPr id="27" name="投影片編號版面配置區 26"/>
          <p:cNvSpPr>
            <a:spLocks noGrp="1"/>
          </p:cNvSpPr>
          <p:nvPr>
            <p:ph type="sldNum" sz="quarter" idx="12"/>
          </p:nvPr>
        </p:nvSpPr>
        <p:spPr/>
        <p:txBody>
          <a:bodyPr/>
          <a:lstStyle>
            <a:lvl1pPr>
              <a:defRPr>
                <a:solidFill>
                  <a:srgbClr val="FFFFFF"/>
                </a:solidFill>
              </a:defRPr>
            </a:lvl1pPr>
            <a:extLst/>
          </a:lstStyle>
          <a:p>
            <a:fld id="{567F9AE3-1A17-4F0E-A659-EE14F499CE67}"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481329"/>
            <a:ext cx="8229600" cy="4386071"/>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44013" y="274640"/>
            <a:ext cx="1777470" cy="5592761"/>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1"/>
            <a:ext cx="6324600" cy="5592760"/>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
        <p:nvSpPr>
          <p:cNvPr id="7" name="標題 6"/>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
        <p:nvSpPr>
          <p:cNvPr id="7" name="＞形箭號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形箭號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2">
        <a:schemeClr val="bg1"/>
      </p:bgRef>
    </p:bg>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
        <p:nvSpPr>
          <p:cNvPr id="8" name="標題 7"/>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bg>
      <p:bgRef idx="1002">
        <a:schemeClr val="bg1"/>
      </p:bgRef>
    </p:bg>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
        <p:nvSpPr>
          <p:cNvPr id="6" name="標題 5"/>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C1E7CE5A-127C-47A0-B043-DF9D6254B2F9}" type="datetimeFigureOut">
              <a:rPr lang="zh-TW" altLang="en-US" smtClean="0"/>
              <a:pPr/>
              <a:t>2018/7/24</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727032" y="6407944"/>
            <a:ext cx="1920240" cy="365760"/>
          </a:xfrm>
        </p:spPr>
        <p:txBody>
          <a:bodyPr/>
          <a:lstStyle>
            <a:extLst/>
          </a:lstStyle>
          <a:p>
            <a:fld id="{C1E7CE5A-127C-47A0-B043-DF9D6254B2F9}" type="datetimeFigureOut">
              <a:rPr lang="zh-TW" altLang="en-US" smtClean="0"/>
              <a:pPr/>
              <a:t>2018/7/24</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567F9AE3-1A17-4F0E-A659-EE14F499CE67}"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3" name="圖片版面配置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TW" altLang="en-US" smtClean="0"/>
              <a:t>按一下圖示以新增圖片</a:t>
            </a:r>
            <a:endParaRPr kumimoji="0" lang="en-US" dirty="0"/>
          </a:p>
        </p:txBody>
      </p:sp>
      <p:sp>
        <p:nvSpPr>
          <p:cNvPr id="5" name="日期版面配置區 4"/>
          <p:cNvSpPr>
            <a:spLocks noGrp="1"/>
          </p:cNvSpPr>
          <p:nvPr>
            <p:ph type="dt" sz="half" idx="10"/>
          </p:nvPr>
        </p:nvSpPr>
        <p:spPr/>
        <p:txBody>
          <a:bodyPr/>
          <a:lstStyle>
            <a:lvl1pPr>
              <a:defRPr>
                <a:solidFill>
                  <a:schemeClr val="tx1"/>
                </a:solidFill>
              </a:defRPr>
            </a:lvl1pPr>
            <a:extLst/>
          </a:lstStyle>
          <a:p>
            <a:fld id="{C1E7CE5A-127C-47A0-B043-DF9D6254B2F9}" type="datetimeFigureOut">
              <a:rPr lang="zh-TW" altLang="en-US" smtClean="0"/>
              <a:pPr/>
              <a:t>2018/7/24</a:t>
            </a:fld>
            <a:endParaRPr lang="zh-TW" altLang="en-US"/>
          </a:p>
        </p:txBody>
      </p:sp>
      <p:sp>
        <p:nvSpPr>
          <p:cNvPr id="6" name="頁尾版面配置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TW" altLang="en-US"/>
          </a:p>
        </p:txBody>
      </p:sp>
      <p:sp>
        <p:nvSpPr>
          <p:cNvPr id="7" name="投影片編號版面配置區 6"/>
          <p:cNvSpPr>
            <a:spLocks noGrp="1"/>
          </p:cNvSpPr>
          <p:nvPr>
            <p:ph type="sldNum" sz="quarter" idx="12"/>
          </p:nvPr>
        </p:nvSpPr>
        <p:spPr/>
        <p:txBody>
          <a:bodyPr/>
          <a:lstStyle>
            <a:lvl1pPr>
              <a:defRPr>
                <a:solidFill>
                  <a:schemeClr val="tx1"/>
                </a:solidFill>
              </a:defRPr>
            </a:lvl1pPr>
            <a:extLst/>
          </a:lstStyle>
          <a:p>
            <a:fld id="{567F9AE3-1A17-4F0E-A659-EE14F499CE67}" type="slidenum">
              <a:rPr lang="zh-TW" altLang="en-US" smtClean="0"/>
              <a:pPr/>
              <a:t>‹#›</a:t>
            </a:fld>
            <a:endParaRPr lang="zh-TW" altLang="en-US"/>
          </a:p>
        </p:txBody>
      </p:sp>
      <p:sp>
        <p:nvSpPr>
          <p:cNvPr id="2" name="標題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TW" altLang="en-US" smtClean="0"/>
              <a:t>按一下以編輯母片標題樣式</a:t>
            </a:r>
            <a:endParaRPr kumimoji="0" lang="en-US"/>
          </a:p>
        </p:txBody>
      </p:sp>
      <p:sp>
        <p:nvSpPr>
          <p:cNvPr id="8" name="手繪多邊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手繪多邊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接點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形箭號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形箭號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手繪多邊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手繪多邊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接點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標題版面配置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1E7CE5A-127C-47A0-B043-DF9D6254B2F9}" type="datetimeFigureOut">
              <a:rPr lang="zh-TW" altLang="en-US" smtClean="0"/>
              <a:pPr/>
              <a:t>2018/7/24</a:t>
            </a:fld>
            <a:endParaRPr lang="zh-TW" altLang="en-US"/>
          </a:p>
        </p:txBody>
      </p:sp>
      <p:sp>
        <p:nvSpPr>
          <p:cNvPr id="22" name="頁尾版面配置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TW" altLang="en-US"/>
          </a:p>
        </p:txBody>
      </p:sp>
      <p:sp>
        <p:nvSpPr>
          <p:cNvPr id="18" name="投影片編號版面配置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67F9AE3-1A17-4F0E-A659-EE14F499CE6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27298;&#39511;-&#31649;&#29702;-2-5201-(05)_&#20351;&#29992;&#29305;&#23450;&#21270;&#23416;&#29289;&#36074;&#27880;&#24847;&#20107;&#38917;.doc" TargetMode="External"/><Relationship Id="rId2" Type="http://schemas.openxmlformats.org/officeDocument/2006/relationships/hyperlink" Target="&#29983;&#29289;&#37291;&#30274;&#24290;&#26820;&#29289;&#32317;&#34920;-&#31532;&#20116;&#29256;.pdf"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hyperlink" Target="&#27298;&#39511;&#37291;&#23416;&#31185;%20&#23433;&#20840;&#38450;&#35703;&#35037;&#20633;&#28165;&#21934;.doc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C&#32026;&#38450;&#35703;&#20855;&#31359;&#33067;&#35347;&#32244;&#25945;&#26448;.ppt" TargetMode="External"/><Relationship Id="rId2" Type="http://schemas.openxmlformats.org/officeDocument/2006/relationships/hyperlink" Target="2015&#24180;08&#26376;24&#26085;AB&#32026;&#38450;&#35703;&#34915;&#31359;&#33067;&#28436;.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27298;&#39511;&#37291;&#23416;&#31185;&#21270;&#23416;&#34277;&#21697;&#27945;&#28431;&#34389;&#29702;&#28165;&#20874;-&#25972;&#29702;&#29256;.docx" TargetMode="External"/><Relationship Id="rId2" Type="http://schemas.openxmlformats.org/officeDocument/2006/relationships/hyperlink" Target="&#27298;&#39511;&#37291;&#23416;&#31185;&#21270;&#23416;&#34277;&#21697;&#27945;&#28431;&#34389;&#29702;&#28165;&#20874;-MSDS&#29256;.doc"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27298;&#39511;&#37291;&#23416;&#31185;&#21270;&#23416;&#34277;&#21697;&#27945;&#28431;&#34389;&#29702;&#28165;&#20874;-&#25972;&#29702;&#29256;.docx" TargetMode="External"/><Relationship Id="rId2" Type="http://schemas.openxmlformats.org/officeDocument/2006/relationships/hyperlink" Target="&#27298;&#39511;&#37291;&#23416;&#31185;&#21270;&#23416;&#34277;&#21697;&#27945;&#28431;&#34389;&#29702;&#28165;&#20874;-MSDS&#29256;.doc" TargetMode="External"/><Relationship Id="rId1" Type="http://schemas.openxmlformats.org/officeDocument/2006/relationships/slideLayout" Target="../slideLayouts/slideLayout2.xml"/><Relationship Id="rId4" Type="http://schemas.openxmlformats.org/officeDocument/2006/relationships/hyperlink" Target="&#27298;&#39511;&#37291;&#23416;&#31185;&#21270;&#23416;&#34277;&#21697;&#27945;&#28431;&#34389;&#29702;&#28165;&#20874;-&#25972;&#29702;&#29256;-2017.7.18.docx"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104.4.1&#29305;&#21270;&#23459;&#23566;&#26371;%20_&#27861;&#35215;.pdf" TargetMode="External"/><Relationship Id="rId2" Type="http://schemas.openxmlformats.org/officeDocument/2006/relationships/hyperlink" Target="20120223_&#21361;&#23475;&#29289;&#21450;&#27602;&#21270;&#29289;&#26032;&#27861;&#35215;_&#36890;&#35672;&#35215;&#21063;(NEW).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27298;&#39511;&#37291;&#23416;&#31185;&#21270;&#23416;&#34277;&#21697;&#30436;&#26597;&#28165;&#20874;-&#24494;&#29983;&#29289;&#32068;-2017.7.7.docx" TargetMode="External"/><Relationship Id="rId2" Type="http://schemas.openxmlformats.org/officeDocument/2006/relationships/hyperlink" Target="&#27298;&#39511;&#37291;&#23416;&#31185;&#21270;&#23416;&#34277;&#21697;&#25163;&#24037;&#21450;&#20736;&#22120;&#25805;&#20316;&#28165;&#20874;-&#38272;&#35386;&#32068;-2017.7.10.docx" TargetMode="External"/><Relationship Id="rId1" Type="http://schemas.openxmlformats.org/officeDocument/2006/relationships/slideLayout" Target="../slideLayouts/slideLayout2.xml"/><Relationship Id="rId5" Type="http://schemas.openxmlformats.org/officeDocument/2006/relationships/hyperlink" Target="&#27298;&#39511;&#37291;&#23416;&#31185;&#24494;&#29983;&#29289;&#32068;&#21270;&#23416;&#34277;&#21697;&#28151;&#21512;&#29289;&#28165;&#21934;-2017.7.5.docx" TargetMode="External"/><Relationship Id="rId4" Type="http://schemas.openxmlformats.org/officeDocument/2006/relationships/hyperlink" Target="&#27298;&#39511;&#37291;&#23416;&#31185;&#38272;&#35386;&#32068;-&#25163;&#24037;&#25805;&#20316;&#21450;&#20736;&#22120;&#25805;&#20316;-&#21270;&#23416;&#34277;&#21697;&#28151;&#21512;&#29289;&#28165;&#21934;-2017.7.10.doc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268760"/>
            <a:ext cx="7772400" cy="1829761"/>
          </a:xfrm>
        </p:spPr>
        <p:txBody>
          <a:bodyPr/>
          <a:lstStyle/>
          <a:p>
            <a:pPr algn="ctr"/>
            <a:r>
              <a:rPr lang="zh-TW" altLang="en-US" b="0" dirty="0"/>
              <a:t>檢驗醫學</a:t>
            </a:r>
            <a:r>
              <a:rPr lang="zh-TW" altLang="en-US" b="0" dirty="0" smtClean="0"/>
              <a:t>科</a:t>
            </a:r>
            <a:r>
              <a:rPr lang="en-US" altLang="zh-TW" b="0" dirty="0" smtClean="0"/>
              <a:t/>
            </a:r>
            <a:br>
              <a:rPr lang="en-US" altLang="zh-TW" b="0" dirty="0" smtClean="0"/>
            </a:br>
            <a:r>
              <a:rPr lang="zh-TW" altLang="en-US" b="0" dirty="0" smtClean="0"/>
              <a:t>化學品</a:t>
            </a:r>
            <a:r>
              <a:rPr lang="zh-TW" altLang="en-US" b="0" dirty="0"/>
              <a:t>及有機溶劑管理</a:t>
            </a:r>
            <a:endParaRPr lang="zh-TW" altLang="en-US" dirty="0"/>
          </a:p>
        </p:txBody>
      </p:sp>
      <p:sp>
        <p:nvSpPr>
          <p:cNvPr id="3" name="副標題 2"/>
          <p:cNvSpPr>
            <a:spLocks noGrp="1"/>
          </p:cNvSpPr>
          <p:nvPr>
            <p:ph type="subTitle" idx="1"/>
          </p:nvPr>
        </p:nvSpPr>
        <p:spPr>
          <a:xfrm>
            <a:off x="683568" y="3645024"/>
            <a:ext cx="7772400" cy="1199704"/>
          </a:xfrm>
        </p:spPr>
        <p:txBody>
          <a:bodyPr/>
          <a:lstStyle/>
          <a:p>
            <a:pPr algn="ctr"/>
            <a:r>
              <a:rPr lang="zh-TW" altLang="en-US" smtClean="0"/>
              <a:t>講師：特化主管洪</a:t>
            </a:r>
            <a:r>
              <a:rPr lang="zh-TW" altLang="en-US" smtClean="0"/>
              <a:t>稚</a:t>
            </a:r>
            <a:r>
              <a:rPr lang="zh-TW" altLang="en-US" smtClean="0"/>
              <a:t>翔</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氯化氫 </a:t>
            </a:r>
            <a:r>
              <a:rPr lang="en-US" altLang="zh-TW" dirty="0"/>
              <a:t>(Hydrogen chloride)</a:t>
            </a:r>
            <a:endParaRPr lang="zh-TW" altLang="en-US" dirty="0"/>
          </a:p>
        </p:txBody>
      </p:sp>
      <p:sp>
        <p:nvSpPr>
          <p:cNvPr id="13" name="文字版面配置區 12"/>
          <p:cNvSpPr>
            <a:spLocks noGrp="1"/>
          </p:cNvSpPr>
          <p:nvPr>
            <p:ph type="body" idx="1"/>
          </p:nvPr>
        </p:nvSpPr>
        <p:spPr>
          <a:xfrm>
            <a:off x="457200" y="1535113"/>
            <a:ext cx="3466728" cy="639762"/>
          </a:xfrm>
        </p:spPr>
        <p:txBody>
          <a:bodyPr/>
          <a:lstStyle/>
          <a:p>
            <a:r>
              <a:rPr lang="zh-TW" altLang="zh-TW" dirty="0">
                <a:solidFill>
                  <a:srgbClr val="FF0000"/>
                </a:solidFill>
              </a:rPr>
              <a:t>危害警告訊息</a:t>
            </a:r>
            <a:endParaRPr lang="zh-TW" altLang="en-US" dirty="0">
              <a:solidFill>
                <a:srgbClr val="FF0000"/>
              </a:solidFill>
            </a:endParaRPr>
          </a:p>
        </p:txBody>
      </p:sp>
      <p:sp>
        <p:nvSpPr>
          <p:cNvPr id="15" name="文字版面配置區 14"/>
          <p:cNvSpPr>
            <a:spLocks noGrp="1"/>
          </p:cNvSpPr>
          <p:nvPr>
            <p:ph type="body" sz="half" idx="3"/>
          </p:nvPr>
        </p:nvSpPr>
        <p:spPr>
          <a:xfrm>
            <a:off x="6012160" y="1535113"/>
            <a:ext cx="2016224" cy="639762"/>
          </a:xfrm>
        </p:spPr>
        <p:txBody>
          <a:bodyPr/>
          <a:lstStyle/>
          <a:p>
            <a:r>
              <a:rPr lang="zh-TW" altLang="zh-TW" dirty="0">
                <a:solidFill>
                  <a:srgbClr val="FF0000"/>
                </a:solidFill>
              </a:rPr>
              <a:t>圖 式 符 號</a:t>
            </a:r>
            <a:endParaRPr lang="zh-TW" altLang="en-US" dirty="0">
              <a:solidFill>
                <a:srgbClr val="FF0000"/>
              </a:solidFill>
            </a:endParaRPr>
          </a:p>
        </p:txBody>
      </p:sp>
      <p:sp>
        <p:nvSpPr>
          <p:cNvPr id="14" name="內容版面配置區 13"/>
          <p:cNvSpPr>
            <a:spLocks noGrp="1"/>
          </p:cNvSpPr>
          <p:nvPr>
            <p:ph sz="quarter" idx="2"/>
          </p:nvPr>
        </p:nvSpPr>
        <p:spPr>
          <a:xfrm>
            <a:off x="457200" y="2348879"/>
            <a:ext cx="4040188" cy="3777283"/>
          </a:xfrm>
        </p:spPr>
        <p:txBody>
          <a:bodyPr/>
          <a:lstStyle/>
          <a:p>
            <a:r>
              <a:rPr lang="zh-TW" altLang="zh-TW" dirty="0"/>
              <a:t>內含加壓氣體；遇熱可能爆炸</a:t>
            </a:r>
          </a:p>
          <a:p>
            <a:r>
              <a:rPr lang="zh-TW" altLang="zh-TW" dirty="0"/>
              <a:t>吸入有毒</a:t>
            </a:r>
          </a:p>
          <a:p>
            <a:r>
              <a:rPr lang="zh-TW" altLang="zh-TW" dirty="0"/>
              <a:t>造成嚴重皮膚灼傷和眼睛損傷</a:t>
            </a:r>
          </a:p>
          <a:p>
            <a:r>
              <a:rPr lang="zh-TW" altLang="zh-TW" dirty="0"/>
              <a:t>造成嚴重眼睛損傷</a:t>
            </a:r>
          </a:p>
        </p:txBody>
      </p:sp>
      <p:pic>
        <p:nvPicPr>
          <p:cNvPr id="2050" name="Picture 2"/>
          <p:cNvPicPr>
            <a:picLocks noGrp="1" noChangeAspect="1" noChangeArrowheads="1"/>
          </p:cNvPicPr>
          <p:nvPr>
            <p:ph sz="quarter" idx="4"/>
          </p:nvPr>
        </p:nvPicPr>
        <p:blipFill>
          <a:blip r:embed="rId2" cstate="print"/>
          <a:srcRect/>
          <a:stretch>
            <a:fillRect/>
          </a:stretch>
        </p:blipFill>
        <p:spPr bwMode="auto">
          <a:xfrm>
            <a:off x="5940152" y="2276872"/>
            <a:ext cx="2176274" cy="1152128"/>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6228184" y="3573016"/>
            <a:ext cx="1584176" cy="1232137"/>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6228184" y="5013176"/>
            <a:ext cx="2162930" cy="13681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氯化氫 </a:t>
            </a:r>
            <a:r>
              <a:rPr lang="en-US" altLang="zh-TW" dirty="0" smtClean="0"/>
              <a:t>(Hydrogen chloride)</a:t>
            </a:r>
            <a:endParaRPr lang="zh-TW" altLang="en-US" dirty="0"/>
          </a:p>
        </p:txBody>
      </p:sp>
      <p:sp>
        <p:nvSpPr>
          <p:cNvPr id="3" name="文字版面配置區 2"/>
          <p:cNvSpPr>
            <a:spLocks noGrp="1"/>
          </p:cNvSpPr>
          <p:nvPr>
            <p:ph type="body" idx="1"/>
          </p:nvPr>
        </p:nvSpPr>
        <p:spPr>
          <a:xfrm>
            <a:off x="467544" y="1412776"/>
            <a:ext cx="4040188" cy="576064"/>
          </a:xfrm>
        </p:spPr>
        <p:txBody>
          <a:bodyPr>
            <a:normAutofit fontScale="47500" lnSpcReduction="20000"/>
          </a:bodyPr>
          <a:lstStyle/>
          <a:p>
            <a:endParaRPr lang="zh-TW" altLang="en-US" dirty="0" smtClean="0"/>
          </a:p>
          <a:p>
            <a:r>
              <a:rPr lang="zh-TW" altLang="en-US" sz="5100" dirty="0" smtClean="0"/>
              <a:t>危害防範措施：</a:t>
            </a:r>
          </a:p>
          <a:p>
            <a:endParaRPr lang="zh-TW" altLang="en-US" dirty="0" smtClean="0"/>
          </a:p>
        </p:txBody>
      </p:sp>
      <p:sp>
        <p:nvSpPr>
          <p:cNvPr id="5" name="文字版面配置區 4"/>
          <p:cNvSpPr>
            <a:spLocks noGrp="1"/>
          </p:cNvSpPr>
          <p:nvPr>
            <p:ph type="body" sz="half" idx="3"/>
          </p:nvPr>
        </p:nvSpPr>
        <p:spPr>
          <a:xfrm>
            <a:off x="4644008" y="1412776"/>
            <a:ext cx="4041775" cy="576064"/>
          </a:xfrm>
        </p:spPr>
        <p:txBody>
          <a:bodyPr/>
          <a:lstStyle/>
          <a:p>
            <a:r>
              <a:rPr lang="zh-TW" altLang="zh-TW" dirty="0"/>
              <a:t>洩漏處理方法</a:t>
            </a:r>
            <a:endParaRPr lang="zh-TW" altLang="en-US" dirty="0"/>
          </a:p>
        </p:txBody>
      </p:sp>
      <p:sp>
        <p:nvSpPr>
          <p:cNvPr id="4" name="內容版面配置區 3"/>
          <p:cNvSpPr>
            <a:spLocks noGrp="1"/>
          </p:cNvSpPr>
          <p:nvPr>
            <p:ph sz="quarter" idx="2"/>
          </p:nvPr>
        </p:nvSpPr>
        <p:spPr>
          <a:xfrm>
            <a:off x="457200" y="2204864"/>
            <a:ext cx="4040188" cy="4032448"/>
          </a:xfrm>
        </p:spPr>
        <p:txBody>
          <a:bodyPr>
            <a:normAutofit lnSpcReduction="10000"/>
          </a:bodyPr>
          <a:lstStyle/>
          <a:p>
            <a:pPr>
              <a:buNone/>
            </a:pPr>
            <a:r>
              <a:rPr lang="zh-TW" altLang="en-US" dirty="0" smtClean="0"/>
              <a:t>使用</a:t>
            </a:r>
            <a:r>
              <a:rPr lang="zh-TW" altLang="en-US" dirty="0" smtClean="0">
                <a:solidFill>
                  <a:srgbClr val="FF0000"/>
                </a:solidFill>
              </a:rPr>
              <a:t>運送盒</a:t>
            </a:r>
            <a:r>
              <a:rPr lang="zh-TW" altLang="en-US" dirty="0" smtClean="0"/>
              <a:t>拿取氯化氫</a:t>
            </a:r>
            <a:endParaRPr lang="en-US" altLang="zh-TW" dirty="0" smtClean="0"/>
          </a:p>
          <a:p>
            <a:pPr>
              <a:buNone/>
            </a:pPr>
            <a:r>
              <a:rPr lang="zh-TW" altLang="zh-TW" dirty="0" smtClean="0"/>
              <a:t>呼吸防護：</a:t>
            </a:r>
            <a:endParaRPr lang="en-US" altLang="zh-TW" dirty="0" smtClean="0"/>
          </a:p>
          <a:p>
            <a:pPr>
              <a:buNone/>
            </a:pPr>
            <a:r>
              <a:rPr lang="zh-TW" altLang="en-US" dirty="0" smtClean="0"/>
              <a:t>   需</a:t>
            </a:r>
            <a:r>
              <a:rPr lang="zh-TW" altLang="en-US" dirty="0"/>
              <a:t>在</a:t>
            </a:r>
            <a:r>
              <a:rPr lang="zh-TW" altLang="en-US" dirty="0">
                <a:solidFill>
                  <a:srgbClr val="FF0000"/>
                </a:solidFill>
              </a:rPr>
              <a:t>抽氣櫃</a:t>
            </a:r>
            <a:r>
              <a:rPr lang="zh-TW" altLang="en-US" dirty="0" smtClean="0">
                <a:solidFill>
                  <a:srgbClr val="FF0000"/>
                </a:solidFill>
              </a:rPr>
              <a:t>內操作</a:t>
            </a:r>
            <a:endParaRPr lang="en-US" altLang="zh-TW" dirty="0" smtClean="0">
              <a:solidFill>
                <a:srgbClr val="FF0000"/>
              </a:solidFill>
            </a:endParaRPr>
          </a:p>
          <a:p>
            <a:pPr>
              <a:buNone/>
            </a:pPr>
            <a:r>
              <a:rPr lang="zh-TW" altLang="zh-TW" dirty="0" smtClean="0"/>
              <a:t>手部防 </a:t>
            </a:r>
            <a:r>
              <a:rPr lang="zh-TW" altLang="zh-TW" dirty="0"/>
              <a:t>護</a:t>
            </a:r>
            <a:r>
              <a:rPr lang="zh-TW" altLang="zh-TW" dirty="0" smtClean="0"/>
              <a:t>：</a:t>
            </a:r>
            <a:endParaRPr lang="en-US" altLang="zh-TW" dirty="0" smtClean="0"/>
          </a:p>
          <a:p>
            <a:pPr>
              <a:buNone/>
            </a:pPr>
            <a:r>
              <a:rPr lang="en-US" altLang="zh-TW" dirty="0"/>
              <a:t> </a:t>
            </a:r>
            <a:r>
              <a:rPr lang="en-US" altLang="zh-TW" dirty="0" smtClean="0"/>
              <a:t>  </a:t>
            </a:r>
            <a:r>
              <a:rPr lang="zh-TW" altLang="zh-TW" dirty="0" smtClean="0">
                <a:solidFill>
                  <a:srgbClr val="FF0000"/>
                </a:solidFill>
              </a:rPr>
              <a:t>防</a:t>
            </a:r>
            <a:r>
              <a:rPr lang="zh-TW" altLang="en-US" dirty="0" smtClean="0">
                <a:solidFill>
                  <a:srgbClr val="FF0000"/>
                </a:solidFill>
              </a:rPr>
              <a:t>酸鹼</a:t>
            </a:r>
            <a:r>
              <a:rPr lang="zh-TW" altLang="zh-TW" dirty="0" smtClean="0">
                <a:solidFill>
                  <a:srgbClr val="FF0000"/>
                </a:solidFill>
              </a:rPr>
              <a:t>手套</a:t>
            </a:r>
            <a:endParaRPr lang="zh-TW" altLang="zh-TW" dirty="0">
              <a:solidFill>
                <a:srgbClr val="FF0000"/>
              </a:solidFill>
            </a:endParaRPr>
          </a:p>
          <a:p>
            <a:pPr>
              <a:buNone/>
            </a:pPr>
            <a:r>
              <a:rPr lang="zh-TW" altLang="zh-TW" dirty="0" smtClean="0"/>
              <a:t>眼睛防護：</a:t>
            </a:r>
            <a:endParaRPr lang="en-US" altLang="zh-TW" dirty="0" smtClean="0"/>
          </a:p>
          <a:p>
            <a:pPr>
              <a:buNone/>
            </a:pPr>
            <a:r>
              <a:rPr lang="zh-TW" altLang="en-US" dirty="0" smtClean="0"/>
              <a:t>   </a:t>
            </a:r>
            <a:r>
              <a:rPr lang="zh-TW" altLang="zh-TW" dirty="0" smtClean="0">
                <a:solidFill>
                  <a:srgbClr val="FF0000"/>
                </a:solidFill>
              </a:rPr>
              <a:t>化學</a:t>
            </a:r>
            <a:r>
              <a:rPr lang="zh-TW" altLang="zh-TW" dirty="0">
                <a:solidFill>
                  <a:srgbClr val="FF0000"/>
                </a:solidFill>
              </a:rPr>
              <a:t>安全護目鏡</a:t>
            </a:r>
            <a:r>
              <a:rPr lang="zh-TW" altLang="zh-TW" dirty="0"/>
              <a:t>、護面罩</a:t>
            </a:r>
            <a:r>
              <a:rPr lang="zh-TW" altLang="zh-TW" dirty="0" smtClean="0"/>
              <a:t>。</a:t>
            </a:r>
            <a:endParaRPr lang="en-US" altLang="zh-TW" dirty="0" smtClean="0"/>
          </a:p>
          <a:p>
            <a:pPr>
              <a:buNone/>
            </a:pPr>
            <a:r>
              <a:rPr lang="zh-TW" altLang="zh-TW" dirty="0"/>
              <a:t>皮膚及身體防護</a:t>
            </a:r>
            <a:r>
              <a:rPr lang="zh-TW" altLang="zh-TW" dirty="0" smtClean="0"/>
              <a:t>：</a:t>
            </a:r>
            <a:endParaRPr lang="en-US" altLang="zh-TW" dirty="0" smtClean="0"/>
          </a:p>
          <a:p>
            <a:pPr>
              <a:buNone/>
            </a:pPr>
            <a:r>
              <a:rPr lang="en-US" altLang="zh-TW" dirty="0"/>
              <a:t> </a:t>
            </a:r>
            <a:r>
              <a:rPr lang="en-US" altLang="zh-TW" dirty="0" smtClean="0"/>
              <a:t>   </a:t>
            </a:r>
            <a:r>
              <a:rPr lang="zh-TW" altLang="zh-TW" dirty="0" smtClean="0">
                <a:solidFill>
                  <a:srgbClr val="FF0000"/>
                </a:solidFill>
              </a:rPr>
              <a:t>橡膠材質</a:t>
            </a:r>
            <a:r>
              <a:rPr lang="zh-TW" altLang="en-US" dirty="0" smtClean="0">
                <a:solidFill>
                  <a:srgbClr val="FF0000"/>
                </a:solidFill>
              </a:rPr>
              <a:t>圍裙</a:t>
            </a:r>
            <a:r>
              <a:rPr lang="zh-TW" altLang="zh-TW" dirty="0" smtClean="0">
                <a:solidFill>
                  <a:srgbClr val="FF0000"/>
                </a:solidFill>
              </a:rPr>
              <a:t>式</a:t>
            </a:r>
            <a:r>
              <a:rPr lang="zh-TW" altLang="zh-TW" dirty="0">
                <a:solidFill>
                  <a:srgbClr val="FF0000"/>
                </a:solidFill>
              </a:rPr>
              <a:t>防護衣</a:t>
            </a:r>
            <a:r>
              <a:rPr lang="zh-TW" altLang="zh-TW" dirty="0" smtClean="0"/>
              <a:t>、</a:t>
            </a:r>
            <a:endParaRPr lang="en-US" altLang="zh-TW" dirty="0" smtClean="0"/>
          </a:p>
          <a:p>
            <a:pPr>
              <a:buNone/>
            </a:pPr>
            <a:r>
              <a:rPr lang="zh-TW" altLang="en-US" dirty="0" smtClean="0"/>
              <a:t>    </a:t>
            </a:r>
            <a:r>
              <a:rPr lang="zh-TW" altLang="zh-TW" dirty="0" smtClean="0"/>
              <a:t>工作</a:t>
            </a:r>
            <a:r>
              <a:rPr lang="zh-TW" altLang="zh-TW" dirty="0"/>
              <a:t>靴</a:t>
            </a:r>
          </a:p>
          <a:p>
            <a:endParaRPr lang="zh-TW" altLang="en-US" dirty="0"/>
          </a:p>
        </p:txBody>
      </p:sp>
      <p:sp>
        <p:nvSpPr>
          <p:cNvPr id="6" name="內容版面配置區 5"/>
          <p:cNvSpPr>
            <a:spLocks noGrp="1"/>
          </p:cNvSpPr>
          <p:nvPr>
            <p:ph sz="quarter" idx="4"/>
          </p:nvPr>
        </p:nvSpPr>
        <p:spPr>
          <a:xfrm>
            <a:off x="4645025" y="2174875"/>
            <a:ext cx="4103439" cy="3951288"/>
          </a:xfrm>
        </p:spPr>
        <p:txBody>
          <a:bodyPr>
            <a:normAutofit lnSpcReduction="10000"/>
          </a:bodyPr>
          <a:lstStyle/>
          <a:p>
            <a:pPr>
              <a:buNone/>
            </a:pPr>
            <a:r>
              <a:rPr lang="zh-TW" altLang="zh-TW" dirty="0"/>
              <a:t>個人應注意事項</a:t>
            </a:r>
            <a:r>
              <a:rPr lang="zh-TW" altLang="zh-TW" dirty="0" smtClean="0"/>
              <a:t>：</a:t>
            </a:r>
            <a:endParaRPr lang="en-US" altLang="zh-TW" dirty="0" smtClean="0"/>
          </a:p>
          <a:p>
            <a:pPr>
              <a:buNone/>
            </a:pPr>
            <a:r>
              <a:rPr lang="en-US" altLang="zh-TW" dirty="0" smtClean="0"/>
              <a:t>1</a:t>
            </a:r>
            <a:r>
              <a:rPr lang="en-US" altLang="zh-TW" dirty="0"/>
              <a:t>.</a:t>
            </a:r>
            <a:r>
              <a:rPr lang="zh-TW" altLang="zh-TW" dirty="0"/>
              <a:t>在污染區尚未完全清理</a:t>
            </a:r>
            <a:r>
              <a:rPr lang="zh-TW" altLang="zh-TW" dirty="0" smtClean="0"/>
              <a:t>乾淨</a:t>
            </a:r>
            <a:r>
              <a:rPr lang="zh-TW" altLang="zh-TW" dirty="0"/>
              <a:t>前，限制人員接近該</a:t>
            </a:r>
            <a:r>
              <a:rPr lang="zh-TW" altLang="zh-TW" dirty="0" smtClean="0"/>
              <a:t>區</a:t>
            </a:r>
            <a:endParaRPr lang="en-US" altLang="zh-TW" dirty="0"/>
          </a:p>
          <a:p>
            <a:pPr>
              <a:buNone/>
            </a:pPr>
            <a:r>
              <a:rPr lang="en-US" altLang="zh-TW" dirty="0" smtClean="0"/>
              <a:t>2</a:t>
            </a:r>
            <a:r>
              <a:rPr lang="en-US" altLang="zh-TW" dirty="0"/>
              <a:t>.</a:t>
            </a:r>
            <a:r>
              <a:rPr lang="zh-TW" altLang="zh-TW" dirty="0"/>
              <a:t>確定清理工作是由受過</a:t>
            </a:r>
            <a:r>
              <a:rPr lang="zh-TW" altLang="zh-TW" dirty="0" smtClean="0"/>
              <a:t>訓練</a:t>
            </a:r>
            <a:r>
              <a:rPr lang="zh-TW" altLang="zh-TW" dirty="0"/>
              <a:t>的</a:t>
            </a:r>
            <a:r>
              <a:rPr lang="zh-TW" altLang="zh-TW" dirty="0" smtClean="0"/>
              <a:t>人員負責。</a:t>
            </a:r>
            <a:endParaRPr lang="en-US" altLang="zh-TW" dirty="0" smtClean="0"/>
          </a:p>
          <a:p>
            <a:pPr>
              <a:buNone/>
            </a:pPr>
            <a:r>
              <a:rPr lang="en-US" altLang="zh-TW" dirty="0" smtClean="0"/>
              <a:t>3</a:t>
            </a:r>
            <a:r>
              <a:rPr lang="en-US" altLang="zh-TW" dirty="0"/>
              <a:t>.</a:t>
            </a:r>
            <a:r>
              <a:rPr lang="zh-TW" altLang="zh-TW" dirty="0"/>
              <a:t>穿戴適當的個人防護</a:t>
            </a:r>
            <a:r>
              <a:rPr lang="zh-TW" altLang="zh-TW" dirty="0" smtClean="0"/>
              <a:t>裝備在</a:t>
            </a:r>
            <a:r>
              <a:rPr lang="zh-TW" altLang="zh-TW" dirty="0"/>
              <a:t>安全許可的情形下，</a:t>
            </a:r>
            <a:r>
              <a:rPr lang="zh-TW" altLang="zh-TW" dirty="0" smtClean="0"/>
              <a:t>設法阻止</a:t>
            </a:r>
            <a:r>
              <a:rPr lang="zh-TW" altLang="zh-TW" dirty="0"/>
              <a:t>或減少溢漏。 </a:t>
            </a:r>
            <a:endParaRPr lang="en-US" altLang="zh-TW" dirty="0" smtClean="0"/>
          </a:p>
          <a:p>
            <a:pPr>
              <a:buNone/>
            </a:pPr>
            <a:r>
              <a:rPr lang="zh-TW" altLang="en-US" dirty="0" smtClean="0">
                <a:solidFill>
                  <a:srgbClr val="FF0000"/>
                </a:solidFill>
              </a:rPr>
              <a:t>   </a:t>
            </a:r>
            <a:r>
              <a:rPr lang="zh-TW" altLang="zh-TW" dirty="0" smtClean="0">
                <a:solidFill>
                  <a:srgbClr val="FF0000"/>
                </a:solidFill>
              </a:rPr>
              <a:t>利用</a:t>
            </a:r>
            <a:r>
              <a:rPr lang="zh-TW" altLang="en-US" dirty="0" smtClean="0">
                <a:solidFill>
                  <a:srgbClr val="FF0000"/>
                </a:solidFill>
              </a:rPr>
              <a:t>吸液布、砂土將氯化氫吸附</a:t>
            </a:r>
            <a:r>
              <a:rPr lang="zh-TW" altLang="zh-TW" dirty="0" smtClean="0">
                <a:solidFill>
                  <a:srgbClr val="FF0000"/>
                </a:solidFill>
              </a:rPr>
              <a:t>，水霧或</a:t>
            </a:r>
            <a:r>
              <a:rPr lang="zh-TW" altLang="zh-TW" dirty="0">
                <a:solidFill>
                  <a:srgbClr val="FF0000"/>
                </a:solidFill>
              </a:rPr>
              <a:t>噴水來</a:t>
            </a:r>
            <a:r>
              <a:rPr lang="zh-TW" altLang="zh-TW" dirty="0" smtClean="0">
                <a:solidFill>
                  <a:srgbClr val="FF0000"/>
                </a:solidFill>
              </a:rPr>
              <a:t>降低</a:t>
            </a:r>
            <a:r>
              <a:rPr lang="zh-TW" altLang="zh-TW" dirty="0">
                <a:solidFill>
                  <a:srgbClr val="FF0000"/>
                </a:solidFill>
              </a:rPr>
              <a:t>或驅走蒸氣</a:t>
            </a:r>
            <a:r>
              <a:rPr lang="zh-TW" altLang="zh-TW" dirty="0" smtClean="0">
                <a:solidFill>
                  <a:srgbClr val="FF0000"/>
                </a:solidFill>
              </a:rPr>
              <a:t>。</a:t>
            </a:r>
            <a:endParaRPr lang="zh-TW" altLang="zh-TW" dirty="0">
              <a:solidFill>
                <a:srgbClr val="FF0000"/>
              </a:solidFill>
            </a:endParaRPr>
          </a:p>
          <a:p>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內容版面配置區 7"/>
          <p:cNvSpPr>
            <a:spLocks noGrp="1"/>
          </p:cNvSpPr>
          <p:nvPr>
            <p:ph idx="1"/>
          </p:nvPr>
        </p:nvSpPr>
        <p:spPr/>
        <p:txBody>
          <a:bodyPr/>
          <a:lstStyle/>
          <a:p>
            <a:pPr lvl="1">
              <a:buNone/>
            </a:pPr>
            <a:r>
              <a:rPr lang="en-US" altLang="zh-TW" sz="2800" dirty="0" smtClean="0">
                <a:solidFill>
                  <a:srgbClr val="0000CC"/>
                </a:solidFill>
                <a:latin typeface="微軟正黑體" pitchFamily="34" charset="-120"/>
                <a:ea typeface="微軟正黑體" pitchFamily="34" charset="-120"/>
              </a:rPr>
              <a:t>3.3.1</a:t>
            </a:r>
            <a:r>
              <a:rPr lang="zh-TW" altLang="en-US" sz="2800" dirty="0" smtClean="0">
                <a:solidFill>
                  <a:srgbClr val="0000CC"/>
                </a:solidFill>
                <a:latin typeface="微軟正黑體" pitchFamily="34" charset="-120"/>
                <a:ea typeface="微軟正黑體" pitchFamily="34" charset="-120"/>
              </a:rPr>
              <a:t>遵守建立之工作規範。</a:t>
            </a:r>
            <a:endParaRPr lang="en-US" altLang="zh-TW" sz="2800" dirty="0" smtClean="0">
              <a:solidFill>
                <a:srgbClr val="0000CC"/>
              </a:solidFill>
              <a:latin typeface="微軟正黑體" pitchFamily="34" charset="-120"/>
              <a:ea typeface="微軟正黑體" pitchFamily="34" charset="-120"/>
            </a:endParaRPr>
          </a:p>
          <a:p>
            <a:pPr lvl="1">
              <a:buNone/>
            </a:pPr>
            <a:r>
              <a:rPr lang="en-US" altLang="zh-TW" sz="2800" dirty="0" smtClean="0">
                <a:solidFill>
                  <a:srgbClr val="0000CC"/>
                </a:solidFill>
                <a:latin typeface="微軟正黑體" pitchFamily="34" charset="-120"/>
                <a:ea typeface="微軟正黑體" pitchFamily="34" charset="-120"/>
              </a:rPr>
              <a:t>3.3.2</a:t>
            </a:r>
            <a:r>
              <a:rPr lang="zh-TW" altLang="en-US" sz="2800" dirty="0" smtClean="0">
                <a:solidFill>
                  <a:srgbClr val="0000CC"/>
                </a:solidFill>
                <a:latin typeface="微軟正黑體" pitchFamily="34" charset="-120"/>
                <a:ea typeface="微軟正黑體" pitchFamily="34" charset="-120"/>
              </a:rPr>
              <a:t>說明使用特殊化學品所需之個人防護裝備   </a:t>
            </a:r>
            <a:endParaRPr lang="en-US" altLang="zh-TW" sz="2800" dirty="0" smtClean="0">
              <a:solidFill>
                <a:srgbClr val="0000CC"/>
              </a:solidFill>
              <a:latin typeface="微軟正黑體" pitchFamily="34" charset="-120"/>
              <a:ea typeface="微軟正黑體" pitchFamily="34" charset="-120"/>
            </a:endParaRPr>
          </a:p>
          <a:p>
            <a:pPr lvl="1">
              <a:buNone/>
            </a:pPr>
            <a:r>
              <a:rPr lang="zh-TW" altLang="en-US" sz="2800" dirty="0" smtClean="0">
                <a:solidFill>
                  <a:srgbClr val="0000CC"/>
                </a:solidFill>
                <a:latin typeface="微軟正黑體" pitchFamily="34" charset="-120"/>
                <a:ea typeface="微軟正黑體" pitchFamily="34" charset="-120"/>
              </a:rPr>
              <a:t>        （</a:t>
            </a:r>
            <a:r>
              <a:rPr lang="en-US" altLang="zh-TW" sz="2800" dirty="0" err="1" smtClean="0">
                <a:solidFill>
                  <a:srgbClr val="0000CC"/>
                </a:solidFill>
                <a:latin typeface="微軟正黑體" pitchFamily="34" charset="-120"/>
                <a:ea typeface="微軟正黑體" pitchFamily="34" charset="-120"/>
              </a:rPr>
              <a:t>PPE</a:t>
            </a:r>
            <a:r>
              <a:rPr lang="zh-TW" altLang="en-US" sz="2800" dirty="0" smtClean="0">
                <a:solidFill>
                  <a:srgbClr val="0000CC"/>
                </a:solidFill>
                <a:latin typeface="微軟正黑體" pitchFamily="34" charset="-120"/>
                <a:ea typeface="微軟正黑體" pitchFamily="34" charset="-120"/>
              </a:rPr>
              <a:t>） 。</a:t>
            </a:r>
            <a:endParaRPr lang="en-US" altLang="zh-TW" sz="2800" dirty="0" smtClean="0">
              <a:solidFill>
                <a:srgbClr val="0000CC"/>
              </a:solidFill>
              <a:latin typeface="微軟正黑體" pitchFamily="34" charset="-120"/>
              <a:ea typeface="微軟正黑體" pitchFamily="34" charset="-120"/>
            </a:endParaRPr>
          </a:p>
          <a:p>
            <a:pPr lvl="1">
              <a:buNone/>
            </a:pPr>
            <a:r>
              <a:rPr lang="en-US" altLang="zh-TW" sz="2800" dirty="0" smtClean="0">
                <a:solidFill>
                  <a:srgbClr val="0000CC"/>
                </a:solidFill>
                <a:latin typeface="微軟正黑體" pitchFamily="34" charset="-120"/>
                <a:ea typeface="微軟正黑體" pitchFamily="34" charset="-120"/>
              </a:rPr>
              <a:t>3.3.3</a:t>
            </a:r>
            <a:r>
              <a:rPr lang="zh-TW" altLang="en-US" sz="2800" dirty="0" smtClean="0">
                <a:solidFill>
                  <a:srgbClr val="0000CC"/>
                </a:solidFill>
                <a:latin typeface="微軟正黑體" pitchFamily="34" charset="-120"/>
                <a:ea typeface="微軟正黑體" pitchFamily="34" charset="-120"/>
              </a:rPr>
              <a:t>說明使用特殊化學品所需之工程控制。</a:t>
            </a:r>
            <a:endParaRPr lang="en-US" altLang="zh-TW" sz="2800" dirty="0" smtClean="0">
              <a:solidFill>
                <a:srgbClr val="0000CC"/>
              </a:solidFill>
              <a:latin typeface="微軟正黑體" pitchFamily="34" charset="-120"/>
              <a:ea typeface="微軟正黑體" pitchFamily="34" charset="-120"/>
            </a:endParaRPr>
          </a:p>
          <a:p>
            <a:pPr lvl="1">
              <a:buNone/>
            </a:pPr>
            <a:r>
              <a:rPr lang="zh-TW" altLang="en-US" sz="2800" dirty="0" smtClean="0">
                <a:solidFill>
                  <a:srgbClr val="0000CC"/>
                </a:solidFill>
                <a:latin typeface="微軟正黑體" pitchFamily="34" charset="-120"/>
                <a:ea typeface="微軟正黑體" pitchFamily="34" charset="-120"/>
              </a:rPr>
              <a:t>         </a:t>
            </a:r>
            <a:r>
              <a:rPr lang="en-US" altLang="zh-TW" sz="2800" dirty="0" smtClean="0">
                <a:solidFill>
                  <a:srgbClr val="0000CC"/>
                </a:solidFill>
                <a:latin typeface="微軟正黑體" pitchFamily="34" charset="-120"/>
                <a:ea typeface="微軟正黑體" pitchFamily="34" charset="-120"/>
              </a:rPr>
              <a:t>(</a:t>
            </a:r>
            <a:r>
              <a:rPr lang="zh-TW" altLang="en-US" sz="2800" dirty="0" smtClean="0">
                <a:solidFill>
                  <a:srgbClr val="0000CC"/>
                </a:solidFill>
                <a:latin typeface="微軟正黑體" pitchFamily="34" charset="-120"/>
                <a:ea typeface="微軟正黑體" pitchFamily="34" charset="-120"/>
              </a:rPr>
              <a:t>例如：化學排氣櫃</a:t>
            </a:r>
            <a:r>
              <a:rPr lang="en-US" altLang="zh-TW" sz="2800" dirty="0" smtClean="0">
                <a:solidFill>
                  <a:srgbClr val="0000CC"/>
                </a:solidFill>
                <a:latin typeface="微軟正黑體" pitchFamily="34" charset="-120"/>
                <a:ea typeface="微軟正黑體" pitchFamily="34" charset="-120"/>
              </a:rPr>
              <a:t>)</a:t>
            </a:r>
          </a:p>
          <a:p>
            <a:pPr lvl="1">
              <a:buNone/>
            </a:pPr>
            <a:r>
              <a:rPr lang="en-US" altLang="zh-TW" sz="2800" dirty="0" smtClean="0">
                <a:solidFill>
                  <a:srgbClr val="0000CC"/>
                </a:solidFill>
                <a:latin typeface="微軟正黑體" pitchFamily="34" charset="-120"/>
                <a:ea typeface="微軟正黑體" pitchFamily="34" charset="-120"/>
              </a:rPr>
              <a:t>3.3.4</a:t>
            </a:r>
            <a:r>
              <a:rPr lang="zh-TW" altLang="en-US" sz="2800" dirty="0" smtClean="0">
                <a:solidFill>
                  <a:srgbClr val="0000CC"/>
                </a:solidFill>
                <a:latin typeface="微軟正黑體" pitchFamily="34" charset="-120"/>
                <a:ea typeface="微軟正黑體" pitchFamily="34" charset="-120"/>
              </a:rPr>
              <a:t>說明各種化學品正確之儲存場所。</a:t>
            </a:r>
            <a:endParaRPr lang="en-US" altLang="zh-TW" sz="2800" dirty="0" smtClean="0">
              <a:solidFill>
                <a:srgbClr val="0000CC"/>
              </a:solidFill>
              <a:latin typeface="微軟正黑體" pitchFamily="34" charset="-120"/>
              <a:ea typeface="微軟正黑體" pitchFamily="34" charset="-120"/>
            </a:endParaRPr>
          </a:p>
          <a:p>
            <a:pPr lvl="1">
              <a:buNone/>
            </a:pPr>
            <a:r>
              <a:rPr lang="en-US" altLang="zh-TW" sz="2800" dirty="0" smtClean="0">
                <a:solidFill>
                  <a:srgbClr val="0000CC"/>
                </a:solidFill>
                <a:latin typeface="微軟正黑體" pitchFamily="34" charset="-120"/>
                <a:ea typeface="微軟正黑體" pitchFamily="34" charset="-120"/>
              </a:rPr>
              <a:t>3.3.5</a:t>
            </a:r>
            <a:r>
              <a:rPr lang="zh-TW" altLang="en-US" sz="2800" dirty="0" smtClean="0">
                <a:solidFill>
                  <a:srgbClr val="0000CC"/>
                </a:solidFill>
                <a:latin typeface="微軟正黑體" pitchFamily="34" charset="-120"/>
                <a:ea typeface="微軟正黑體" pitchFamily="34" charset="-120"/>
              </a:rPr>
              <a:t>說明疑似暴露後之應變流程。</a:t>
            </a:r>
          </a:p>
          <a:p>
            <a:endParaRPr lang="zh-TW" altLang="en-US" dirty="0"/>
          </a:p>
        </p:txBody>
      </p:sp>
      <p:sp>
        <p:nvSpPr>
          <p:cNvPr id="7" name="標題 6"/>
          <p:cNvSpPr>
            <a:spLocks noGrp="1"/>
          </p:cNvSpPr>
          <p:nvPr>
            <p:ph type="title"/>
          </p:nvPr>
        </p:nvSpPr>
        <p:spPr>
          <a:xfrm>
            <a:off x="395536" y="116632"/>
            <a:ext cx="8229600" cy="1138138"/>
          </a:xfrm>
        </p:spPr>
        <p:txBody>
          <a:bodyPr>
            <a:normAutofit fontScale="90000"/>
          </a:bodyPr>
          <a:lstStyle/>
          <a:p>
            <a:r>
              <a:rPr lang="en-US" altLang="zh-TW" sz="3600" dirty="0" smtClean="0">
                <a:latin typeface="Arial Unicode MS" pitchFamily="34" charset="-120"/>
                <a:ea typeface="Arial Unicode MS" pitchFamily="34" charset="-120"/>
                <a:cs typeface="Arial Unicode MS" pitchFamily="34" charset="-120"/>
              </a:rPr>
              <a:t>3.3</a:t>
            </a:r>
            <a:r>
              <a:rPr lang="zh-TW" altLang="en-US" sz="3600" dirty="0" smtClean="0">
                <a:latin typeface="微軟正黑體" pitchFamily="34" charset="-120"/>
                <a:ea typeface="微軟正黑體" pitchFamily="34" charset="-120"/>
              </a:rPr>
              <a:t>瞭解使用化學品之管制措施及工作規範</a:t>
            </a:r>
            <a:r>
              <a:rPr lang="en-US" altLang="zh-TW" sz="3600" dirty="0" smtClean="0">
                <a:latin typeface="微軟正黑體" pitchFamily="34" charset="-120"/>
                <a:ea typeface="微軟正黑體" pitchFamily="34" charset="-120"/>
              </a:rPr>
              <a:t/>
            </a:r>
            <a:br>
              <a:rPr lang="en-US" altLang="zh-TW" sz="3600" dirty="0" smtClean="0">
                <a:latin typeface="微軟正黑體" pitchFamily="34" charset="-120"/>
                <a:ea typeface="微軟正黑體" pitchFamily="34" charset="-120"/>
              </a:rPr>
            </a:br>
            <a:r>
              <a:rPr lang="en-US" altLang="zh-TW" sz="3600" dirty="0" smtClean="0">
                <a:solidFill>
                  <a:schemeClr val="tx1"/>
                </a:solidFill>
                <a:latin typeface="微軟正黑體" pitchFamily="34" charset="-120"/>
                <a:ea typeface="微軟正黑體" pitchFamily="34" charset="-120"/>
              </a:rPr>
              <a:t>      (</a:t>
            </a:r>
            <a:r>
              <a:rPr lang="zh-TW" altLang="en-US" sz="3600" dirty="0" smtClean="0">
                <a:solidFill>
                  <a:schemeClr val="tx1"/>
                </a:solidFill>
                <a:latin typeface="微軟正黑體" pitchFamily="34" charset="-120"/>
                <a:ea typeface="微軟正黑體" pitchFamily="34" charset="-120"/>
              </a:rPr>
              <a:t>初階人員</a:t>
            </a:r>
            <a:r>
              <a:rPr lang="en-US" altLang="zh-TW" sz="3600" dirty="0" smtClean="0">
                <a:solidFill>
                  <a:schemeClr val="tx1"/>
                </a:solidFill>
                <a:latin typeface="微軟正黑體" pitchFamily="34" charset="-120"/>
                <a:ea typeface="微軟正黑體" pitchFamily="34" charset="-120"/>
              </a:rPr>
              <a:t>)</a:t>
            </a:r>
            <a:endParaRPr lang="zh-TW" altLang="en-US" sz="36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內容版面配置區 1"/>
              <p:cNvSpPr>
                <a:spLocks noGrp="1"/>
              </p:cNvSpPr>
              <p:nvPr>
                <p:ph idx="1"/>
              </p:nvPr>
            </p:nvSpPr>
            <p:spPr/>
            <p:txBody>
              <a:bodyPr/>
              <a:lstStyle/>
              <a:p>
                <a:r>
                  <a:rPr lang="zh-TW" altLang="en-US" dirty="0" smtClean="0">
                    <a:solidFill>
                      <a:srgbClr val="FF0000"/>
                    </a:solidFill>
                  </a:rPr>
                  <a:t>操作人員須了解實驗室建立的工作安全守則規範</a:t>
                </a:r>
                <a:endParaRPr lang="en-US" altLang="zh-TW" dirty="0" smtClean="0">
                  <a:solidFill>
                    <a:srgbClr val="FF0000"/>
                  </a:solidFill>
                </a:endParaRPr>
              </a:p>
              <a:p>
                <a:pPr marL="109728" indent="0">
                  <a:buNone/>
                </a:pPr>
                <a:r>
                  <a:rPr lang="zh-TW" altLang="en-US" dirty="0" smtClean="0">
                    <a:solidFill>
                      <a:srgbClr val="FF0000"/>
                    </a:solidFill>
                  </a:rPr>
                  <a:t>  如下</a:t>
                </a:r>
                <a14:m>
                  <m:oMath xmlns:m="http://schemas.openxmlformats.org/officeDocument/2006/math">
                    <m:r>
                      <a:rPr lang="zh-TW" altLang="en-US" i="1" smtClean="0">
                        <a:solidFill>
                          <a:srgbClr val="FF0000"/>
                        </a:solidFill>
                        <a:latin typeface="Cambria Math"/>
                      </a:rPr>
                      <m:t>：</m:t>
                    </m:r>
                  </m:oMath>
                </a14:m>
                <a:endParaRPr lang="en-US" altLang="zh-TW" dirty="0" smtClean="0">
                  <a:solidFill>
                    <a:srgbClr val="FF0000"/>
                  </a:solidFill>
                </a:endParaRPr>
              </a:p>
              <a:p>
                <a:r>
                  <a:rPr lang="zh-TW" altLang="en-US" dirty="0" smtClean="0"/>
                  <a:t>檢驗</a:t>
                </a:r>
                <a:r>
                  <a:rPr lang="en-US" altLang="zh-TW" dirty="0" smtClean="0"/>
                  <a:t>-</a:t>
                </a:r>
                <a:r>
                  <a:rPr lang="zh-TW" altLang="en-US" dirty="0" smtClean="0"/>
                  <a:t>管理</a:t>
                </a:r>
                <a:r>
                  <a:rPr lang="en-US" altLang="zh-TW" dirty="0" smtClean="0"/>
                  <a:t>-2-5201</a:t>
                </a:r>
                <a:r>
                  <a:rPr lang="zh-TW" altLang="en-US" dirty="0" smtClean="0"/>
                  <a:t>實驗室生物安全管理程序書</a:t>
                </a:r>
                <a:endParaRPr lang="en-US" altLang="zh-TW" dirty="0" smtClean="0"/>
              </a:p>
              <a:p>
                <a:r>
                  <a:rPr lang="zh-TW" altLang="en-US" dirty="0"/>
                  <a:t>檢驗</a:t>
                </a:r>
                <a:r>
                  <a:rPr lang="en-US" altLang="zh-TW" dirty="0"/>
                  <a:t>-</a:t>
                </a:r>
                <a:r>
                  <a:rPr lang="zh-TW" altLang="en-US" dirty="0"/>
                  <a:t>管理</a:t>
                </a:r>
                <a:r>
                  <a:rPr lang="en-US" altLang="zh-TW" dirty="0"/>
                  <a:t>-</a:t>
                </a:r>
                <a:r>
                  <a:rPr lang="en-US" altLang="zh-TW" dirty="0" smtClean="0"/>
                  <a:t>2-5202</a:t>
                </a:r>
                <a:r>
                  <a:rPr lang="zh-TW" altLang="en-US" dirty="0" smtClean="0"/>
                  <a:t>環境監控及維護管理程序書</a:t>
                </a:r>
                <a:endParaRPr lang="en-US" altLang="zh-TW" dirty="0" smtClean="0"/>
              </a:p>
              <a:p>
                <a:r>
                  <a:rPr lang="zh-TW" altLang="en-US" dirty="0"/>
                  <a:t>檢驗</a:t>
                </a:r>
                <a:r>
                  <a:rPr lang="en-US" altLang="zh-TW" dirty="0"/>
                  <a:t>-</a:t>
                </a:r>
                <a:r>
                  <a:rPr lang="zh-TW" altLang="en-US" dirty="0"/>
                  <a:t>管理</a:t>
                </a:r>
                <a:r>
                  <a:rPr lang="en-US" altLang="zh-TW" dirty="0"/>
                  <a:t>-</a:t>
                </a:r>
                <a:r>
                  <a:rPr lang="en-US" altLang="zh-TW" dirty="0" smtClean="0"/>
                  <a:t>2-2901</a:t>
                </a:r>
                <a:r>
                  <a:rPr lang="zh-TW" altLang="en-US" dirty="0" smtClean="0"/>
                  <a:t>檢驗科生物風險管理程序書</a:t>
                </a:r>
                <a:endParaRPr lang="en-US" altLang="zh-TW" dirty="0" smtClean="0"/>
              </a:p>
              <a:p>
                <a:r>
                  <a:rPr lang="zh-TW" altLang="en-US" dirty="0"/>
                  <a:t>檢驗</a:t>
                </a:r>
                <a:r>
                  <a:rPr lang="en-US" altLang="zh-TW" dirty="0"/>
                  <a:t>-</a:t>
                </a:r>
                <a:r>
                  <a:rPr lang="zh-TW" altLang="en-US" dirty="0"/>
                  <a:t>管理</a:t>
                </a:r>
                <a:r>
                  <a:rPr lang="en-US" altLang="zh-TW" dirty="0"/>
                  <a:t>-</a:t>
                </a:r>
                <a:r>
                  <a:rPr lang="en-US" altLang="zh-TW" dirty="0" smtClean="0"/>
                  <a:t>2-5201-(04)</a:t>
                </a:r>
                <a:r>
                  <a:rPr lang="zh-TW" altLang="en-US" dirty="0" smtClean="0"/>
                  <a:t>緊急應變流程圖</a:t>
                </a:r>
                <a:endParaRPr lang="en-US" altLang="zh-TW" dirty="0" smtClean="0"/>
              </a:p>
              <a:p>
                <a:r>
                  <a:rPr lang="zh-TW" altLang="en-US" dirty="0">
                    <a:hlinkClick r:id="rId2" action="ppaction://hlinkfile"/>
                  </a:rPr>
                  <a:t>生物醫療廢棄物總</a:t>
                </a:r>
                <a:r>
                  <a:rPr lang="zh-TW" altLang="en-US" dirty="0" smtClean="0">
                    <a:hlinkClick r:id="rId2" action="ppaction://hlinkfile"/>
                  </a:rPr>
                  <a:t>表</a:t>
                </a:r>
                <a:r>
                  <a:rPr lang="en-US" altLang="zh-TW" dirty="0" smtClean="0">
                    <a:hlinkClick r:id="rId2" action="ppaction://hlinkfile"/>
                  </a:rPr>
                  <a:t>-</a:t>
                </a:r>
                <a:r>
                  <a:rPr lang="zh-TW" altLang="en-US" dirty="0" smtClean="0">
                    <a:hlinkClick r:id="rId2" action="ppaction://hlinkfile"/>
                  </a:rPr>
                  <a:t>第五版 職業安全衛生室</a:t>
                </a:r>
                <a:endParaRPr lang="en-US" altLang="zh-TW" dirty="0" smtClean="0"/>
              </a:p>
              <a:p>
                <a:r>
                  <a:rPr lang="zh-TW" altLang="en-US" dirty="0">
                    <a:hlinkClick r:id="rId3" action="ppaction://hlinkfile"/>
                  </a:rPr>
                  <a:t>檢驗</a:t>
                </a:r>
                <a:r>
                  <a:rPr lang="en-US" altLang="zh-TW" dirty="0">
                    <a:hlinkClick r:id="rId3" action="ppaction://hlinkfile"/>
                  </a:rPr>
                  <a:t>-</a:t>
                </a:r>
                <a:r>
                  <a:rPr lang="zh-TW" altLang="en-US" dirty="0">
                    <a:hlinkClick r:id="rId3" action="ppaction://hlinkfile"/>
                  </a:rPr>
                  <a:t>管理</a:t>
                </a:r>
                <a:r>
                  <a:rPr lang="en-US" altLang="zh-TW" dirty="0">
                    <a:hlinkClick r:id="rId3" action="ppaction://hlinkfile"/>
                  </a:rPr>
                  <a:t>-2-5201-(05)_</a:t>
                </a:r>
                <a:r>
                  <a:rPr lang="zh-TW" altLang="en-US" dirty="0">
                    <a:hlinkClick r:id="rId3" action="ppaction://hlinkfile"/>
                  </a:rPr>
                  <a:t>使用特定化學物質</a:t>
                </a:r>
                <a:r>
                  <a:rPr lang="zh-TW" altLang="en-US" dirty="0" smtClean="0">
                    <a:hlinkClick r:id="rId3" action="ppaction://hlinkfile"/>
                  </a:rPr>
                  <a:t>注意事項</a:t>
                </a:r>
                <a:endParaRPr lang="zh-TW" altLang="en-US" dirty="0"/>
              </a:p>
            </p:txBody>
          </p:sp>
        </mc:Choice>
        <mc:Fallback xmlns="">
          <p:sp>
            <p:nvSpPr>
              <p:cNvPr id="2" name="內容版面配置區 1"/>
              <p:cNvSpPr>
                <a:spLocks noGrp="1" noRot="1" noChangeAspect="1" noMove="1" noResize="1" noEditPoints="1" noAdjustHandles="1" noChangeArrowheads="1" noChangeShapeType="1" noTextEdit="1"/>
              </p:cNvSpPr>
              <p:nvPr>
                <p:ph idx="1"/>
              </p:nvPr>
            </p:nvSpPr>
            <p:spPr>
              <a:blipFill rotWithShape="1">
                <a:blip r:embed="rId4"/>
                <a:stretch>
                  <a:fillRect t="-1752"/>
                </a:stretch>
              </a:blipFill>
            </p:spPr>
            <p:txBody>
              <a:bodyPr/>
              <a:lstStyle/>
              <a:p>
                <a:r>
                  <a:rPr lang="zh-TW" altLang="en-US">
                    <a:noFill/>
                  </a:rPr>
                  <a:t> </a:t>
                </a:r>
              </a:p>
            </p:txBody>
          </p:sp>
        </mc:Fallback>
      </mc:AlternateContent>
      <p:sp>
        <p:nvSpPr>
          <p:cNvPr id="3" name="標題 2"/>
          <p:cNvSpPr>
            <a:spLocks noGrp="1"/>
          </p:cNvSpPr>
          <p:nvPr>
            <p:ph type="title"/>
          </p:nvPr>
        </p:nvSpPr>
        <p:spPr/>
        <p:txBody>
          <a:bodyPr/>
          <a:lstStyle/>
          <a:p>
            <a:pPr lvl="1" algn="l" rtl="0">
              <a:spcBef>
                <a:spcPct val="0"/>
              </a:spcBef>
            </a:pPr>
            <a:r>
              <a:rPr lang="en-US" altLang="zh-TW" sz="2800" b="1" dirty="0" smtClean="0">
                <a:solidFill>
                  <a:srgbClr val="0000CC"/>
                </a:solidFill>
                <a:latin typeface="微軟正黑體" pitchFamily="34" charset="-120"/>
                <a:ea typeface="微軟正黑體" pitchFamily="34" charset="-120"/>
              </a:rPr>
              <a:t>3.3.1</a:t>
            </a:r>
            <a:r>
              <a:rPr lang="zh-TW" altLang="en-US" sz="2800" b="1" dirty="0" smtClean="0">
                <a:solidFill>
                  <a:srgbClr val="0000CC"/>
                </a:solidFill>
                <a:latin typeface="微軟正黑體" pitchFamily="34" charset="-120"/>
                <a:ea typeface="微軟正黑體" pitchFamily="34" charset="-120"/>
              </a:rPr>
              <a:t>遵守建立之工作規範</a:t>
            </a:r>
            <a:r>
              <a:rPr lang="en-US" altLang="zh-TW" dirty="0" smtClean="0">
                <a:solidFill>
                  <a:schemeClr val="tx1"/>
                </a:solidFill>
                <a:latin typeface="微軟正黑體" pitchFamily="34" charset="-120"/>
                <a:ea typeface="微軟正黑體" pitchFamily="34" charset="-120"/>
              </a:rPr>
              <a:t>(</a:t>
            </a:r>
            <a:r>
              <a:rPr lang="zh-TW" altLang="en-US" dirty="0" smtClean="0">
                <a:solidFill>
                  <a:schemeClr val="tx1"/>
                </a:solidFill>
                <a:latin typeface="微軟正黑體" pitchFamily="34" charset="-120"/>
                <a:ea typeface="微軟正黑體" pitchFamily="34" charset="-120"/>
              </a:rPr>
              <a:t>初階人員</a:t>
            </a:r>
            <a:r>
              <a:rPr lang="en-US" altLang="zh-TW" dirty="0" smtClean="0">
                <a:solidFill>
                  <a:schemeClr val="tx1"/>
                </a:solidFill>
                <a:latin typeface="微軟正黑體" pitchFamily="34" charset="-120"/>
                <a:ea typeface="微軟正黑體" pitchFamily="34" charset="-120"/>
              </a:rPr>
              <a:t>)</a:t>
            </a:r>
            <a:endParaRPr lang="zh-TW"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412776"/>
            <a:ext cx="8229600" cy="4752528"/>
          </a:xfrm>
        </p:spPr>
        <p:txBody>
          <a:bodyPr>
            <a:normAutofit fontScale="92500" lnSpcReduction="20000"/>
          </a:bodyPr>
          <a:lstStyle/>
          <a:p>
            <a:r>
              <a:rPr lang="zh-TW" altLang="en-US" dirty="0" smtClean="0">
                <a:hlinkClick r:id="rId2" action="ppaction://hlinkfile"/>
              </a:rPr>
              <a:t>檢驗科安全防護裝備</a:t>
            </a:r>
            <a:r>
              <a:rPr lang="zh-TW" altLang="en-US" dirty="0" smtClean="0"/>
              <a:t>有下列</a:t>
            </a:r>
            <a:endParaRPr lang="en-US" altLang="zh-TW" dirty="0" smtClean="0"/>
          </a:p>
          <a:p>
            <a:pPr>
              <a:buNone/>
            </a:pPr>
            <a:r>
              <a:rPr lang="zh-TW" altLang="en-US" dirty="0" smtClean="0"/>
              <a:t>   </a:t>
            </a:r>
            <a:r>
              <a:rPr lang="zh-TW" altLang="zh-TW" dirty="0" smtClean="0"/>
              <a:t>吸液索</a:t>
            </a:r>
            <a:r>
              <a:rPr lang="zh-TW" altLang="en-US" dirty="0" smtClean="0"/>
              <a:t> </a:t>
            </a:r>
            <a:r>
              <a:rPr lang="en-US" altLang="zh-TW" dirty="0" smtClean="0"/>
              <a:t>(1</a:t>
            </a:r>
            <a:r>
              <a:rPr lang="zh-TW" altLang="zh-TW" dirty="0" smtClean="0"/>
              <a:t>條</a:t>
            </a:r>
            <a:r>
              <a:rPr lang="en-US" altLang="zh-TW" dirty="0" smtClean="0"/>
              <a:t>)</a:t>
            </a:r>
          </a:p>
          <a:p>
            <a:pPr>
              <a:buNone/>
            </a:pPr>
            <a:r>
              <a:rPr lang="zh-TW" altLang="en-US" dirty="0" smtClean="0"/>
              <a:t>   </a:t>
            </a:r>
            <a:r>
              <a:rPr lang="zh-TW" altLang="zh-TW" dirty="0" smtClean="0"/>
              <a:t>吸液布</a:t>
            </a:r>
            <a:r>
              <a:rPr lang="zh-TW" altLang="en-US" dirty="0" smtClean="0"/>
              <a:t> </a:t>
            </a:r>
            <a:r>
              <a:rPr lang="en-US" altLang="zh-TW" dirty="0" smtClean="0"/>
              <a:t>(12</a:t>
            </a:r>
            <a:r>
              <a:rPr lang="zh-TW" altLang="zh-TW" dirty="0" smtClean="0"/>
              <a:t>條</a:t>
            </a:r>
            <a:r>
              <a:rPr lang="en-US" altLang="zh-TW" dirty="0" smtClean="0"/>
              <a:t>)</a:t>
            </a:r>
          </a:p>
          <a:p>
            <a:pPr>
              <a:buNone/>
            </a:pPr>
            <a:r>
              <a:rPr lang="zh-TW" altLang="en-US" dirty="0" smtClean="0"/>
              <a:t>   </a:t>
            </a:r>
            <a:r>
              <a:rPr lang="zh-TW" altLang="zh-TW" dirty="0" smtClean="0"/>
              <a:t>有機蒸氣酸性氣體濾毒盒</a:t>
            </a:r>
            <a:r>
              <a:rPr lang="en-US" altLang="zh-TW" dirty="0" smtClean="0"/>
              <a:t>3M 6003</a:t>
            </a:r>
            <a:r>
              <a:rPr lang="zh-TW" altLang="en-US" dirty="0" smtClean="0"/>
              <a:t> </a:t>
            </a:r>
            <a:r>
              <a:rPr lang="en-US" altLang="zh-TW" dirty="0" smtClean="0"/>
              <a:t>(1</a:t>
            </a:r>
            <a:r>
              <a:rPr lang="zh-TW" altLang="zh-TW" dirty="0" smtClean="0"/>
              <a:t>組</a:t>
            </a:r>
            <a:r>
              <a:rPr lang="en-US" altLang="zh-TW" dirty="0" smtClean="0"/>
              <a:t>)</a:t>
            </a:r>
          </a:p>
          <a:p>
            <a:pPr>
              <a:buNone/>
            </a:pPr>
            <a:r>
              <a:rPr lang="zh-TW" altLang="en-US" dirty="0" smtClean="0"/>
              <a:t>   </a:t>
            </a:r>
            <a:r>
              <a:rPr lang="zh-TW" altLang="zh-TW" dirty="0" smtClean="0"/>
              <a:t>防毒面具</a:t>
            </a:r>
            <a:r>
              <a:rPr lang="en-US" altLang="zh-TW" dirty="0" smtClean="0"/>
              <a:t>(Full  </a:t>
            </a:r>
            <a:r>
              <a:rPr lang="en-US" altLang="zh-TW" dirty="0" err="1" smtClean="0"/>
              <a:t>Facepiece</a:t>
            </a:r>
            <a:r>
              <a:rPr lang="en-US" altLang="zh-TW" dirty="0" smtClean="0"/>
              <a:t>)3M 6800 (1</a:t>
            </a:r>
            <a:r>
              <a:rPr lang="zh-TW" altLang="zh-TW" dirty="0" smtClean="0"/>
              <a:t>組</a:t>
            </a:r>
            <a:r>
              <a:rPr lang="en-US" altLang="zh-TW" dirty="0" smtClean="0"/>
              <a:t>)</a:t>
            </a:r>
          </a:p>
          <a:p>
            <a:pPr>
              <a:buNone/>
            </a:pPr>
            <a:r>
              <a:rPr lang="zh-TW" altLang="en-US" dirty="0" smtClean="0"/>
              <a:t>   </a:t>
            </a:r>
            <a:r>
              <a:rPr lang="zh-TW" altLang="zh-TW" dirty="0" smtClean="0"/>
              <a:t>有機蒸氣濾毒罐</a:t>
            </a:r>
            <a:r>
              <a:rPr lang="en-US" altLang="zh-TW" dirty="0" smtClean="0"/>
              <a:t>3M 6001</a:t>
            </a:r>
            <a:r>
              <a:rPr lang="zh-TW" altLang="en-US" dirty="0" smtClean="0"/>
              <a:t> </a:t>
            </a:r>
            <a:r>
              <a:rPr lang="en-US" altLang="zh-TW" dirty="0" smtClean="0"/>
              <a:t>(1</a:t>
            </a:r>
            <a:r>
              <a:rPr lang="zh-TW" altLang="zh-TW" dirty="0" smtClean="0"/>
              <a:t>組</a:t>
            </a:r>
            <a:r>
              <a:rPr lang="en-US" altLang="zh-TW" dirty="0" smtClean="0"/>
              <a:t>)</a:t>
            </a:r>
          </a:p>
          <a:p>
            <a:pPr>
              <a:buNone/>
            </a:pPr>
            <a:r>
              <a:rPr lang="zh-TW" altLang="en-US" dirty="0" smtClean="0"/>
              <a:t>   </a:t>
            </a:r>
            <a:r>
              <a:rPr lang="zh-TW" altLang="zh-TW" dirty="0" smtClean="0"/>
              <a:t>防毒面具</a:t>
            </a:r>
            <a:r>
              <a:rPr lang="en-US" altLang="zh-TW" dirty="0" smtClean="0"/>
              <a:t>(Half  </a:t>
            </a:r>
            <a:r>
              <a:rPr lang="en-US" altLang="zh-TW" dirty="0" err="1" smtClean="0"/>
              <a:t>Facepiece</a:t>
            </a:r>
            <a:r>
              <a:rPr lang="en-US" altLang="zh-TW" dirty="0" smtClean="0"/>
              <a:t>)3M 6200/07025</a:t>
            </a:r>
            <a:r>
              <a:rPr lang="zh-TW" altLang="en-US" dirty="0" smtClean="0"/>
              <a:t> </a:t>
            </a:r>
            <a:r>
              <a:rPr lang="en-US" altLang="zh-TW" dirty="0" smtClean="0"/>
              <a:t>(1</a:t>
            </a:r>
            <a:r>
              <a:rPr lang="zh-TW" altLang="zh-TW" dirty="0" smtClean="0"/>
              <a:t>組</a:t>
            </a:r>
            <a:r>
              <a:rPr lang="en-US" altLang="zh-TW" dirty="0" smtClean="0"/>
              <a:t>)</a:t>
            </a:r>
          </a:p>
          <a:p>
            <a:pPr>
              <a:buNone/>
            </a:pPr>
            <a:r>
              <a:rPr lang="zh-TW" altLang="en-US" dirty="0" smtClean="0"/>
              <a:t>   </a:t>
            </a:r>
            <a:r>
              <a:rPr lang="zh-TW" altLang="zh-TW" dirty="0" smtClean="0"/>
              <a:t>化學手套</a:t>
            </a:r>
            <a:r>
              <a:rPr lang="zh-TW" altLang="en-US" dirty="0" smtClean="0"/>
              <a:t> </a:t>
            </a:r>
            <a:r>
              <a:rPr lang="en-US" altLang="zh-TW" dirty="0" smtClean="0"/>
              <a:t>(2</a:t>
            </a:r>
            <a:r>
              <a:rPr lang="zh-TW" altLang="zh-TW" dirty="0" smtClean="0"/>
              <a:t>件</a:t>
            </a:r>
            <a:r>
              <a:rPr lang="en-US" altLang="zh-TW" dirty="0" smtClean="0"/>
              <a:t>)</a:t>
            </a:r>
          </a:p>
          <a:p>
            <a:pPr>
              <a:buNone/>
            </a:pPr>
            <a:r>
              <a:rPr lang="zh-TW" altLang="en-US" dirty="0" smtClean="0"/>
              <a:t>   </a:t>
            </a:r>
            <a:r>
              <a:rPr lang="zh-TW" altLang="zh-TW" dirty="0" smtClean="0"/>
              <a:t>防護眼罩</a:t>
            </a:r>
            <a:r>
              <a:rPr lang="zh-TW" altLang="en-US" dirty="0" smtClean="0"/>
              <a:t> </a:t>
            </a:r>
            <a:r>
              <a:rPr lang="en-US" altLang="zh-TW" dirty="0" smtClean="0"/>
              <a:t>(2</a:t>
            </a:r>
            <a:r>
              <a:rPr lang="zh-TW" altLang="en-US" dirty="0" smtClean="0"/>
              <a:t>副</a:t>
            </a:r>
            <a:r>
              <a:rPr lang="en-US" altLang="zh-TW" dirty="0" smtClean="0"/>
              <a:t>)</a:t>
            </a:r>
          </a:p>
          <a:p>
            <a:pPr>
              <a:buNone/>
            </a:pPr>
            <a:r>
              <a:rPr lang="zh-TW" altLang="en-US" dirty="0" smtClean="0"/>
              <a:t>   </a:t>
            </a:r>
            <a:r>
              <a:rPr lang="zh-TW" altLang="zh-TW" dirty="0" smtClean="0"/>
              <a:t>化學防護衣</a:t>
            </a:r>
            <a:r>
              <a:rPr lang="zh-TW" altLang="en-US" dirty="0" smtClean="0"/>
              <a:t> </a:t>
            </a:r>
            <a:r>
              <a:rPr lang="en-US" altLang="zh-TW" dirty="0" smtClean="0"/>
              <a:t>(2</a:t>
            </a:r>
            <a:r>
              <a:rPr lang="zh-TW" altLang="zh-TW" dirty="0" smtClean="0"/>
              <a:t>件</a:t>
            </a:r>
            <a:r>
              <a:rPr lang="en-US" altLang="zh-TW" dirty="0" smtClean="0"/>
              <a:t>)</a:t>
            </a:r>
          </a:p>
          <a:p>
            <a:pPr>
              <a:buNone/>
            </a:pPr>
            <a:r>
              <a:rPr lang="zh-TW" altLang="en-US" dirty="0" smtClean="0"/>
              <a:t>   </a:t>
            </a:r>
            <a:r>
              <a:rPr lang="zh-TW" altLang="zh-TW" dirty="0" smtClean="0"/>
              <a:t>防潑濺圍裙</a:t>
            </a:r>
            <a:r>
              <a:rPr lang="zh-TW" altLang="en-US" dirty="0" smtClean="0"/>
              <a:t> </a:t>
            </a:r>
            <a:r>
              <a:rPr lang="en-US" altLang="zh-TW" dirty="0" smtClean="0"/>
              <a:t>(1</a:t>
            </a:r>
            <a:r>
              <a:rPr lang="zh-TW" altLang="zh-TW" dirty="0" smtClean="0"/>
              <a:t>件</a:t>
            </a:r>
            <a:r>
              <a:rPr lang="en-US" altLang="zh-TW" dirty="0" smtClean="0"/>
              <a:t>)</a:t>
            </a:r>
          </a:p>
          <a:p>
            <a:pPr>
              <a:buNone/>
            </a:pPr>
            <a:r>
              <a:rPr lang="zh-TW" altLang="en-US" dirty="0" smtClean="0"/>
              <a:t>   </a:t>
            </a:r>
            <a:r>
              <a:rPr lang="en-US" altLang="zh-TW" dirty="0" smtClean="0"/>
              <a:t>B</a:t>
            </a:r>
            <a:r>
              <a:rPr lang="zh-TW" altLang="en-US" dirty="0" smtClean="0"/>
              <a:t>級正壓全面式的自攜式空氣呼吸式防護衣</a:t>
            </a:r>
            <a:endParaRPr lang="zh-TW" altLang="en-US" dirty="0"/>
          </a:p>
        </p:txBody>
      </p:sp>
      <p:sp>
        <p:nvSpPr>
          <p:cNvPr id="3" name="標題 2"/>
          <p:cNvSpPr>
            <a:spLocks noGrp="1"/>
          </p:cNvSpPr>
          <p:nvPr>
            <p:ph type="title"/>
          </p:nvPr>
        </p:nvSpPr>
        <p:spPr/>
        <p:txBody>
          <a:bodyPr>
            <a:normAutofit/>
          </a:bodyPr>
          <a:lstStyle/>
          <a:p>
            <a:r>
              <a:rPr lang="en-US" altLang="zh-TW" sz="2800" dirty="0" smtClean="0">
                <a:solidFill>
                  <a:srgbClr val="0000CC"/>
                </a:solidFill>
                <a:latin typeface="微軟正黑體" pitchFamily="34" charset="-120"/>
                <a:ea typeface="微軟正黑體" pitchFamily="34" charset="-120"/>
              </a:rPr>
              <a:t>3.3.2</a:t>
            </a:r>
            <a:r>
              <a:rPr lang="zh-TW" altLang="en-US" sz="2800" dirty="0" smtClean="0">
                <a:solidFill>
                  <a:srgbClr val="0000CC"/>
                </a:solidFill>
                <a:latin typeface="微軟正黑體" pitchFamily="34" charset="-120"/>
                <a:ea typeface="微軟正黑體" pitchFamily="34" charset="-120"/>
              </a:rPr>
              <a:t>說明使用特殊化學品所需之個人防護裝備</a:t>
            </a:r>
            <a:r>
              <a:rPr lang="en-US" altLang="zh-TW" sz="2800" dirty="0" smtClean="0">
                <a:solidFill>
                  <a:srgbClr val="0000CC"/>
                </a:solidFill>
                <a:latin typeface="微軟正黑體" pitchFamily="34" charset="-120"/>
                <a:ea typeface="微軟正黑體" pitchFamily="34" charset="-120"/>
              </a:rPr>
              <a:t/>
            </a:r>
            <a:br>
              <a:rPr lang="en-US" altLang="zh-TW" sz="2800" dirty="0" smtClean="0">
                <a:solidFill>
                  <a:srgbClr val="0000CC"/>
                </a:solidFill>
                <a:latin typeface="微軟正黑體" pitchFamily="34" charset="-120"/>
                <a:ea typeface="微軟正黑體" pitchFamily="34" charset="-120"/>
              </a:rPr>
            </a:br>
            <a:r>
              <a:rPr lang="en-US" altLang="zh-TW" sz="2800" dirty="0" smtClean="0">
                <a:solidFill>
                  <a:srgbClr val="0000CC"/>
                </a:solidFill>
                <a:latin typeface="微軟正黑體" pitchFamily="34" charset="-120"/>
                <a:ea typeface="微軟正黑體" pitchFamily="34" charset="-120"/>
              </a:rPr>
              <a:t>        </a:t>
            </a:r>
            <a:r>
              <a:rPr lang="en-US" altLang="zh-TW" sz="2800" dirty="0" smtClean="0">
                <a:solidFill>
                  <a:schemeClr val="tx1"/>
                </a:solidFill>
                <a:latin typeface="微軟正黑體" pitchFamily="34" charset="-120"/>
                <a:ea typeface="微軟正黑體" pitchFamily="34" charset="-120"/>
              </a:rPr>
              <a:t>(</a:t>
            </a:r>
            <a:r>
              <a:rPr lang="zh-TW" altLang="en-US" sz="2800" dirty="0" smtClean="0">
                <a:solidFill>
                  <a:schemeClr val="tx1"/>
                </a:solidFill>
                <a:latin typeface="微軟正黑體" pitchFamily="34" charset="-120"/>
                <a:ea typeface="微軟正黑體" pitchFamily="34" charset="-120"/>
              </a:rPr>
              <a:t>初階人員</a:t>
            </a:r>
            <a:r>
              <a:rPr lang="en-US" altLang="zh-TW" sz="2800" dirty="0" smtClean="0">
                <a:solidFill>
                  <a:schemeClr val="tx1"/>
                </a:solidFill>
                <a:latin typeface="微軟正黑體" pitchFamily="34" charset="-120"/>
                <a:ea typeface="微軟正黑體" pitchFamily="34" charset="-120"/>
              </a:rPr>
              <a:t>)</a:t>
            </a:r>
            <a:endParaRPr lang="zh-TW" alt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67544" y="1484784"/>
            <a:ext cx="8229600" cy="4309939"/>
          </a:xfrm>
        </p:spPr>
        <p:txBody>
          <a:bodyPr>
            <a:normAutofit/>
          </a:bodyPr>
          <a:lstStyle/>
          <a:p>
            <a:r>
              <a:rPr lang="zh-TW" altLang="en-US" dirty="0" smtClean="0"/>
              <a:t>目前實驗室使用的化學物質其危害等級均屬較低的物質，其在檢驗科所建置的防護工程中如</a:t>
            </a:r>
            <a:r>
              <a:rPr lang="zh-TW" altLang="en-US" dirty="0" smtClean="0">
                <a:solidFill>
                  <a:srgbClr val="FF0000"/>
                </a:solidFill>
              </a:rPr>
              <a:t>排氣櫃中操作都可避免化學物質的暴露。</a:t>
            </a:r>
            <a:endParaRPr lang="en-US" altLang="zh-TW" dirty="0" smtClean="0">
              <a:solidFill>
                <a:srgbClr val="FF0000"/>
              </a:solidFill>
            </a:endParaRPr>
          </a:p>
          <a:p>
            <a:endParaRPr lang="en-US" altLang="zh-TW" dirty="0" smtClean="0">
              <a:solidFill>
                <a:srgbClr val="FF0000"/>
              </a:solidFill>
            </a:endParaRPr>
          </a:p>
          <a:p>
            <a:r>
              <a:rPr lang="zh-TW" altLang="en-US" dirty="0" smtClean="0"/>
              <a:t>排氣櫃中操作：</a:t>
            </a:r>
            <a:endParaRPr lang="en-US" altLang="zh-TW" dirty="0" smtClean="0"/>
          </a:p>
          <a:p>
            <a:pPr lvl="1">
              <a:buNone/>
            </a:pPr>
            <a:r>
              <a:rPr lang="zh-TW" altLang="en-US" sz="2400" dirty="0" smtClean="0"/>
              <a:t>在排氣櫃中操作須先打開</a:t>
            </a:r>
            <a:r>
              <a:rPr lang="zh-TW" altLang="en-US" sz="2400" dirty="0"/>
              <a:t>化學</a:t>
            </a:r>
            <a:r>
              <a:rPr lang="zh-TW" altLang="en-US" sz="2400" dirty="0" smtClean="0"/>
              <a:t>抽器櫃開關，讓其運轉</a:t>
            </a:r>
            <a:r>
              <a:rPr lang="en-US" altLang="zh-TW" sz="2400" dirty="0" smtClean="0"/>
              <a:t>5</a:t>
            </a:r>
            <a:r>
              <a:rPr lang="zh-TW" altLang="en-US" sz="2400" dirty="0" smtClean="0"/>
              <a:t>分</a:t>
            </a:r>
            <a:endParaRPr lang="en-US" altLang="zh-TW" sz="2400" dirty="0" smtClean="0"/>
          </a:p>
          <a:p>
            <a:pPr lvl="1">
              <a:buNone/>
            </a:pPr>
            <a:r>
              <a:rPr lang="zh-TW" altLang="en-US" sz="2400" dirty="0" smtClean="0"/>
              <a:t>鐘再開始操作</a:t>
            </a:r>
            <a:r>
              <a:rPr lang="zh-TW" altLang="en-US" sz="2400" dirty="0"/>
              <a:t>，</a:t>
            </a:r>
            <a:r>
              <a:rPr lang="zh-TW" altLang="en-US" sz="2400" dirty="0" smtClean="0"/>
              <a:t>將</a:t>
            </a:r>
            <a:r>
              <a:rPr lang="zh-TW" altLang="en-US" sz="2400" dirty="0"/>
              <a:t>玻璃門拉下</a:t>
            </a:r>
            <a:r>
              <a:rPr lang="zh-TW" altLang="en-US" sz="2400" dirty="0" smtClean="0"/>
              <a:t>可以</a:t>
            </a:r>
            <a:r>
              <a:rPr lang="zh-TW" altLang="en-US" sz="2400" dirty="0"/>
              <a:t>遮蔽眼睛、口、鼻為</a:t>
            </a:r>
            <a:r>
              <a:rPr lang="zh-TW" altLang="en-US" sz="2400" dirty="0" smtClean="0"/>
              <a:t>佳。</a:t>
            </a:r>
            <a:endParaRPr lang="en-US" altLang="zh-TW" sz="2400" dirty="0" smtClean="0">
              <a:solidFill>
                <a:srgbClr val="FF0000"/>
              </a:solidFill>
            </a:endParaRPr>
          </a:p>
        </p:txBody>
      </p:sp>
      <p:sp>
        <p:nvSpPr>
          <p:cNvPr id="3" name="標題 2"/>
          <p:cNvSpPr>
            <a:spLocks noGrp="1"/>
          </p:cNvSpPr>
          <p:nvPr>
            <p:ph type="title"/>
          </p:nvPr>
        </p:nvSpPr>
        <p:spPr/>
        <p:txBody>
          <a:bodyPr>
            <a:normAutofit/>
          </a:bodyPr>
          <a:lstStyle/>
          <a:p>
            <a:r>
              <a:rPr lang="en-US" altLang="zh-TW" sz="2800" dirty="0" smtClean="0">
                <a:solidFill>
                  <a:srgbClr val="0000CC"/>
                </a:solidFill>
                <a:latin typeface="微軟正黑體" pitchFamily="34" charset="-120"/>
                <a:ea typeface="微軟正黑體" pitchFamily="34" charset="-120"/>
              </a:rPr>
              <a:t>3.3.2</a:t>
            </a:r>
            <a:r>
              <a:rPr lang="zh-TW" altLang="en-US" sz="2800" dirty="0" smtClean="0">
                <a:solidFill>
                  <a:srgbClr val="0000CC"/>
                </a:solidFill>
                <a:latin typeface="微軟正黑體" pitchFamily="34" charset="-120"/>
                <a:ea typeface="微軟正黑體" pitchFamily="34" charset="-120"/>
              </a:rPr>
              <a:t>說明使用特殊化學品所需之個人防護裝備</a:t>
            </a:r>
            <a:r>
              <a:rPr lang="en-US" altLang="zh-TW" sz="2800" dirty="0" smtClean="0">
                <a:solidFill>
                  <a:srgbClr val="0000CC"/>
                </a:solidFill>
                <a:latin typeface="微軟正黑體" pitchFamily="34" charset="-120"/>
                <a:ea typeface="微軟正黑體" pitchFamily="34" charset="-120"/>
              </a:rPr>
              <a:t/>
            </a:r>
            <a:br>
              <a:rPr lang="en-US" altLang="zh-TW" sz="2800" dirty="0" smtClean="0">
                <a:solidFill>
                  <a:srgbClr val="0000CC"/>
                </a:solidFill>
                <a:latin typeface="微軟正黑體" pitchFamily="34" charset="-120"/>
                <a:ea typeface="微軟正黑體" pitchFamily="34" charset="-120"/>
              </a:rPr>
            </a:br>
            <a:r>
              <a:rPr lang="en-US" altLang="zh-TW" sz="2800" dirty="0" smtClean="0">
                <a:solidFill>
                  <a:srgbClr val="0000CC"/>
                </a:solidFill>
                <a:latin typeface="微軟正黑體" pitchFamily="34" charset="-120"/>
                <a:ea typeface="微軟正黑體" pitchFamily="34" charset="-120"/>
              </a:rPr>
              <a:t>          </a:t>
            </a:r>
            <a:r>
              <a:rPr lang="en-US" altLang="zh-TW" sz="2800" dirty="0" smtClean="0">
                <a:solidFill>
                  <a:schemeClr val="tx1"/>
                </a:solidFill>
                <a:latin typeface="微軟正黑體" pitchFamily="34" charset="-120"/>
                <a:ea typeface="微軟正黑體" pitchFamily="34" charset="-120"/>
              </a:rPr>
              <a:t> (</a:t>
            </a:r>
            <a:r>
              <a:rPr lang="zh-TW" altLang="en-US" sz="2800" dirty="0" smtClean="0">
                <a:solidFill>
                  <a:schemeClr val="tx1"/>
                </a:solidFill>
                <a:latin typeface="微軟正黑體" pitchFamily="34" charset="-120"/>
                <a:ea typeface="微軟正黑體" pitchFamily="34" charset="-120"/>
              </a:rPr>
              <a:t>初階人員</a:t>
            </a:r>
            <a:r>
              <a:rPr lang="en-US" altLang="zh-TW" sz="2800" dirty="0" smtClean="0">
                <a:solidFill>
                  <a:schemeClr val="tx1"/>
                </a:solidFill>
                <a:latin typeface="微軟正黑體" pitchFamily="34" charset="-120"/>
                <a:ea typeface="微軟正黑體" pitchFamily="34" charset="-120"/>
              </a:rPr>
              <a:t>)</a:t>
            </a:r>
            <a:endParaRPr lang="zh-TW" alt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smtClean="0"/>
              <a:t>操作一般化學品及商品化試劑</a:t>
            </a:r>
            <a:r>
              <a:rPr lang="zh-TW" altLang="en-US" dirty="0" smtClean="0">
                <a:solidFill>
                  <a:srgbClr val="FF0000"/>
                </a:solidFill>
              </a:rPr>
              <a:t>，人員須了解須配戴何種個人裝備</a:t>
            </a:r>
            <a:r>
              <a:rPr lang="zh-TW" altLang="en-US" dirty="0" smtClean="0">
                <a:solidFill>
                  <a:srgbClr val="FF0000"/>
                </a:solidFill>
                <a:latin typeface="新細明體"/>
                <a:ea typeface="新細明體"/>
              </a:rPr>
              <a:t>，</a:t>
            </a:r>
            <a:r>
              <a:rPr lang="zh-TW" altLang="en-US" dirty="0" smtClean="0">
                <a:solidFill>
                  <a:srgbClr val="FF0000"/>
                </a:solidFill>
              </a:rPr>
              <a:t>如口罩、橡膠手套即可。</a:t>
            </a:r>
            <a:endParaRPr lang="en-US" altLang="zh-TW" dirty="0" smtClean="0"/>
          </a:p>
          <a:p>
            <a:r>
              <a:rPr lang="zh-TW" altLang="en-US" dirty="0" smtClean="0">
                <a:solidFill>
                  <a:srgbClr val="FF0000"/>
                </a:solidFill>
              </a:rPr>
              <a:t>人員須了解操作丁類化學物質，高毒性、腐蝕性如甲醛、乙酸乙酯、鹽酸、硫酸這些東西需要特別小心須戴防酸鹼手套、拿取此物品須使用密閉的提籃，防止掉落噴濺造成受傷</a:t>
            </a:r>
            <a:r>
              <a:rPr lang="zh-TW" altLang="en-US" dirty="0" smtClean="0"/>
              <a:t>。</a:t>
            </a:r>
            <a:endParaRPr lang="en-US" altLang="zh-TW" dirty="0" smtClean="0"/>
          </a:p>
          <a:p>
            <a:r>
              <a:rPr lang="zh-TW" altLang="en-US" dirty="0" smtClean="0"/>
              <a:t>各組在撰寫</a:t>
            </a:r>
            <a:r>
              <a:rPr lang="en-US" altLang="zh-TW" dirty="0" smtClean="0"/>
              <a:t>SOP</a:t>
            </a:r>
            <a:r>
              <a:rPr lang="zh-TW" altLang="en-US" dirty="0" smtClean="0"/>
              <a:t>時若有關於化學物質泡製，須將個人安全防護寫入。</a:t>
            </a:r>
            <a:endParaRPr lang="en-US" altLang="zh-TW" dirty="0" smtClean="0"/>
          </a:p>
          <a:p>
            <a:r>
              <a:rPr lang="en-US" altLang="zh-TW" dirty="0" smtClean="0">
                <a:hlinkClick r:id="rId2" action="ppaction://hlinkfile"/>
              </a:rPr>
              <a:t>B</a:t>
            </a:r>
            <a:r>
              <a:rPr lang="zh-TW" altLang="en-US" dirty="0" smtClean="0">
                <a:hlinkClick r:id="rId2" action="ppaction://hlinkfile"/>
              </a:rPr>
              <a:t>級防護</a:t>
            </a:r>
            <a:r>
              <a:rPr lang="zh-TW" altLang="en-US" dirty="0">
                <a:hlinkClick r:id="rId2" action="ppaction://hlinkfile"/>
              </a:rPr>
              <a:t>衣的</a:t>
            </a:r>
            <a:r>
              <a:rPr lang="zh-TW" altLang="en-US" dirty="0" smtClean="0">
                <a:hlinkClick r:id="rId2" action="ppaction://hlinkfile"/>
              </a:rPr>
              <a:t>穿脫流程</a:t>
            </a:r>
            <a:endParaRPr lang="en-US" altLang="zh-TW" dirty="0" smtClean="0"/>
          </a:p>
          <a:p>
            <a:r>
              <a:rPr lang="en-US" altLang="zh-TW" dirty="0" smtClean="0">
                <a:hlinkClick r:id="rId3" action="ppaction://hlinkpres?slideindex=1&amp;slidetitle="/>
              </a:rPr>
              <a:t>C</a:t>
            </a:r>
            <a:r>
              <a:rPr lang="zh-TW" altLang="en-US" dirty="0" smtClean="0">
                <a:hlinkClick r:id="rId3" action="ppaction://hlinkpres?slideindex=1&amp;slidetitle="/>
              </a:rPr>
              <a:t>級防護衣穿脫教材</a:t>
            </a:r>
            <a:endParaRPr lang="zh-TW" altLang="en-US" dirty="0" smtClean="0"/>
          </a:p>
          <a:p>
            <a:endParaRPr lang="zh-TW" altLang="en-US" dirty="0"/>
          </a:p>
        </p:txBody>
      </p:sp>
      <p:sp>
        <p:nvSpPr>
          <p:cNvPr id="3" name="標題 2"/>
          <p:cNvSpPr>
            <a:spLocks noGrp="1"/>
          </p:cNvSpPr>
          <p:nvPr>
            <p:ph type="title"/>
          </p:nvPr>
        </p:nvSpPr>
        <p:spPr/>
        <p:txBody>
          <a:bodyPr>
            <a:noAutofit/>
          </a:bodyPr>
          <a:lstStyle/>
          <a:p>
            <a:r>
              <a:rPr lang="en-US" altLang="zh-TW" sz="2800" dirty="0" smtClean="0">
                <a:solidFill>
                  <a:srgbClr val="0000CC"/>
                </a:solidFill>
                <a:latin typeface="微軟正黑體" pitchFamily="34" charset="-120"/>
                <a:ea typeface="微軟正黑體" pitchFamily="34" charset="-120"/>
              </a:rPr>
              <a:t>3.3.2</a:t>
            </a:r>
            <a:r>
              <a:rPr lang="zh-TW" altLang="en-US" sz="2800" dirty="0" smtClean="0">
                <a:solidFill>
                  <a:srgbClr val="0000CC"/>
                </a:solidFill>
                <a:latin typeface="微軟正黑體" pitchFamily="34" charset="-120"/>
                <a:ea typeface="微軟正黑體" pitchFamily="34" charset="-120"/>
              </a:rPr>
              <a:t>說明使用特殊化學品所需之個人防 護裝備</a:t>
            </a:r>
            <a:r>
              <a:rPr lang="en-US" altLang="zh-TW" sz="2800" dirty="0" smtClean="0">
                <a:solidFill>
                  <a:srgbClr val="0000CC"/>
                </a:solidFill>
                <a:latin typeface="微軟正黑體" pitchFamily="34" charset="-120"/>
                <a:ea typeface="微軟正黑體" pitchFamily="34" charset="-120"/>
              </a:rPr>
              <a:t>          </a:t>
            </a:r>
            <a:r>
              <a:rPr lang="en-US" altLang="zh-TW" sz="2800" dirty="0" smtClean="0">
                <a:solidFill>
                  <a:schemeClr val="tx1"/>
                </a:solidFill>
                <a:latin typeface="微軟正黑體" pitchFamily="34" charset="-120"/>
                <a:ea typeface="微軟正黑體" pitchFamily="34" charset="-120"/>
              </a:rPr>
              <a:t> (</a:t>
            </a:r>
            <a:r>
              <a:rPr lang="zh-TW" altLang="en-US" sz="2800" dirty="0" smtClean="0">
                <a:solidFill>
                  <a:schemeClr val="tx1"/>
                </a:solidFill>
                <a:latin typeface="微軟正黑體" pitchFamily="34" charset="-120"/>
                <a:ea typeface="微軟正黑體" pitchFamily="34" charset="-120"/>
              </a:rPr>
              <a:t>初階人員</a:t>
            </a:r>
            <a:r>
              <a:rPr lang="en-US" altLang="zh-TW" sz="2800" dirty="0" smtClean="0">
                <a:solidFill>
                  <a:schemeClr val="tx1"/>
                </a:solidFill>
                <a:latin typeface="微軟正黑體" pitchFamily="34" charset="-120"/>
                <a:ea typeface="微軟正黑體" pitchFamily="34" charset="-120"/>
              </a:rPr>
              <a:t>)</a:t>
            </a:r>
            <a:endParaRPr lang="zh-TW" alt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sz="2400" dirty="0" smtClean="0">
                <a:latin typeface="微軟正黑體" pitchFamily="34" charset="-120"/>
                <a:ea typeface="微軟正黑體" pitchFamily="34" charset="-120"/>
              </a:rPr>
              <a:t>檢驗科目前化學品所需之工程控制：局部排氣裝置</a:t>
            </a:r>
            <a:endParaRPr lang="en-US" altLang="zh-TW" sz="2400" dirty="0" smtClean="0">
              <a:latin typeface="微軟正黑體" pitchFamily="34" charset="-120"/>
              <a:ea typeface="微軟正黑體" pitchFamily="34" charset="-120"/>
            </a:endParaRPr>
          </a:p>
          <a:p>
            <a:pPr>
              <a:buNone/>
            </a:pPr>
            <a:r>
              <a:rPr lang="zh-TW" altLang="en-US" sz="2400" dirty="0" smtClean="0">
                <a:latin typeface="微軟正黑體" pitchFamily="34" charset="-120"/>
                <a:ea typeface="微軟正黑體" pitchFamily="34" charset="-120"/>
              </a:rPr>
              <a:t>    有</a:t>
            </a:r>
            <a:r>
              <a:rPr lang="en-US" altLang="zh-TW" sz="2400" dirty="0" smtClean="0">
                <a:latin typeface="微軟正黑體" pitchFamily="34" charset="-120"/>
                <a:ea typeface="微軟正黑體" pitchFamily="34" charset="-120"/>
              </a:rPr>
              <a:t>2</a:t>
            </a:r>
            <a:r>
              <a:rPr lang="zh-TW" altLang="en-US" sz="2400" dirty="0" smtClean="0">
                <a:latin typeface="微軟正黑體" pitchFamily="34" charset="-120"/>
                <a:ea typeface="微軟正黑體" pitchFamily="34" charset="-120"/>
              </a:rPr>
              <a:t>套化學排氣櫃</a:t>
            </a:r>
            <a:endParaRPr lang="en-US" altLang="zh-TW" sz="2400" dirty="0" smtClean="0">
              <a:latin typeface="微軟正黑體" pitchFamily="34" charset="-120"/>
              <a:ea typeface="微軟正黑體" pitchFamily="34" charset="-120"/>
            </a:endParaRPr>
          </a:p>
          <a:p>
            <a:pPr>
              <a:buNone/>
            </a:pPr>
            <a:r>
              <a:rPr lang="zh-TW" altLang="en-US" sz="2400" dirty="0" smtClean="0">
                <a:latin typeface="微軟正黑體" pitchFamily="34" charset="-120"/>
                <a:ea typeface="微軟正黑體" pitchFamily="34" charset="-120"/>
              </a:rPr>
              <a:t>    有</a:t>
            </a:r>
            <a:r>
              <a:rPr lang="en-US" altLang="zh-TW" sz="2400" dirty="0" smtClean="0">
                <a:latin typeface="微軟正黑體" pitchFamily="34" charset="-120"/>
                <a:ea typeface="微軟正黑體" pitchFamily="34" charset="-120"/>
              </a:rPr>
              <a:t>1</a:t>
            </a:r>
            <a:r>
              <a:rPr lang="zh-TW" altLang="en-US" sz="2400" dirty="0" smtClean="0">
                <a:latin typeface="微軟正黑體" pitchFamily="34" charset="-120"/>
                <a:ea typeface="微軟正黑體" pitchFamily="34" charset="-120"/>
              </a:rPr>
              <a:t>套染色排氣水槽櫃</a:t>
            </a:r>
            <a:r>
              <a:rPr lang="en-US" altLang="zh-TW" sz="2400" dirty="0" smtClean="0">
                <a:latin typeface="微軟正黑體" pitchFamily="34" charset="-120"/>
                <a:ea typeface="微軟正黑體" pitchFamily="34" charset="-120"/>
              </a:rPr>
              <a:t>(</a:t>
            </a:r>
            <a:r>
              <a:rPr lang="zh-TW" altLang="en-US" sz="2400" dirty="0" smtClean="0">
                <a:latin typeface="微軟正黑體" pitchFamily="34" charset="-120"/>
                <a:ea typeface="微軟正黑體" pitchFamily="34" charset="-120"/>
              </a:rPr>
              <a:t>另有一套等待建置當中</a:t>
            </a:r>
            <a:r>
              <a:rPr lang="en-US" altLang="zh-TW" sz="2400" dirty="0" smtClean="0">
                <a:latin typeface="微軟正黑體" pitchFamily="34" charset="-120"/>
                <a:ea typeface="微軟正黑體" pitchFamily="34" charset="-120"/>
              </a:rPr>
              <a:t>)</a:t>
            </a:r>
          </a:p>
          <a:p>
            <a:pPr>
              <a:buNone/>
            </a:pPr>
            <a:r>
              <a:rPr lang="zh-TW" altLang="en-US" sz="2400" dirty="0" smtClean="0">
                <a:latin typeface="微軟正黑體" pitchFamily="34" charset="-120"/>
                <a:ea typeface="微軟正黑體" pitchFamily="34" charset="-120"/>
              </a:rPr>
              <a:t>＊每年需進行風速之測定，通常控制在</a:t>
            </a:r>
            <a:r>
              <a:rPr lang="en-US" altLang="zh-TW" sz="2400" dirty="0" err="1" smtClean="0">
                <a:latin typeface="微軟正黑體" pitchFamily="34" charset="-120"/>
                <a:ea typeface="微軟正黑體" pitchFamily="34" charset="-120"/>
              </a:rPr>
              <a:t>1m</a:t>
            </a:r>
            <a:r>
              <a:rPr lang="en-US" altLang="zh-TW" sz="2400" dirty="0" smtClean="0">
                <a:latin typeface="微軟正黑體" pitchFamily="34" charset="-120"/>
                <a:ea typeface="微軟正黑體" pitchFamily="34" charset="-120"/>
              </a:rPr>
              <a:t>/</a:t>
            </a:r>
            <a:r>
              <a:rPr lang="zh-TW" altLang="en-US" sz="2400" dirty="0" smtClean="0">
                <a:latin typeface="微軟正黑體" pitchFamily="34" charset="-120"/>
                <a:ea typeface="微軟正黑體" pitchFamily="34" charset="-120"/>
              </a:rPr>
              <a:t>秒以下。</a:t>
            </a:r>
            <a:endParaRPr lang="en-US" altLang="zh-TW" sz="2400" dirty="0" smtClean="0">
              <a:latin typeface="微軟正黑體" pitchFamily="34" charset="-120"/>
              <a:ea typeface="微軟正黑體" pitchFamily="34" charset="-120"/>
            </a:endParaRPr>
          </a:p>
          <a:p>
            <a:pPr>
              <a:buNone/>
            </a:pPr>
            <a:r>
              <a:rPr lang="zh-TW" altLang="en-US" sz="2400" dirty="0" smtClean="0">
                <a:latin typeface="微軟正黑體" pitchFamily="34" charset="-120"/>
                <a:ea typeface="微軟正黑體" pitchFamily="34" charset="-120"/>
              </a:rPr>
              <a:t>＊並每年進行局部排氣裝置的安全檢查。</a:t>
            </a:r>
            <a:endParaRPr lang="en-US" altLang="zh-TW" sz="2400" dirty="0" smtClean="0">
              <a:latin typeface="微軟正黑體" pitchFamily="34" charset="-120"/>
              <a:ea typeface="微軟正黑體" pitchFamily="34" charset="-120"/>
            </a:endParaRPr>
          </a:p>
          <a:p>
            <a:r>
              <a:rPr lang="zh-TW" altLang="en-US" sz="2400" dirty="0" smtClean="0">
                <a:latin typeface="微軟正黑體" pitchFamily="34" charset="-120"/>
                <a:ea typeface="微軟正黑體" pitchFamily="34" charset="-120"/>
              </a:rPr>
              <a:t>職業安全衛生室每年會執行</a:t>
            </a:r>
            <a:r>
              <a:rPr lang="en-US" altLang="zh-TW" sz="2400" dirty="0" smtClean="0">
                <a:latin typeface="微軟正黑體" pitchFamily="34" charset="-120"/>
                <a:ea typeface="微軟正黑體" pitchFamily="34" charset="-120"/>
              </a:rPr>
              <a:t>2</a:t>
            </a:r>
            <a:r>
              <a:rPr lang="zh-TW" altLang="en-US" sz="2400" dirty="0" smtClean="0">
                <a:latin typeface="微軟正黑體" pitchFamily="34" charset="-120"/>
                <a:ea typeface="微軟正黑體" pitchFamily="34" charset="-120"/>
              </a:rPr>
              <a:t>次的作業環境監測，並記錄保存三年。</a:t>
            </a:r>
            <a:endParaRPr lang="en-US" altLang="zh-TW" sz="2400" dirty="0" smtClean="0">
              <a:latin typeface="微軟正黑體" pitchFamily="34" charset="-120"/>
              <a:ea typeface="微軟正黑體" pitchFamily="34" charset="-120"/>
            </a:endParaRPr>
          </a:p>
          <a:p>
            <a:r>
              <a:rPr lang="zh-TW" altLang="en-US" sz="2400" dirty="0" smtClean="0">
                <a:latin typeface="微軟正黑體" pitchFamily="34" charset="-120"/>
                <a:ea typeface="微軟正黑體" pitchFamily="34" charset="-120"/>
              </a:rPr>
              <a:t>人員每天也要執行局部排氣裝置的功能檢點並記錄於表單中。</a:t>
            </a:r>
            <a:endParaRPr lang="en-US" altLang="zh-TW" sz="2400" dirty="0" smtClean="0">
              <a:latin typeface="微軟正黑體" pitchFamily="34" charset="-120"/>
              <a:ea typeface="微軟正黑體" pitchFamily="34" charset="-120"/>
            </a:endParaRPr>
          </a:p>
          <a:p>
            <a:r>
              <a:rPr lang="zh-TW" altLang="en-US" sz="2400" dirty="0" smtClean="0">
                <a:solidFill>
                  <a:srgbClr val="FF0000"/>
                </a:solidFill>
                <a:latin typeface="微軟正黑體" pitchFamily="34" charset="-120"/>
                <a:ea typeface="微軟正黑體" pitchFamily="34" charset="-120"/>
              </a:rPr>
              <a:t>人員要了解局部排氣裝置使用與功能檢點</a:t>
            </a:r>
            <a:endParaRPr lang="en-US" altLang="zh-TW" sz="2400" dirty="0" smtClean="0">
              <a:solidFill>
                <a:srgbClr val="FF0000"/>
              </a:solidFill>
              <a:latin typeface="微軟正黑體" pitchFamily="34" charset="-120"/>
              <a:ea typeface="微軟正黑體" pitchFamily="34" charset="-120"/>
            </a:endParaRPr>
          </a:p>
          <a:p>
            <a:pPr>
              <a:buNone/>
            </a:pPr>
            <a:r>
              <a:rPr lang="zh-TW" altLang="en-US" sz="2400" dirty="0" smtClean="0">
                <a:solidFill>
                  <a:srgbClr val="0000CC"/>
                </a:solidFill>
                <a:latin typeface="微軟正黑體" pitchFamily="34" charset="-120"/>
                <a:ea typeface="微軟正黑體" pitchFamily="34" charset="-120"/>
              </a:rPr>
              <a:t>    </a:t>
            </a:r>
            <a:endParaRPr lang="en-US" altLang="zh-TW" sz="2400" dirty="0" smtClean="0">
              <a:solidFill>
                <a:srgbClr val="0000CC"/>
              </a:solidFill>
              <a:latin typeface="微軟正黑體" pitchFamily="34" charset="-120"/>
              <a:ea typeface="微軟正黑體" pitchFamily="34" charset="-120"/>
            </a:endParaRPr>
          </a:p>
          <a:p>
            <a:pPr>
              <a:buNone/>
            </a:pPr>
            <a:endParaRPr lang="en-US" altLang="zh-TW" sz="2400" dirty="0" smtClean="0">
              <a:solidFill>
                <a:srgbClr val="0000CC"/>
              </a:solidFill>
              <a:latin typeface="微軟正黑體" pitchFamily="34" charset="-120"/>
              <a:ea typeface="微軟正黑體" pitchFamily="34" charset="-120"/>
            </a:endParaRPr>
          </a:p>
          <a:p>
            <a:endParaRPr lang="zh-TW" altLang="en-US" dirty="0"/>
          </a:p>
        </p:txBody>
      </p:sp>
      <p:sp>
        <p:nvSpPr>
          <p:cNvPr id="3" name="標題 2"/>
          <p:cNvSpPr>
            <a:spLocks noGrp="1"/>
          </p:cNvSpPr>
          <p:nvPr>
            <p:ph type="title"/>
          </p:nvPr>
        </p:nvSpPr>
        <p:spPr/>
        <p:txBody>
          <a:bodyPr/>
          <a:lstStyle/>
          <a:p>
            <a:pPr lvl="1" algn="l" rtl="0">
              <a:spcBef>
                <a:spcPct val="0"/>
              </a:spcBef>
            </a:pPr>
            <a:r>
              <a:rPr lang="en-US" altLang="zh-TW" sz="2800" b="1" dirty="0" smtClean="0">
                <a:solidFill>
                  <a:srgbClr val="0000CC"/>
                </a:solidFill>
                <a:latin typeface="微軟正黑體" pitchFamily="34" charset="-120"/>
                <a:ea typeface="微軟正黑體" pitchFamily="34" charset="-120"/>
              </a:rPr>
              <a:t>3.3.3</a:t>
            </a:r>
            <a:r>
              <a:rPr lang="zh-TW" altLang="en-US" sz="2800" b="1" dirty="0" smtClean="0">
                <a:solidFill>
                  <a:srgbClr val="0000CC"/>
                </a:solidFill>
                <a:latin typeface="微軟正黑體" pitchFamily="34" charset="-120"/>
                <a:ea typeface="微軟正黑體" pitchFamily="34" charset="-120"/>
              </a:rPr>
              <a:t>說明使用特殊化學品所需之工程控制</a:t>
            </a:r>
            <a:endParaRPr lang="zh-TW" alt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smtClean="0"/>
              <a:t>目前有害化學物質都儲存於化學抽氣櫃內</a:t>
            </a:r>
            <a:endParaRPr lang="en-US" altLang="zh-TW" dirty="0" smtClean="0"/>
          </a:p>
          <a:p>
            <a:r>
              <a:rPr lang="zh-TW" altLang="en-US" dirty="0" smtClean="0"/>
              <a:t>依照各個化學品的特性，具腐蝕性的、強酸強鹼、強氧化劑需分開置放，目前編號</a:t>
            </a:r>
            <a:r>
              <a:rPr lang="en-US" altLang="zh-TW" dirty="0" smtClean="0"/>
              <a:t>A-I</a:t>
            </a:r>
            <a:r>
              <a:rPr lang="zh-TW" altLang="en-US" dirty="0" smtClean="0"/>
              <a:t>共有</a:t>
            </a:r>
            <a:r>
              <a:rPr lang="en-US" altLang="zh-TW" dirty="0" smtClean="0"/>
              <a:t>9</a:t>
            </a:r>
            <a:r>
              <a:rPr lang="zh-TW" altLang="en-US" dirty="0" smtClean="0"/>
              <a:t>盤</a:t>
            </a:r>
            <a:endParaRPr lang="en-US" altLang="zh-TW" dirty="0" smtClean="0"/>
          </a:p>
          <a:p>
            <a:r>
              <a:rPr lang="zh-TW" altLang="en-US" dirty="0" smtClean="0"/>
              <a:t>人員拿取時須注意在</a:t>
            </a:r>
            <a:r>
              <a:rPr lang="en-US" altLang="zh-TW" dirty="0" smtClean="0"/>
              <a:t>A</a:t>
            </a:r>
            <a:r>
              <a:rPr lang="zh-TW" altLang="en-US" dirty="0" smtClean="0"/>
              <a:t>盤子拿的就歸放回去</a:t>
            </a:r>
            <a:r>
              <a:rPr lang="en-US" altLang="zh-TW" dirty="0" smtClean="0"/>
              <a:t>A</a:t>
            </a:r>
            <a:r>
              <a:rPr lang="zh-TW" altLang="en-US" dirty="0" smtClean="0"/>
              <a:t>盤子</a:t>
            </a:r>
            <a:endParaRPr lang="en-US" altLang="zh-TW" dirty="0" smtClean="0"/>
          </a:p>
          <a:p>
            <a:r>
              <a:rPr lang="zh-TW" altLang="en-US" dirty="0" smtClean="0"/>
              <a:t>各項化學物品詳細置放位置可查詢</a:t>
            </a:r>
            <a:r>
              <a:rPr lang="zh-TW" altLang="en-US" dirty="0" smtClean="0">
                <a:ln>
                  <a:solidFill>
                    <a:schemeClr val="accent1"/>
                  </a:solidFill>
                </a:ln>
                <a:solidFill>
                  <a:srgbClr val="0000CC"/>
                </a:solidFill>
              </a:rPr>
              <a:t>門診組化學品清單、微生物組化學品清單</a:t>
            </a:r>
            <a:endParaRPr lang="en-US" altLang="zh-TW" dirty="0" smtClean="0">
              <a:ln>
                <a:solidFill>
                  <a:schemeClr val="accent1"/>
                </a:solidFill>
              </a:ln>
              <a:solidFill>
                <a:srgbClr val="0000CC"/>
              </a:solidFill>
            </a:endParaRPr>
          </a:p>
          <a:p>
            <a:r>
              <a:rPr lang="zh-TW" altLang="en-US" dirty="0" smtClean="0">
                <a:ln>
                  <a:solidFill>
                    <a:schemeClr val="accent1"/>
                  </a:solidFill>
                </a:ln>
                <a:solidFill>
                  <a:srgbClr val="0000CC"/>
                </a:solidFill>
              </a:rPr>
              <a:t>化學品置放的盤子也會標示化學品名稱</a:t>
            </a:r>
            <a:endParaRPr lang="en-US" altLang="zh-TW" dirty="0" smtClean="0">
              <a:ln>
                <a:solidFill>
                  <a:schemeClr val="accent1"/>
                </a:solidFill>
              </a:ln>
              <a:solidFill>
                <a:srgbClr val="0000CC"/>
              </a:solidFill>
            </a:endParaRPr>
          </a:p>
          <a:p>
            <a:r>
              <a:rPr lang="zh-TW" altLang="en-US" dirty="0" smtClean="0">
                <a:ln>
                  <a:solidFill>
                    <a:schemeClr val="accent1"/>
                  </a:solidFill>
                </a:ln>
                <a:solidFill>
                  <a:srgbClr val="0000CC"/>
                </a:solidFill>
              </a:rPr>
              <a:t>人員須知悉所操作的化學品不可與那些物質放在一起，可查詢檢驗醫學科危害特化物總表</a:t>
            </a:r>
            <a:r>
              <a:rPr lang="en-US" altLang="zh-TW" dirty="0" smtClean="0">
                <a:ln>
                  <a:solidFill>
                    <a:schemeClr val="accent1"/>
                  </a:solidFill>
                </a:ln>
                <a:solidFill>
                  <a:srgbClr val="0000CC"/>
                </a:solidFill>
              </a:rPr>
              <a:t>-</a:t>
            </a:r>
            <a:r>
              <a:rPr lang="zh-TW" altLang="en-US" dirty="0" smtClean="0">
                <a:ln>
                  <a:solidFill>
                    <a:schemeClr val="accent1"/>
                  </a:solidFill>
                </a:ln>
                <a:solidFill>
                  <a:srgbClr val="0000CC"/>
                </a:solidFill>
              </a:rPr>
              <a:t>儲存</a:t>
            </a:r>
            <a:r>
              <a:rPr lang="en-US" altLang="zh-TW" dirty="0" smtClean="0">
                <a:ln>
                  <a:solidFill>
                    <a:schemeClr val="accent1"/>
                  </a:solidFill>
                </a:ln>
                <a:solidFill>
                  <a:srgbClr val="0000CC"/>
                </a:solidFill>
              </a:rPr>
              <a:t>-</a:t>
            </a:r>
            <a:r>
              <a:rPr lang="zh-TW" altLang="en-US" dirty="0" smtClean="0">
                <a:ln>
                  <a:solidFill>
                    <a:schemeClr val="accent1"/>
                  </a:solidFill>
                </a:ln>
                <a:solidFill>
                  <a:srgbClr val="0000CC"/>
                </a:solidFill>
              </a:rPr>
              <a:t>洩漏處理文件</a:t>
            </a:r>
            <a:r>
              <a:rPr lang="en-US" altLang="zh-TW" dirty="0" smtClean="0">
                <a:ln>
                  <a:solidFill>
                    <a:schemeClr val="accent1"/>
                  </a:solidFill>
                </a:ln>
                <a:solidFill>
                  <a:srgbClr val="0000CC"/>
                </a:solidFill>
              </a:rPr>
              <a:t>-</a:t>
            </a:r>
            <a:r>
              <a:rPr lang="en-US" altLang="zh-TW" dirty="0" smtClean="0">
                <a:ln>
                  <a:solidFill>
                    <a:schemeClr val="accent1"/>
                  </a:solidFill>
                </a:ln>
                <a:solidFill>
                  <a:srgbClr val="FF0000"/>
                </a:solidFill>
                <a:hlinkClick r:id="rId2" action="ppaction://hlinkfile"/>
              </a:rPr>
              <a:t>MSDS</a:t>
            </a:r>
            <a:r>
              <a:rPr lang="zh-TW" altLang="en-US" dirty="0" smtClean="0">
                <a:ln>
                  <a:solidFill>
                    <a:schemeClr val="accent1"/>
                  </a:solidFill>
                </a:ln>
                <a:solidFill>
                  <a:srgbClr val="FF0000"/>
                </a:solidFill>
                <a:hlinkClick r:id="rId2" action="ppaction://hlinkfile"/>
              </a:rPr>
              <a:t>版</a:t>
            </a:r>
            <a:r>
              <a:rPr lang="zh-TW" altLang="en-US" dirty="0" smtClean="0">
                <a:ln>
                  <a:solidFill>
                    <a:schemeClr val="accent1"/>
                  </a:solidFill>
                </a:ln>
                <a:solidFill>
                  <a:srgbClr val="FF0000"/>
                </a:solidFill>
              </a:rPr>
              <a:t>及</a:t>
            </a:r>
            <a:r>
              <a:rPr lang="zh-TW" altLang="en-US" dirty="0" smtClean="0">
                <a:ln>
                  <a:solidFill>
                    <a:schemeClr val="accent1"/>
                  </a:solidFill>
                </a:ln>
                <a:solidFill>
                  <a:srgbClr val="FF0000"/>
                </a:solidFill>
                <a:hlinkClick r:id="rId3" action="ppaction://hlinkfile"/>
              </a:rPr>
              <a:t>整理版</a:t>
            </a:r>
            <a:endParaRPr lang="zh-TW" altLang="en-US" dirty="0">
              <a:solidFill>
                <a:srgbClr val="FF0000"/>
              </a:solidFill>
            </a:endParaRPr>
          </a:p>
        </p:txBody>
      </p:sp>
      <p:sp>
        <p:nvSpPr>
          <p:cNvPr id="3" name="標題 2"/>
          <p:cNvSpPr>
            <a:spLocks noGrp="1"/>
          </p:cNvSpPr>
          <p:nvPr>
            <p:ph type="title"/>
          </p:nvPr>
        </p:nvSpPr>
        <p:spPr/>
        <p:txBody>
          <a:bodyPr>
            <a:normAutofit/>
          </a:bodyPr>
          <a:lstStyle/>
          <a:p>
            <a:r>
              <a:rPr lang="en-US" altLang="zh-TW" sz="2800" dirty="0" smtClean="0">
                <a:solidFill>
                  <a:srgbClr val="0000CC"/>
                </a:solidFill>
                <a:latin typeface="微軟正黑體" pitchFamily="34" charset="-120"/>
                <a:ea typeface="微軟正黑體" pitchFamily="34" charset="-120"/>
              </a:rPr>
              <a:t>3.3.4</a:t>
            </a:r>
            <a:r>
              <a:rPr lang="zh-TW" altLang="en-US" sz="2800" dirty="0" smtClean="0">
                <a:solidFill>
                  <a:srgbClr val="0000CC"/>
                </a:solidFill>
                <a:latin typeface="微軟正黑體" pitchFamily="34" charset="-120"/>
                <a:ea typeface="微軟正黑體" pitchFamily="34" charset="-120"/>
              </a:rPr>
              <a:t>說明各種化學品正確之儲存場所</a:t>
            </a:r>
            <a:r>
              <a:rPr lang="en-US" altLang="zh-TW" sz="2800" dirty="0" smtClean="0">
                <a:solidFill>
                  <a:schemeClr val="tx1"/>
                </a:solidFill>
                <a:latin typeface="微軟正黑體" pitchFamily="34" charset="-120"/>
                <a:ea typeface="微軟正黑體" pitchFamily="34" charset="-120"/>
              </a:rPr>
              <a:t>(</a:t>
            </a:r>
            <a:r>
              <a:rPr lang="zh-TW" altLang="en-US" sz="2800" dirty="0" smtClean="0">
                <a:solidFill>
                  <a:schemeClr val="tx1"/>
                </a:solidFill>
                <a:latin typeface="微軟正黑體" pitchFamily="34" charset="-120"/>
                <a:ea typeface="微軟正黑體" pitchFamily="34" charset="-120"/>
              </a:rPr>
              <a:t>初階人員</a:t>
            </a:r>
            <a:r>
              <a:rPr lang="en-US" altLang="zh-TW" sz="2800" dirty="0" smtClean="0">
                <a:solidFill>
                  <a:schemeClr val="tx1"/>
                </a:solidFill>
                <a:latin typeface="微軟正黑體" pitchFamily="34" charset="-120"/>
                <a:ea typeface="微軟正黑體" pitchFamily="34" charset="-120"/>
              </a:rPr>
              <a:t>)</a:t>
            </a:r>
            <a:endParaRPr lang="zh-TW" alt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noFill/>
          <a:ln>
            <a:solidFill>
              <a:srgbClr val="0000CC"/>
            </a:solidFill>
          </a:ln>
        </p:spPr>
        <p:txBody>
          <a:bodyPr>
            <a:normAutofit/>
          </a:bodyPr>
          <a:lstStyle/>
          <a:p>
            <a:r>
              <a:rPr lang="zh-TW" altLang="en-US" dirty="0" smtClean="0"/>
              <a:t>當化學物質不小心洩漏時，若是小量洩漏可使用砂土覆蓋吸附，在清掃裝填棄置感染性垃圾桶中。</a:t>
            </a:r>
            <a:endParaRPr lang="en-US" altLang="zh-TW" dirty="0" smtClean="0"/>
          </a:p>
          <a:p>
            <a:r>
              <a:rPr lang="zh-TW" altLang="en-US" dirty="0" smtClean="0"/>
              <a:t>若是鹽酸、硫酸打破大量洩漏或漂白水大量傾倒須立即離開現場，將現場封閉且立即通報主管，若人員指初淺認識化學物質，無法自行處理，需啟動洩漏緊急應變機制，請專業人士前來處理。</a:t>
            </a:r>
            <a:endParaRPr lang="en-US" altLang="zh-TW" dirty="0" smtClean="0"/>
          </a:p>
        </p:txBody>
      </p:sp>
      <p:sp>
        <p:nvSpPr>
          <p:cNvPr id="3" name="標題 2"/>
          <p:cNvSpPr>
            <a:spLocks noGrp="1"/>
          </p:cNvSpPr>
          <p:nvPr>
            <p:ph type="title"/>
          </p:nvPr>
        </p:nvSpPr>
        <p:spPr/>
        <p:txBody>
          <a:bodyPr>
            <a:normAutofit/>
          </a:bodyPr>
          <a:lstStyle/>
          <a:p>
            <a:r>
              <a:rPr lang="en-US" altLang="zh-TW" sz="3200" dirty="0" smtClean="0"/>
              <a:t>3.4.5</a:t>
            </a:r>
            <a:r>
              <a:rPr lang="zh-TW" altLang="en-US" sz="3200" dirty="0" smtClean="0"/>
              <a:t>說明疑似暴露後之應變流程</a:t>
            </a:r>
            <a:r>
              <a:rPr lang="en-US" altLang="zh-TW" sz="3200" dirty="0" smtClean="0">
                <a:solidFill>
                  <a:schemeClr val="tx1"/>
                </a:solidFill>
                <a:latin typeface="微軟正黑體" pitchFamily="34" charset="-120"/>
                <a:ea typeface="微軟正黑體" pitchFamily="34" charset="-120"/>
              </a:rPr>
              <a:t>(</a:t>
            </a:r>
            <a:r>
              <a:rPr lang="zh-TW" altLang="en-US" sz="3200" dirty="0" smtClean="0">
                <a:solidFill>
                  <a:schemeClr val="tx1"/>
                </a:solidFill>
                <a:latin typeface="微軟正黑體" pitchFamily="34" charset="-120"/>
                <a:ea typeface="微軟正黑體" pitchFamily="34" charset="-120"/>
              </a:rPr>
              <a:t>初階人員</a:t>
            </a:r>
            <a:r>
              <a:rPr lang="en-US" altLang="zh-TW" sz="3200" dirty="0" smtClean="0">
                <a:solidFill>
                  <a:schemeClr val="tx1"/>
                </a:solidFill>
                <a:latin typeface="微軟正黑體" pitchFamily="34" charset="-120"/>
                <a:ea typeface="微軟正黑體" pitchFamily="34" charset="-120"/>
              </a:rPr>
              <a:t>)</a:t>
            </a:r>
            <a:endParaRPr lang="zh-TW" alt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sz="2800" dirty="0" smtClean="0">
                <a:latin typeface="微軟正黑體" pitchFamily="34" charset="-120"/>
                <a:ea typeface="微軟正黑體" pitchFamily="34" charset="-120"/>
              </a:rPr>
              <a:t>初階人員：</a:t>
            </a:r>
            <a:r>
              <a:rPr lang="zh-TW" altLang="en-US" sz="2800" dirty="0" smtClean="0"/>
              <a:t>實驗室研究人員或醫事技術人員</a:t>
            </a:r>
            <a:endParaRPr lang="en-US" altLang="zh-TW" sz="2800" dirty="0" smtClean="0"/>
          </a:p>
          <a:p>
            <a:endParaRPr lang="en-US" altLang="zh-TW" sz="2800" dirty="0" smtClean="0">
              <a:latin typeface="微軟正黑體" pitchFamily="34" charset="-120"/>
              <a:ea typeface="微軟正黑體" pitchFamily="34" charset="-120"/>
            </a:endParaRPr>
          </a:p>
          <a:p>
            <a:r>
              <a:rPr lang="zh-TW" altLang="en-US" sz="2800" dirty="0" smtClean="0"/>
              <a:t>中階</a:t>
            </a:r>
            <a:r>
              <a:rPr lang="zh-TW" altLang="en-US" sz="2800" dirty="0" smtClean="0">
                <a:latin typeface="微軟正黑體" pitchFamily="34" charset="-120"/>
                <a:ea typeface="微軟正黑體" pitchFamily="34" charset="-120"/>
              </a:rPr>
              <a:t>人員：</a:t>
            </a:r>
            <a:r>
              <a:rPr lang="zh-TW" altLang="en-US" sz="2800" dirty="0" smtClean="0"/>
              <a:t>研究人員或醫事技術人員主管、實驗 </a:t>
            </a:r>
            <a:endParaRPr lang="en-US" altLang="zh-TW" sz="2800" dirty="0" smtClean="0"/>
          </a:p>
          <a:p>
            <a:pPr>
              <a:buNone/>
            </a:pPr>
            <a:r>
              <a:rPr lang="zh-TW" altLang="en-US" sz="2800" dirty="0" smtClean="0"/>
              <a:t>                  室專員或實驗室管理人</a:t>
            </a:r>
            <a:endParaRPr lang="en-US" altLang="zh-TW" sz="2800" dirty="0" smtClean="0"/>
          </a:p>
          <a:p>
            <a:pPr>
              <a:buNone/>
            </a:pPr>
            <a:endParaRPr lang="en-US" altLang="zh-TW" sz="2800" dirty="0" smtClean="0">
              <a:latin typeface="微軟正黑體" pitchFamily="34" charset="-120"/>
              <a:ea typeface="微軟正黑體" pitchFamily="34" charset="-120"/>
            </a:endParaRPr>
          </a:p>
          <a:p>
            <a:r>
              <a:rPr lang="zh-TW" altLang="en-US" sz="2800" dirty="0" smtClean="0">
                <a:latin typeface="微軟正黑體" pitchFamily="34" charset="-120"/>
                <a:ea typeface="微軟正黑體" pitchFamily="34" charset="-120"/>
              </a:rPr>
              <a:t>高階人員</a:t>
            </a:r>
            <a:r>
              <a:rPr lang="zh-TW" altLang="en-US" sz="2800" dirty="0" smtClean="0"/>
              <a:t>：計畫主持人、分支機構或部門管理人</a:t>
            </a:r>
            <a:endParaRPr lang="en-US" altLang="zh-TW" sz="2800" dirty="0" smtClean="0"/>
          </a:p>
          <a:p>
            <a:endParaRPr lang="en-US" altLang="zh-TW" sz="2800" dirty="0" smtClean="0">
              <a:latin typeface="微軟正黑體" pitchFamily="34" charset="-120"/>
              <a:ea typeface="微軟正黑體" pitchFamily="34" charset="-120"/>
            </a:endParaRPr>
          </a:p>
          <a:p>
            <a:endParaRPr lang="zh-TW" altLang="en-US" dirty="0"/>
          </a:p>
        </p:txBody>
      </p:sp>
      <p:sp>
        <p:nvSpPr>
          <p:cNvPr id="3" name="標題 2"/>
          <p:cNvSpPr>
            <a:spLocks noGrp="1"/>
          </p:cNvSpPr>
          <p:nvPr>
            <p:ph type="title"/>
          </p:nvPr>
        </p:nvSpPr>
        <p:spPr/>
        <p:txBody>
          <a:bodyPr>
            <a:normAutofit/>
          </a:bodyPr>
          <a:lstStyle/>
          <a:p>
            <a:r>
              <a:rPr lang="zh-TW" altLang="en-US" sz="3600" dirty="0" smtClean="0">
                <a:latin typeface="微軟正黑體" pitchFamily="34" charset="-120"/>
                <a:ea typeface="微軟正黑體" pitchFamily="34" charset="-120"/>
              </a:rPr>
              <a:t>依據實驗室人員生物安全知能評核指引</a:t>
            </a:r>
            <a:endParaRPr lang="zh-TW" altLang="en-US"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a:solidFill>
                  <a:srgbClr val="FF0000"/>
                </a:solidFill>
              </a:rPr>
              <a:t>洩漏處理請</a:t>
            </a:r>
            <a:r>
              <a:rPr lang="zh-TW" altLang="en-US" dirty="0" smtClean="0">
                <a:solidFill>
                  <a:srgbClr val="FF0000"/>
                </a:solidFill>
              </a:rPr>
              <a:t>參照</a:t>
            </a:r>
            <a:endParaRPr lang="en-US" altLang="zh-TW" dirty="0" smtClean="0">
              <a:solidFill>
                <a:srgbClr val="FF0000"/>
              </a:solidFill>
            </a:endParaRPr>
          </a:p>
          <a:p>
            <a:pPr marL="109728" indent="0">
              <a:buNone/>
            </a:pPr>
            <a:r>
              <a:rPr lang="zh-TW" altLang="en-US" dirty="0" smtClean="0">
                <a:solidFill>
                  <a:srgbClr val="0000CC"/>
                </a:solidFill>
                <a:hlinkClick r:id="rId2" action="ppaction://hlinkfile"/>
              </a:rPr>
              <a:t>   檢驗</a:t>
            </a:r>
            <a:r>
              <a:rPr lang="zh-TW" altLang="en-US" dirty="0">
                <a:solidFill>
                  <a:srgbClr val="0000CC"/>
                </a:solidFill>
                <a:hlinkClick r:id="rId2" action="ppaction://hlinkfile"/>
              </a:rPr>
              <a:t>醫學科化學藥品洩漏處理清冊</a:t>
            </a:r>
            <a:r>
              <a:rPr lang="en-US" altLang="zh-TW" dirty="0">
                <a:solidFill>
                  <a:srgbClr val="0000CC"/>
                </a:solidFill>
                <a:hlinkClick r:id="rId2" action="ppaction://hlinkfile"/>
              </a:rPr>
              <a:t>-MSDS</a:t>
            </a:r>
            <a:r>
              <a:rPr lang="zh-TW" altLang="en-US" dirty="0" smtClean="0">
                <a:solidFill>
                  <a:srgbClr val="0000CC"/>
                </a:solidFill>
                <a:hlinkClick r:id="rId2" action="ppaction://hlinkfile"/>
              </a:rPr>
              <a:t>版</a:t>
            </a:r>
            <a:endParaRPr lang="en-US" altLang="zh-TW" dirty="0" smtClean="0">
              <a:solidFill>
                <a:srgbClr val="0000CC"/>
              </a:solidFill>
              <a:latin typeface="新細明體"/>
              <a:ea typeface="新細明體"/>
            </a:endParaRPr>
          </a:p>
          <a:p>
            <a:pPr marL="109728" indent="0">
              <a:buNone/>
            </a:pPr>
            <a:r>
              <a:rPr lang="zh-TW" altLang="en-US" dirty="0" smtClean="0">
                <a:solidFill>
                  <a:srgbClr val="0000CC"/>
                </a:solidFill>
                <a:latin typeface="新細明體"/>
                <a:ea typeface="新細明體"/>
                <a:hlinkClick r:id="rId3" action="ppaction://hlinkfile"/>
              </a:rPr>
              <a:t>    </a:t>
            </a:r>
            <a:r>
              <a:rPr lang="zh-TW" altLang="en-US" dirty="0" smtClean="0">
                <a:solidFill>
                  <a:srgbClr val="0000CC"/>
                </a:solidFill>
                <a:latin typeface="新細明體"/>
                <a:ea typeface="新細明體"/>
                <a:hlinkClick r:id="rId4" action="ppaction://hlinkfile"/>
              </a:rPr>
              <a:t>檢驗</a:t>
            </a:r>
            <a:r>
              <a:rPr lang="zh-TW" altLang="en-US" dirty="0">
                <a:solidFill>
                  <a:srgbClr val="0000CC"/>
                </a:solidFill>
                <a:latin typeface="新細明體"/>
                <a:ea typeface="新細明體"/>
                <a:hlinkClick r:id="rId4" action="ppaction://hlinkfile"/>
              </a:rPr>
              <a:t>醫學科化學藥品洩漏處理清冊</a:t>
            </a:r>
            <a:r>
              <a:rPr lang="en-US" altLang="zh-TW" dirty="0">
                <a:solidFill>
                  <a:srgbClr val="0000CC"/>
                </a:solidFill>
                <a:latin typeface="新細明體"/>
                <a:ea typeface="新細明體"/>
                <a:hlinkClick r:id="rId4" action="ppaction://hlinkfile"/>
              </a:rPr>
              <a:t>-</a:t>
            </a:r>
            <a:r>
              <a:rPr lang="zh-TW" altLang="en-US" dirty="0">
                <a:solidFill>
                  <a:srgbClr val="0000CC"/>
                </a:solidFill>
                <a:latin typeface="新細明體"/>
                <a:ea typeface="新細明體"/>
                <a:hlinkClick r:id="rId4" action="ppaction://hlinkfile"/>
              </a:rPr>
              <a:t>整理版</a:t>
            </a:r>
            <a:endParaRPr lang="en-US" altLang="zh-TW" dirty="0">
              <a:solidFill>
                <a:srgbClr val="0000CC"/>
              </a:solidFill>
            </a:endParaRPr>
          </a:p>
          <a:p>
            <a:r>
              <a:rPr lang="zh-TW" altLang="en-US" dirty="0">
                <a:solidFill>
                  <a:srgbClr val="FF0000"/>
                </a:solidFill>
              </a:rPr>
              <a:t>人員須知悉化學物質小量洩漏時，需知道該物質之性質，懂得安全使用物質吸附處理。</a:t>
            </a:r>
          </a:p>
          <a:p>
            <a:endParaRPr lang="zh-TW" altLang="en-US" dirty="0"/>
          </a:p>
        </p:txBody>
      </p:sp>
      <p:sp>
        <p:nvSpPr>
          <p:cNvPr id="3" name="標題 2"/>
          <p:cNvSpPr>
            <a:spLocks noGrp="1"/>
          </p:cNvSpPr>
          <p:nvPr>
            <p:ph type="title"/>
          </p:nvPr>
        </p:nvSpPr>
        <p:spPr/>
        <p:txBody>
          <a:bodyPr>
            <a:normAutofit/>
          </a:bodyPr>
          <a:lstStyle/>
          <a:p>
            <a:r>
              <a:rPr lang="en-US" altLang="zh-TW" sz="3200" dirty="0"/>
              <a:t>3.4.5</a:t>
            </a:r>
            <a:r>
              <a:rPr lang="zh-TW" altLang="en-US" sz="3200" dirty="0"/>
              <a:t>說明疑似暴露後之應變流程</a:t>
            </a:r>
            <a:r>
              <a:rPr lang="en-US" altLang="zh-TW" sz="3200" dirty="0">
                <a:solidFill>
                  <a:schemeClr val="tx1"/>
                </a:solidFill>
                <a:latin typeface="微軟正黑體" pitchFamily="34" charset="-120"/>
                <a:ea typeface="微軟正黑體" pitchFamily="34" charset="-120"/>
              </a:rPr>
              <a:t>(</a:t>
            </a:r>
            <a:r>
              <a:rPr lang="zh-TW" altLang="en-US" sz="3200" dirty="0">
                <a:solidFill>
                  <a:schemeClr val="tx1"/>
                </a:solidFill>
                <a:latin typeface="微軟正黑體" pitchFamily="34" charset="-120"/>
                <a:ea typeface="微軟正黑體" pitchFamily="34" charset="-120"/>
              </a:rPr>
              <a:t>初階人員</a:t>
            </a:r>
            <a:r>
              <a:rPr lang="en-US" altLang="zh-TW" sz="3200" dirty="0">
                <a:solidFill>
                  <a:schemeClr val="tx1"/>
                </a:solidFill>
                <a:latin typeface="微軟正黑體" pitchFamily="34" charset="-120"/>
                <a:ea typeface="微軟正黑體" pitchFamily="34" charset="-120"/>
              </a:rPr>
              <a:t>)</a:t>
            </a:r>
            <a:endParaRPr lang="zh-TW" altLang="en-US" sz="3200" dirty="0"/>
          </a:p>
        </p:txBody>
      </p:sp>
    </p:spTree>
    <p:extLst>
      <p:ext uri="{BB962C8B-B14F-4D97-AF65-F5344CB8AC3E}">
        <p14:creationId xmlns:p14="http://schemas.microsoft.com/office/powerpoint/2010/main" val="4005335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r>
              <a:rPr lang="zh-TW" altLang="en-US" dirty="0"/>
              <a:t>排水系統</a:t>
            </a:r>
            <a:r>
              <a:rPr lang="zh-TW" altLang="en-US" dirty="0" smtClean="0"/>
              <a:t>、或</a:t>
            </a:r>
            <a:r>
              <a:rPr lang="zh-TW" altLang="en-US" dirty="0"/>
              <a:t>槽桶等，有因含有鹽酸、硝酸或硫酸等之酸性廢液與含有氰化物、硫化物或多硫化物等之廢液不得接觸或</a:t>
            </a:r>
            <a:r>
              <a:rPr lang="zh-TW" altLang="en-US" dirty="0" smtClean="0"/>
              <a:t>混合</a:t>
            </a:r>
            <a:r>
              <a:rPr lang="zh-TW" altLang="en-US" dirty="0" smtClean="0">
                <a:latin typeface="新細明體"/>
                <a:ea typeface="新細明體"/>
              </a:rPr>
              <a:t>。</a:t>
            </a:r>
            <a:endParaRPr lang="en-US" altLang="zh-TW" dirty="0" smtClean="0"/>
          </a:p>
          <a:p>
            <a:r>
              <a:rPr lang="zh-TW" altLang="en-US" dirty="0" smtClean="0"/>
              <a:t>特定</a:t>
            </a:r>
            <a:r>
              <a:rPr lang="zh-TW" altLang="en-US" dirty="0"/>
              <a:t>化學物質污染之破布、紙屑等，應收存於不浸透性容器，並加栓、蓋等措施</a:t>
            </a:r>
            <a:r>
              <a:rPr lang="zh-TW" altLang="en-US" dirty="0" smtClean="0"/>
              <a:t>。</a:t>
            </a:r>
            <a:endParaRPr lang="en-US" altLang="zh-TW" dirty="0" smtClean="0"/>
          </a:p>
          <a:p>
            <a:r>
              <a:rPr lang="zh-TW" altLang="en-US" dirty="0" smtClean="0"/>
              <a:t>從事</a:t>
            </a:r>
            <a:r>
              <a:rPr lang="zh-TW" altLang="en-US" dirty="0"/>
              <a:t>特定化學物質之搬運或儲存時，為防止該物質之漏洩、溢出，應使用適當之容器或確實包裝，並保管該物質於一定之場所。</a:t>
            </a:r>
            <a:r>
              <a:rPr lang="zh-TW" altLang="en-US" dirty="0">
                <a:solidFill>
                  <a:srgbClr val="FF0000"/>
                </a:solidFill>
              </a:rPr>
              <a:t>對曾使用於特定化學物質之搬運、儲存之容器或包裝，應採取不致使該物質飛散之措施</a:t>
            </a:r>
            <a:r>
              <a:rPr lang="zh-TW" altLang="en-US" dirty="0"/>
              <a:t>；保管時應堆置於一定之場所。</a:t>
            </a:r>
          </a:p>
          <a:p>
            <a:endParaRPr lang="zh-TW" altLang="en-US" dirty="0"/>
          </a:p>
        </p:txBody>
      </p:sp>
      <p:sp>
        <p:nvSpPr>
          <p:cNvPr id="3" name="標題 2"/>
          <p:cNvSpPr>
            <a:spLocks noGrp="1"/>
          </p:cNvSpPr>
          <p:nvPr>
            <p:ph type="title"/>
          </p:nvPr>
        </p:nvSpPr>
        <p:spPr/>
        <p:txBody>
          <a:bodyPr>
            <a:normAutofit/>
          </a:bodyPr>
          <a:lstStyle/>
          <a:p>
            <a:r>
              <a:rPr lang="en-US" altLang="zh-TW" sz="3200" dirty="0"/>
              <a:t>3.4.5</a:t>
            </a:r>
            <a:r>
              <a:rPr lang="zh-TW" altLang="en-US" sz="3200" dirty="0"/>
              <a:t>說明疑似暴露後之應變流程</a:t>
            </a:r>
            <a:r>
              <a:rPr lang="en-US" altLang="zh-TW" sz="3200" dirty="0">
                <a:solidFill>
                  <a:schemeClr val="tx1"/>
                </a:solidFill>
                <a:latin typeface="微軟正黑體" pitchFamily="34" charset="-120"/>
                <a:ea typeface="微軟正黑體" pitchFamily="34" charset="-120"/>
              </a:rPr>
              <a:t>(</a:t>
            </a:r>
            <a:r>
              <a:rPr lang="zh-TW" altLang="en-US" sz="3200" dirty="0">
                <a:solidFill>
                  <a:schemeClr val="tx1"/>
                </a:solidFill>
                <a:latin typeface="微軟正黑體" pitchFamily="34" charset="-120"/>
                <a:ea typeface="微軟正黑體" pitchFamily="34" charset="-120"/>
              </a:rPr>
              <a:t>初階人員</a:t>
            </a:r>
            <a:r>
              <a:rPr lang="en-US" altLang="zh-TW" sz="3200" dirty="0" smtClean="0">
                <a:solidFill>
                  <a:schemeClr val="tx1"/>
                </a:solidFill>
                <a:latin typeface="微軟正黑體" pitchFamily="34" charset="-120"/>
                <a:ea typeface="微軟正黑體" pitchFamily="34" charset="-120"/>
              </a:rPr>
              <a:t>)</a:t>
            </a:r>
            <a:br>
              <a:rPr lang="en-US" altLang="zh-TW" sz="3200" dirty="0" smtClean="0">
                <a:solidFill>
                  <a:schemeClr val="tx1"/>
                </a:solidFill>
                <a:latin typeface="微軟正黑體" pitchFamily="34" charset="-120"/>
                <a:ea typeface="微軟正黑體" pitchFamily="34" charset="-120"/>
              </a:rPr>
            </a:br>
            <a:r>
              <a:rPr lang="zh-TW" altLang="en-US" sz="3200" dirty="0" smtClean="0">
                <a:solidFill>
                  <a:schemeClr val="tx1"/>
                </a:solidFill>
                <a:latin typeface="微軟正黑體" pitchFamily="34" charset="-120"/>
                <a:ea typeface="微軟正黑體" pitchFamily="34" charset="-120"/>
              </a:rPr>
              <a:t>           </a:t>
            </a:r>
            <a:r>
              <a:rPr lang="en-US" altLang="zh-TW" sz="3200" dirty="0" smtClean="0">
                <a:solidFill>
                  <a:schemeClr val="tx1"/>
                </a:solidFill>
                <a:latin typeface="微軟正黑體" pitchFamily="34" charset="-120"/>
                <a:ea typeface="微軟正黑體" pitchFamily="34" charset="-120"/>
              </a:rPr>
              <a:t>(</a:t>
            </a:r>
            <a:r>
              <a:rPr lang="zh-TW" altLang="en-US" sz="3200" dirty="0" smtClean="0">
                <a:solidFill>
                  <a:schemeClr val="tx1"/>
                </a:solidFill>
                <a:latin typeface="微軟正黑體" pitchFamily="34" charset="-120"/>
                <a:ea typeface="微軟正黑體" pitchFamily="34" charset="-120"/>
              </a:rPr>
              <a:t>補充</a:t>
            </a:r>
            <a:r>
              <a:rPr lang="en-US" altLang="zh-TW" sz="3200" dirty="0" smtClean="0">
                <a:solidFill>
                  <a:schemeClr val="tx1"/>
                </a:solidFill>
                <a:latin typeface="微軟正黑體" pitchFamily="34" charset="-120"/>
                <a:ea typeface="微軟正黑體" pitchFamily="34" charset="-120"/>
              </a:rPr>
              <a:t>)</a:t>
            </a:r>
            <a:endParaRPr lang="zh-TW" altLang="en-US" sz="3200" dirty="0"/>
          </a:p>
        </p:txBody>
      </p:sp>
    </p:spTree>
    <p:extLst>
      <p:ext uri="{BB962C8B-B14F-4D97-AF65-F5344CB8AC3E}">
        <p14:creationId xmlns:p14="http://schemas.microsoft.com/office/powerpoint/2010/main" val="2671562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r>
              <a:rPr lang="zh-TW" altLang="en-US" dirty="0" smtClean="0"/>
              <a:t>從事</a:t>
            </a:r>
            <a:r>
              <a:rPr lang="zh-TW" altLang="en-US" dirty="0"/>
              <a:t>製造、處置或使用特定化學物質時，應設置洗眼、沐浴、漱口、更衣及洗衣等設備。但丙類第一種物質或丁類物質之作業場所並應設置緊急沖淋設備</a:t>
            </a:r>
            <a:r>
              <a:rPr lang="zh-TW" altLang="en-US" dirty="0" smtClean="0"/>
              <a:t>。</a:t>
            </a:r>
            <a:endParaRPr lang="en-US" altLang="zh-TW" dirty="0"/>
          </a:p>
          <a:p>
            <a:r>
              <a:rPr lang="en-US" altLang="zh-TW" dirty="0"/>
              <a:t>–</a:t>
            </a:r>
            <a:r>
              <a:rPr lang="zh-TW" altLang="en-US" dirty="0"/>
              <a:t>洗眼設備規定： </a:t>
            </a:r>
          </a:p>
          <a:p>
            <a:pPr marL="109728" indent="0">
              <a:buNone/>
            </a:pPr>
            <a:r>
              <a:rPr lang="en-US" altLang="zh-TW" dirty="0" smtClean="0"/>
              <a:t>   1</a:t>
            </a:r>
            <a:r>
              <a:rPr lang="en-US" altLang="zh-TW" dirty="0"/>
              <a:t>.</a:t>
            </a:r>
            <a:r>
              <a:rPr lang="zh-TW" altLang="en-US" dirty="0"/>
              <a:t>易以清潔水同時沖洗雙眼設備 </a:t>
            </a:r>
          </a:p>
          <a:p>
            <a:pPr marL="109728" indent="0">
              <a:buNone/>
            </a:pPr>
            <a:r>
              <a:rPr lang="en-US" altLang="zh-TW" dirty="0" smtClean="0"/>
              <a:t>   2</a:t>
            </a:r>
            <a:r>
              <a:rPr lang="en-US" altLang="zh-TW" dirty="0"/>
              <a:t>.</a:t>
            </a:r>
            <a:r>
              <a:rPr lang="zh-TW" altLang="en-US" dirty="0"/>
              <a:t>需有大量沖水且持續一段時間 </a:t>
            </a:r>
          </a:p>
          <a:p>
            <a:r>
              <a:rPr lang="en-US" altLang="zh-TW" dirty="0"/>
              <a:t>–</a:t>
            </a:r>
            <a:r>
              <a:rPr lang="zh-TW" altLang="en-US" dirty="0"/>
              <a:t>緊急沖淋設設備： </a:t>
            </a:r>
          </a:p>
          <a:p>
            <a:pPr marL="109728" indent="0">
              <a:buNone/>
            </a:pPr>
            <a:r>
              <a:rPr lang="en-US" altLang="zh-TW" dirty="0" smtClean="0"/>
              <a:t>   1</a:t>
            </a:r>
            <a:r>
              <a:rPr lang="en-US" altLang="zh-TW" dirty="0"/>
              <a:t>.</a:t>
            </a:r>
            <a:r>
              <a:rPr lang="zh-TW" altLang="en-US" dirty="0"/>
              <a:t>指勞工發生特定化學物質污染時，能緊急洗淨</a:t>
            </a:r>
            <a:r>
              <a:rPr lang="zh-TW" altLang="en-US" dirty="0" smtClean="0"/>
              <a:t>全</a:t>
            </a:r>
            <a:endParaRPr lang="en-US" altLang="zh-TW" dirty="0" smtClean="0"/>
          </a:p>
          <a:p>
            <a:pPr marL="109728" indent="0">
              <a:buNone/>
            </a:pPr>
            <a:r>
              <a:rPr lang="en-US" altLang="zh-TW" dirty="0"/>
              <a:t> </a:t>
            </a:r>
            <a:r>
              <a:rPr lang="en-US" altLang="zh-TW" dirty="0" smtClean="0"/>
              <a:t>     </a:t>
            </a:r>
            <a:r>
              <a:rPr lang="zh-TW" altLang="en-US" dirty="0" smtClean="0"/>
              <a:t>身</a:t>
            </a:r>
            <a:r>
              <a:rPr lang="zh-TW" altLang="en-US" dirty="0"/>
              <a:t>之設備。 </a:t>
            </a:r>
          </a:p>
          <a:p>
            <a:endParaRPr lang="zh-TW" altLang="en-US" dirty="0"/>
          </a:p>
        </p:txBody>
      </p:sp>
      <p:sp>
        <p:nvSpPr>
          <p:cNvPr id="3" name="標題 2"/>
          <p:cNvSpPr>
            <a:spLocks noGrp="1"/>
          </p:cNvSpPr>
          <p:nvPr>
            <p:ph type="title"/>
          </p:nvPr>
        </p:nvSpPr>
        <p:spPr/>
        <p:txBody>
          <a:bodyPr>
            <a:noAutofit/>
          </a:bodyPr>
          <a:lstStyle/>
          <a:p>
            <a:r>
              <a:rPr lang="en-US" altLang="zh-TW" sz="3200" dirty="0"/>
              <a:t>3.4.5</a:t>
            </a:r>
            <a:r>
              <a:rPr lang="zh-TW" altLang="en-US" sz="3200" dirty="0"/>
              <a:t>說明疑似暴露後之應變流程</a:t>
            </a:r>
            <a:r>
              <a:rPr lang="en-US" altLang="zh-TW" sz="3200" dirty="0">
                <a:solidFill>
                  <a:schemeClr val="tx1"/>
                </a:solidFill>
                <a:latin typeface="微軟正黑體" pitchFamily="34" charset="-120"/>
                <a:ea typeface="微軟正黑體" pitchFamily="34" charset="-120"/>
              </a:rPr>
              <a:t>(</a:t>
            </a:r>
            <a:r>
              <a:rPr lang="zh-TW" altLang="en-US" sz="3200" dirty="0">
                <a:solidFill>
                  <a:schemeClr val="tx1"/>
                </a:solidFill>
                <a:latin typeface="微軟正黑體" pitchFamily="34" charset="-120"/>
                <a:ea typeface="微軟正黑體" pitchFamily="34" charset="-120"/>
              </a:rPr>
              <a:t>初階人員</a:t>
            </a:r>
            <a:r>
              <a:rPr lang="en-US" altLang="zh-TW" sz="3200" dirty="0" smtClean="0">
                <a:solidFill>
                  <a:schemeClr val="tx1"/>
                </a:solidFill>
                <a:latin typeface="微軟正黑體" pitchFamily="34" charset="-120"/>
                <a:ea typeface="微軟正黑體" pitchFamily="34" charset="-120"/>
              </a:rPr>
              <a:t>)</a:t>
            </a:r>
            <a:br>
              <a:rPr lang="en-US" altLang="zh-TW" sz="3200" dirty="0" smtClean="0">
                <a:solidFill>
                  <a:schemeClr val="tx1"/>
                </a:solidFill>
                <a:latin typeface="微軟正黑體" pitchFamily="34" charset="-120"/>
                <a:ea typeface="微軟正黑體" pitchFamily="34" charset="-120"/>
              </a:rPr>
            </a:br>
            <a:r>
              <a:rPr lang="zh-TW" altLang="en-US" sz="3200" dirty="0" smtClean="0">
                <a:solidFill>
                  <a:schemeClr val="tx1"/>
                </a:solidFill>
                <a:latin typeface="微軟正黑體" pitchFamily="34" charset="-120"/>
                <a:ea typeface="微軟正黑體" pitchFamily="34" charset="-120"/>
              </a:rPr>
              <a:t>           </a:t>
            </a:r>
            <a:r>
              <a:rPr lang="en-US" altLang="zh-TW" sz="3200" dirty="0" smtClean="0">
                <a:solidFill>
                  <a:schemeClr val="tx1"/>
                </a:solidFill>
                <a:latin typeface="微軟正黑體" pitchFamily="34" charset="-120"/>
                <a:ea typeface="微軟正黑體" pitchFamily="34" charset="-120"/>
              </a:rPr>
              <a:t>(</a:t>
            </a:r>
            <a:r>
              <a:rPr lang="zh-TW" altLang="en-US" sz="3200" dirty="0" smtClean="0">
                <a:solidFill>
                  <a:schemeClr val="tx1"/>
                </a:solidFill>
                <a:latin typeface="微軟正黑體" pitchFamily="34" charset="-120"/>
                <a:ea typeface="微軟正黑體" pitchFamily="34" charset="-120"/>
              </a:rPr>
              <a:t>補充</a:t>
            </a:r>
            <a:r>
              <a:rPr lang="en-US" altLang="zh-TW" sz="3200" dirty="0" smtClean="0">
                <a:solidFill>
                  <a:schemeClr val="tx1"/>
                </a:solidFill>
                <a:latin typeface="微軟正黑體" pitchFamily="34" charset="-120"/>
                <a:ea typeface="微軟正黑體" pitchFamily="34" charset="-120"/>
              </a:rPr>
              <a:t>)</a:t>
            </a:r>
            <a:endParaRPr lang="zh-TW" altLang="en-US" sz="3200" dirty="0"/>
          </a:p>
        </p:txBody>
      </p:sp>
    </p:spTree>
    <p:extLst>
      <p:ext uri="{BB962C8B-B14F-4D97-AF65-F5344CB8AC3E}">
        <p14:creationId xmlns:p14="http://schemas.microsoft.com/office/powerpoint/2010/main" val="3436789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a:t>未使用完之</a:t>
            </a:r>
            <a:r>
              <a:rPr lang="zh-TW" altLang="en-US" dirty="0" smtClean="0"/>
              <a:t>化學品要丟棄時需聯絡化學品管理人員</a:t>
            </a:r>
            <a:endParaRPr lang="en-US" altLang="zh-TW" dirty="0" smtClean="0"/>
          </a:p>
          <a:p>
            <a:pPr marL="109728" indent="0">
              <a:buNone/>
            </a:pPr>
            <a:r>
              <a:rPr lang="zh-TW" altLang="en-US" dirty="0" smtClean="0"/>
              <a:t>   </a:t>
            </a:r>
            <a:r>
              <a:rPr lang="zh-TW" altLang="en-US" dirty="0"/>
              <a:t>讓其跟職業安全衛生室確認處理流程</a:t>
            </a:r>
            <a:r>
              <a:rPr lang="zh-TW" altLang="en-US" dirty="0">
                <a:latin typeface="新細明體"/>
                <a:ea typeface="新細明體"/>
              </a:rPr>
              <a:t>後再行處理</a:t>
            </a:r>
            <a:r>
              <a:rPr lang="en-US" altLang="zh-TW" dirty="0">
                <a:latin typeface="新細明體"/>
                <a:ea typeface="新細明體"/>
              </a:rPr>
              <a:t>!</a:t>
            </a:r>
          </a:p>
          <a:p>
            <a:pPr marL="109728" indent="0">
              <a:buNone/>
            </a:pPr>
            <a:r>
              <a:rPr lang="zh-TW" altLang="en-US" dirty="0">
                <a:latin typeface="新細明體"/>
                <a:ea typeface="新細明體"/>
              </a:rPr>
              <a:t>    </a:t>
            </a:r>
            <a:r>
              <a:rPr lang="zh-TW" altLang="en-US" dirty="0">
                <a:solidFill>
                  <a:srgbClr val="FF0000"/>
                </a:solidFill>
                <a:latin typeface="新細明體"/>
                <a:ea typeface="新細明體"/>
              </a:rPr>
              <a:t>切勿任意將化學品倒入水槽中</a:t>
            </a:r>
            <a:endParaRPr lang="en-US" altLang="zh-TW" dirty="0" smtClean="0"/>
          </a:p>
          <a:p>
            <a:endParaRPr lang="en-US" altLang="zh-TW" dirty="0" smtClean="0"/>
          </a:p>
          <a:p>
            <a:r>
              <a:rPr lang="zh-TW" altLang="en-US" dirty="0"/>
              <a:t>使用完後</a:t>
            </a:r>
            <a:r>
              <a:rPr lang="zh-TW" altLang="en-US" dirty="0" smtClean="0"/>
              <a:t>的</a:t>
            </a:r>
            <a:r>
              <a:rPr lang="zh-TW" altLang="en-US" dirty="0"/>
              <a:t>化學品</a:t>
            </a:r>
            <a:r>
              <a:rPr lang="zh-TW" altLang="en-US" dirty="0" smtClean="0"/>
              <a:t>空瓶需丟棄在可燃的紅色塑膠袋內</a:t>
            </a:r>
            <a:r>
              <a:rPr lang="en-US" altLang="zh-TW" smtClean="0"/>
              <a:t>!</a:t>
            </a:r>
            <a:endParaRPr lang="en-US" altLang="zh-TW" dirty="0"/>
          </a:p>
          <a:p>
            <a:endParaRPr lang="en-US" altLang="zh-TW" dirty="0" smtClean="0"/>
          </a:p>
          <a:p>
            <a:pPr marL="109728" indent="0">
              <a:buNone/>
            </a:pPr>
            <a:endParaRPr lang="en-US" altLang="zh-TW" dirty="0">
              <a:solidFill>
                <a:srgbClr val="FF0000"/>
              </a:solidFill>
              <a:latin typeface="新細明體"/>
              <a:ea typeface="新細明體"/>
            </a:endParaRPr>
          </a:p>
          <a:p>
            <a:pPr marL="109728" indent="0">
              <a:buNone/>
            </a:pPr>
            <a:endParaRPr lang="zh-TW" altLang="en-US" dirty="0"/>
          </a:p>
        </p:txBody>
      </p:sp>
      <p:sp>
        <p:nvSpPr>
          <p:cNvPr id="3" name="標題 2"/>
          <p:cNvSpPr>
            <a:spLocks noGrp="1"/>
          </p:cNvSpPr>
          <p:nvPr>
            <p:ph type="title"/>
          </p:nvPr>
        </p:nvSpPr>
        <p:spPr/>
        <p:txBody>
          <a:bodyPr>
            <a:noAutofit/>
          </a:bodyPr>
          <a:lstStyle/>
          <a:p>
            <a:r>
              <a:rPr lang="en-US" altLang="zh-TW" sz="3200" dirty="0"/>
              <a:t>3.4.5</a:t>
            </a:r>
            <a:r>
              <a:rPr lang="zh-TW" altLang="en-US" sz="3200" dirty="0"/>
              <a:t>說明疑似暴露後之應變流程</a:t>
            </a:r>
            <a:r>
              <a:rPr lang="en-US" altLang="zh-TW" sz="3200" dirty="0">
                <a:solidFill>
                  <a:schemeClr val="tx1"/>
                </a:solidFill>
                <a:latin typeface="微軟正黑體" pitchFamily="34" charset="-120"/>
                <a:ea typeface="微軟正黑體" pitchFamily="34" charset="-120"/>
              </a:rPr>
              <a:t>(</a:t>
            </a:r>
            <a:r>
              <a:rPr lang="zh-TW" altLang="en-US" sz="3200" dirty="0">
                <a:solidFill>
                  <a:schemeClr val="tx1"/>
                </a:solidFill>
                <a:latin typeface="微軟正黑體" pitchFamily="34" charset="-120"/>
                <a:ea typeface="微軟正黑體" pitchFamily="34" charset="-120"/>
              </a:rPr>
              <a:t>初階人員</a:t>
            </a:r>
            <a:r>
              <a:rPr lang="en-US" altLang="zh-TW" sz="3200" dirty="0" smtClean="0">
                <a:solidFill>
                  <a:schemeClr val="tx1"/>
                </a:solidFill>
                <a:latin typeface="微軟正黑體" pitchFamily="34" charset="-120"/>
                <a:ea typeface="微軟正黑體" pitchFamily="34" charset="-120"/>
              </a:rPr>
              <a:t>)</a:t>
            </a:r>
            <a:r>
              <a:rPr lang="zh-TW" altLang="en-US" sz="3200" dirty="0" smtClean="0">
                <a:solidFill>
                  <a:schemeClr val="tx1"/>
                </a:solidFill>
                <a:latin typeface="微軟正黑體" pitchFamily="34" charset="-120"/>
                <a:ea typeface="微軟正黑體" pitchFamily="34" charset="-120"/>
              </a:rPr>
              <a:t>           </a:t>
            </a:r>
            <a:r>
              <a:rPr lang="en-US" altLang="zh-TW" sz="3200" dirty="0">
                <a:solidFill>
                  <a:schemeClr val="tx1"/>
                </a:solidFill>
                <a:latin typeface="微軟正黑體" pitchFamily="34" charset="-120"/>
                <a:ea typeface="微軟正黑體" pitchFamily="34" charset="-120"/>
              </a:rPr>
              <a:t>(</a:t>
            </a:r>
            <a:r>
              <a:rPr lang="zh-TW" altLang="en-US" sz="3200" dirty="0">
                <a:solidFill>
                  <a:schemeClr val="tx1"/>
                </a:solidFill>
                <a:latin typeface="微軟正黑體" pitchFamily="34" charset="-120"/>
                <a:ea typeface="微軟正黑體" pitchFamily="34" charset="-120"/>
              </a:rPr>
              <a:t>補充</a:t>
            </a:r>
            <a:r>
              <a:rPr lang="en-US" altLang="zh-TW" sz="3200" dirty="0">
                <a:solidFill>
                  <a:schemeClr val="tx1"/>
                </a:solidFill>
                <a:latin typeface="微軟正黑體" pitchFamily="34" charset="-120"/>
                <a:ea typeface="微軟正黑體" pitchFamily="34" charset="-120"/>
              </a:rPr>
              <a:t>)</a:t>
            </a:r>
            <a:endParaRPr lang="zh-TW" altLang="en-US" sz="3200" dirty="0"/>
          </a:p>
        </p:txBody>
      </p:sp>
    </p:spTree>
    <p:extLst>
      <p:ext uri="{BB962C8B-B14F-4D97-AF65-F5344CB8AC3E}">
        <p14:creationId xmlns:p14="http://schemas.microsoft.com/office/powerpoint/2010/main" val="2606763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a:hlinkClick r:id="rId2" action="ppaction://hlinkfile"/>
              </a:rPr>
              <a:t>危害物及毒化物新法規</a:t>
            </a:r>
            <a:r>
              <a:rPr lang="en-US" altLang="zh-TW" dirty="0">
                <a:hlinkClick r:id="rId2" action="ppaction://hlinkfile"/>
              </a:rPr>
              <a:t>_</a:t>
            </a:r>
            <a:r>
              <a:rPr lang="zh-TW" altLang="en-US" dirty="0">
                <a:hlinkClick r:id="rId2" action="ppaction://hlinkfile"/>
              </a:rPr>
              <a:t>通識</a:t>
            </a:r>
            <a:r>
              <a:rPr lang="zh-TW" altLang="en-US" dirty="0" smtClean="0">
                <a:hlinkClick r:id="rId2" action="ppaction://hlinkfile"/>
              </a:rPr>
              <a:t>規則</a:t>
            </a:r>
            <a:endParaRPr lang="en-US" altLang="zh-TW" dirty="0" smtClean="0"/>
          </a:p>
          <a:p>
            <a:r>
              <a:rPr lang="zh-TW" altLang="en-US" dirty="0">
                <a:hlinkClick r:id="rId3" action="ppaction://hlinkfile"/>
              </a:rPr>
              <a:t>特化宣導會 </a:t>
            </a:r>
            <a:r>
              <a:rPr lang="en-US" altLang="zh-TW" dirty="0">
                <a:hlinkClick r:id="rId3" action="ppaction://hlinkfile"/>
              </a:rPr>
              <a:t>_</a:t>
            </a:r>
            <a:r>
              <a:rPr lang="zh-TW" altLang="en-US" dirty="0">
                <a:hlinkClick r:id="rId3" action="ppaction://hlinkfile"/>
              </a:rPr>
              <a:t>法規</a:t>
            </a:r>
            <a:endParaRPr lang="zh-TW" altLang="en-US" dirty="0"/>
          </a:p>
        </p:txBody>
      </p:sp>
      <p:sp>
        <p:nvSpPr>
          <p:cNvPr id="3" name="標題 2"/>
          <p:cNvSpPr>
            <a:spLocks noGrp="1"/>
          </p:cNvSpPr>
          <p:nvPr>
            <p:ph type="title"/>
          </p:nvPr>
        </p:nvSpPr>
        <p:spPr/>
        <p:txBody>
          <a:bodyPr/>
          <a:lstStyle/>
          <a:p>
            <a:r>
              <a:rPr lang="zh-TW" altLang="en-US" dirty="0" smtClean="0"/>
              <a:t>參考資料</a:t>
            </a:r>
            <a:endParaRPr lang="zh-TW" altLang="en-US" dirty="0"/>
          </a:p>
        </p:txBody>
      </p:sp>
    </p:spTree>
    <p:extLst>
      <p:ext uri="{BB962C8B-B14F-4D97-AF65-F5344CB8AC3E}">
        <p14:creationId xmlns:p14="http://schemas.microsoft.com/office/powerpoint/2010/main" val="4059382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r>
              <a:rPr lang="zh-TW" altLang="en-US" dirty="0" smtClean="0"/>
              <a:t>中階人員：</a:t>
            </a:r>
            <a:endParaRPr lang="en-US" altLang="zh-TW" dirty="0" smtClean="0"/>
          </a:p>
          <a:p>
            <a:pPr marL="109728" indent="0">
              <a:buNone/>
            </a:pPr>
            <a:r>
              <a:rPr lang="zh-TW" altLang="en-US" dirty="0"/>
              <a:t> </a:t>
            </a:r>
            <a:r>
              <a:rPr lang="zh-TW" altLang="en-US" dirty="0" smtClean="0"/>
              <a:t>  研究人員或醫事技術人員主管、實驗室專員或實驗</a:t>
            </a:r>
            <a:endParaRPr lang="en-US" altLang="zh-TW" dirty="0" smtClean="0"/>
          </a:p>
          <a:p>
            <a:pPr marL="109728" indent="0">
              <a:buNone/>
            </a:pPr>
            <a:r>
              <a:rPr lang="zh-TW" altLang="en-US" dirty="0"/>
              <a:t> </a:t>
            </a:r>
            <a:r>
              <a:rPr lang="zh-TW" altLang="en-US" dirty="0" smtClean="0"/>
              <a:t>  室管理人</a:t>
            </a:r>
            <a:endParaRPr lang="en-US" altLang="zh-TW" dirty="0" smtClean="0"/>
          </a:p>
          <a:p>
            <a:pPr>
              <a:buNone/>
            </a:pPr>
            <a:r>
              <a:rPr lang="zh-TW" altLang="en-US" dirty="0" smtClean="0"/>
              <a:t>  </a:t>
            </a:r>
            <a:r>
              <a:rPr lang="en-US" altLang="zh-TW" dirty="0" smtClean="0"/>
              <a:t>3.1</a:t>
            </a:r>
            <a:r>
              <a:rPr lang="zh-TW" altLang="en-US" dirty="0" smtClean="0"/>
              <a:t>確保化學品庫存清單之完整性</a:t>
            </a:r>
            <a:endParaRPr lang="en-US" altLang="zh-TW" dirty="0" smtClean="0"/>
          </a:p>
          <a:p>
            <a:pPr>
              <a:buNone/>
            </a:pPr>
            <a:r>
              <a:rPr lang="zh-TW" altLang="en-US" dirty="0" smtClean="0"/>
              <a:t>  </a:t>
            </a:r>
            <a:r>
              <a:rPr lang="en-US" altLang="zh-TW" dirty="0" smtClean="0"/>
              <a:t>3.2</a:t>
            </a:r>
            <a:r>
              <a:rPr lang="zh-TW" altLang="en-US" dirty="0" smtClean="0"/>
              <a:t>說明在實驗室使用化學品之相關危害</a:t>
            </a:r>
            <a:endParaRPr lang="en-US" altLang="zh-TW" dirty="0" smtClean="0"/>
          </a:p>
          <a:p>
            <a:pPr>
              <a:buNone/>
            </a:pPr>
            <a:r>
              <a:rPr lang="zh-TW" altLang="en-US" dirty="0" smtClean="0"/>
              <a:t>  </a:t>
            </a:r>
            <a:r>
              <a:rPr lang="en-US" altLang="zh-TW" dirty="0" smtClean="0"/>
              <a:t>3.3</a:t>
            </a:r>
            <a:r>
              <a:rPr lang="zh-TW" altLang="en-US" sz="2800" dirty="0" smtClean="0"/>
              <a:t>執行使用化學品之管制措施及工作規範</a:t>
            </a:r>
            <a:endParaRPr lang="zh-TW" altLang="en-US" dirty="0" smtClean="0"/>
          </a:p>
        </p:txBody>
      </p:sp>
      <p:sp>
        <p:nvSpPr>
          <p:cNvPr id="3" name="標題 2"/>
          <p:cNvSpPr>
            <a:spLocks noGrp="1"/>
          </p:cNvSpPr>
          <p:nvPr>
            <p:ph type="title"/>
          </p:nvPr>
        </p:nvSpPr>
        <p:spPr/>
        <p:txBody>
          <a:bodyPr>
            <a:normAutofit/>
          </a:bodyPr>
          <a:lstStyle/>
          <a:p>
            <a:r>
              <a:rPr lang="zh-TW" altLang="en-US" sz="3200" dirty="0" smtClean="0">
                <a:latin typeface="微軟正黑體" pitchFamily="34" charset="-120"/>
                <a:ea typeface="微軟正黑體" pitchFamily="34" charset="-120"/>
              </a:rPr>
              <a:t>依據實驗室人員生物安全知能評核指引</a:t>
            </a:r>
            <a:endParaRPr lang="zh-TW" altLang="en-US"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smtClean="0"/>
              <a:t>評核說明：</a:t>
            </a:r>
          </a:p>
          <a:p>
            <a:pPr>
              <a:buNone/>
            </a:pPr>
            <a:r>
              <a:rPr lang="zh-TW" altLang="en-US" dirty="0" smtClean="0"/>
              <a:t>  </a:t>
            </a:r>
            <a:r>
              <a:rPr lang="zh-TW" altLang="en-US" dirty="0" smtClean="0">
                <a:solidFill>
                  <a:srgbClr val="FF0000"/>
                </a:solidFill>
              </a:rPr>
              <a:t>進行實驗室化學物質與危害清單的稽核，確保有危害的化學物質能受到監控</a:t>
            </a:r>
          </a:p>
          <a:p>
            <a:endParaRPr lang="zh-TW" altLang="en-US" dirty="0"/>
          </a:p>
        </p:txBody>
      </p:sp>
      <p:sp>
        <p:nvSpPr>
          <p:cNvPr id="3" name="標題 2"/>
          <p:cNvSpPr>
            <a:spLocks noGrp="1"/>
          </p:cNvSpPr>
          <p:nvPr>
            <p:ph type="title"/>
          </p:nvPr>
        </p:nvSpPr>
        <p:spPr/>
        <p:txBody>
          <a:bodyPr>
            <a:normAutofit fontScale="90000"/>
          </a:bodyPr>
          <a:lstStyle/>
          <a:p>
            <a:r>
              <a:rPr lang="en-US" altLang="zh-TW" dirty="0" smtClean="0"/>
              <a:t>3.1</a:t>
            </a:r>
            <a:r>
              <a:rPr lang="zh-TW" altLang="en-US" dirty="0" smtClean="0"/>
              <a:t>確保化學品庫存清單之完整性</a:t>
            </a:r>
            <a:r>
              <a:rPr lang="en-US" altLang="zh-TW" dirty="0" smtClean="0"/>
              <a:t/>
            </a:r>
            <a:br>
              <a:rPr lang="en-US" altLang="zh-TW" dirty="0" smtClean="0"/>
            </a:br>
            <a:r>
              <a:rPr lang="en-US" altLang="zh-TW" dirty="0" smtClean="0"/>
              <a:t>     </a:t>
            </a:r>
            <a:r>
              <a:rPr lang="en-US" altLang="zh-TW" sz="4400" dirty="0" smtClean="0">
                <a:latin typeface="微軟正黑體" pitchFamily="34" charset="-120"/>
                <a:ea typeface="微軟正黑體" pitchFamily="34" charset="-120"/>
              </a:rPr>
              <a:t>(</a:t>
            </a:r>
            <a:r>
              <a:rPr lang="zh-TW" altLang="en-US" sz="4400" dirty="0" smtClean="0"/>
              <a:t>中階</a:t>
            </a:r>
            <a:r>
              <a:rPr lang="zh-TW" altLang="en-US" sz="4400" dirty="0" smtClean="0">
                <a:latin typeface="微軟正黑體" pitchFamily="34" charset="-120"/>
                <a:ea typeface="微軟正黑體" pitchFamily="34" charset="-120"/>
              </a:rPr>
              <a:t>人員</a:t>
            </a:r>
            <a:r>
              <a:rPr lang="en-US" altLang="zh-TW" sz="4400" dirty="0" smtClean="0">
                <a:latin typeface="微軟正黑體" pitchFamily="34" charset="-120"/>
                <a:ea typeface="微軟正黑體" pitchFamily="34" charset="-120"/>
              </a:rPr>
              <a:t>)</a:t>
            </a:r>
            <a:endParaRPr lang="zh-TW"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340768"/>
            <a:ext cx="8229600" cy="4666523"/>
          </a:xfrm>
        </p:spPr>
        <p:txBody>
          <a:bodyPr>
            <a:normAutofit/>
          </a:bodyPr>
          <a:lstStyle/>
          <a:p>
            <a:pPr>
              <a:buNone/>
            </a:pPr>
            <a:r>
              <a:rPr lang="en-US" altLang="zh-TW" dirty="0" smtClean="0"/>
              <a:t>3.2.1</a:t>
            </a:r>
            <a:r>
              <a:rPr lang="zh-TW" altLang="en-US" dirty="0" smtClean="0"/>
              <a:t>確保在實驗室使用所有化學品都有</a:t>
            </a:r>
            <a:r>
              <a:rPr lang="en-US" altLang="zh-TW" dirty="0" err="1" smtClean="0"/>
              <a:t>MSDS</a:t>
            </a:r>
            <a:endParaRPr lang="en-US" altLang="zh-TW" dirty="0" smtClean="0"/>
          </a:p>
          <a:p>
            <a:pPr>
              <a:buNone/>
            </a:pPr>
            <a:r>
              <a:rPr lang="zh-TW" altLang="en-US" dirty="0" smtClean="0"/>
              <a:t>           </a:t>
            </a:r>
            <a:r>
              <a:rPr lang="en-US" altLang="zh-TW" dirty="0" smtClean="0"/>
              <a:t> </a:t>
            </a:r>
            <a:r>
              <a:rPr lang="zh-TW" altLang="en-US" dirty="0" smtClean="0"/>
              <a:t>  可供使用</a:t>
            </a:r>
            <a:endParaRPr lang="en-US" altLang="zh-TW" dirty="0" smtClean="0"/>
          </a:p>
          <a:p>
            <a:pPr>
              <a:buNone/>
            </a:pPr>
            <a:r>
              <a:rPr lang="zh-TW" altLang="en-US" dirty="0" smtClean="0"/>
              <a:t>  </a:t>
            </a:r>
            <a:r>
              <a:rPr lang="zh-TW" altLang="en-US" dirty="0" smtClean="0">
                <a:solidFill>
                  <a:srgbClr val="FF0000"/>
                </a:solidFill>
              </a:rPr>
              <a:t>評核說明：建立 </a:t>
            </a:r>
            <a:r>
              <a:rPr lang="en-US" altLang="zh-TW" dirty="0" err="1" smtClean="0">
                <a:solidFill>
                  <a:srgbClr val="FF0000"/>
                </a:solidFill>
              </a:rPr>
              <a:t>MSDS</a:t>
            </a:r>
            <a:r>
              <a:rPr lang="en-US" altLang="zh-TW" dirty="0" smtClean="0">
                <a:solidFill>
                  <a:srgbClr val="FF0000"/>
                </a:solidFill>
              </a:rPr>
              <a:t> </a:t>
            </a:r>
            <a:r>
              <a:rPr lang="zh-TW" altLang="en-US" dirty="0" smtClean="0">
                <a:solidFill>
                  <a:srgbClr val="FF0000"/>
                </a:solidFill>
              </a:rPr>
              <a:t>清單</a:t>
            </a:r>
            <a:endParaRPr lang="en-US" altLang="zh-TW" dirty="0" smtClean="0">
              <a:solidFill>
                <a:srgbClr val="FF0000"/>
              </a:solidFill>
            </a:endParaRPr>
          </a:p>
          <a:p>
            <a:pPr>
              <a:buNone/>
            </a:pPr>
            <a:r>
              <a:rPr lang="en-US" altLang="zh-TW" dirty="0" smtClean="0"/>
              <a:t>3.2.2</a:t>
            </a:r>
            <a:r>
              <a:rPr lang="zh-TW" altLang="en-US" dirty="0" smtClean="0"/>
              <a:t>確保人員能使用</a:t>
            </a:r>
            <a:r>
              <a:rPr lang="en-US" altLang="zh-TW" dirty="0" err="1" smtClean="0"/>
              <a:t>MSDS</a:t>
            </a:r>
            <a:r>
              <a:rPr lang="en-US" altLang="zh-TW" dirty="0" smtClean="0"/>
              <a:t> </a:t>
            </a:r>
            <a:r>
              <a:rPr lang="zh-TW" altLang="en-US" dirty="0" smtClean="0"/>
              <a:t>及其他資源，以決定化</a:t>
            </a:r>
            <a:endParaRPr lang="en-US" altLang="zh-TW" dirty="0" smtClean="0"/>
          </a:p>
          <a:p>
            <a:pPr>
              <a:buNone/>
            </a:pPr>
            <a:r>
              <a:rPr lang="zh-TW" altLang="en-US" dirty="0" smtClean="0"/>
              <a:t>              學品之身體危害、健康危害及暴露途徑</a:t>
            </a:r>
            <a:endParaRPr lang="en-US" altLang="zh-TW" dirty="0" smtClean="0"/>
          </a:p>
          <a:p>
            <a:pPr>
              <a:buNone/>
            </a:pPr>
            <a:r>
              <a:rPr lang="zh-TW" altLang="en-US" dirty="0" smtClean="0"/>
              <a:t>  </a:t>
            </a:r>
            <a:r>
              <a:rPr lang="zh-TW" altLang="en-US" dirty="0" smtClean="0">
                <a:solidFill>
                  <a:srgbClr val="FF0000"/>
                </a:solidFill>
              </a:rPr>
              <a:t>評核說明：進行內部稽核且有文件紀錄</a:t>
            </a:r>
            <a:endParaRPr lang="en-US" altLang="zh-TW" dirty="0" smtClean="0">
              <a:solidFill>
                <a:srgbClr val="FF0000"/>
              </a:solidFill>
            </a:endParaRPr>
          </a:p>
          <a:p>
            <a:pPr>
              <a:buNone/>
            </a:pPr>
            <a:r>
              <a:rPr lang="zh-TW" altLang="en-US" dirty="0" smtClean="0">
                <a:solidFill>
                  <a:srgbClr val="FF0000"/>
                </a:solidFill>
              </a:rPr>
              <a:t>                  各組須制訂須建立稽核紀錄單</a:t>
            </a:r>
            <a:endParaRPr lang="en-US" altLang="zh-TW" dirty="0" smtClean="0">
              <a:solidFill>
                <a:srgbClr val="FF0000"/>
              </a:solidFill>
            </a:endParaRPr>
          </a:p>
          <a:p>
            <a:pPr>
              <a:buNone/>
            </a:pPr>
            <a:r>
              <a:rPr lang="en-US" altLang="zh-TW" dirty="0" smtClean="0"/>
              <a:t>3.2.3</a:t>
            </a:r>
            <a:r>
              <a:rPr lang="zh-TW" altLang="en-US" dirty="0" smtClean="0"/>
              <a:t>確保維持及了解化學品容器標示之要求</a:t>
            </a:r>
            <a:endParaRPr lang="en-US" altLang="zh-TW" dirty="0" smtClean="0"/>
          </a:p>
          <a:p>
            <a:pPr>
              <a:buNone/>
            </a:pPr>
            <a:r>
              <a:rPr lang="zh-TW" altLang="en-US" dirty="0" smtClean="0"/>
              <a:t>  </a:t>
            </a:r>
            <a:r>
              <a:rPr lang="zh-TW" altLang="en-US" dirty="0" smtClean="0">
                <a:solidFill>
                  <a:srgbClr val="FF0000"/>
                </a:solidFill>
              </a:rPr>
              <a:t>評核說明：進行內部稽核並有文件記錄</a:t>
            </a:r>
            <a:endParaRPr lang="en-US" altLang="zh-TW" dirty="0" smtClean="0">
              <a:solidFill>
                <a:srgbClr val="FF0000"/>
              </a:solidFill>
            </a:endParaRPr>
          </a:p>
          <a:p>
            <a:pPr>
              <a:buNone/>
            </a:pPr>
            <a:r>
              <a:rPr lang="zh-TW" altLang="en-US" dirty="0" smtClean="0">
                <a:solidFill>
                  <a:srgbClr val="FF0000"/>
                </a:solidFill>
              </a:rPr>
              <a:t>                  各組須制訂須建立稽核紀錄單</a:t>
            </a:r>
            <a:endParaRPr lang="zh-TW" altLang="en-US" dirty="0">
              <a:solidFill>
                <a:srgbClr val="FF0000"/>
              </a:solidFill>
            </a:endParaRPr>
          </a:p>
        </p:txBody>
      </p:sp>
      <p:sp>
        <p:nvSpPr>
          <p:cNvPr id="3" name="標題 2"/>
          <p:cNvSpPr>
            <a:spLocks noGrp="1"/>
          </p:cNvSpPr>
          <p:nvPr>
            <p:ph type="title"/>
          </p:nvPr>
        </p:nvSpPr>
        <p:spPr>
          <a:xfrm>
            <a:off x="457200" y="274638"/>
            <a:ext cx="8229600" cy="922114"/>
          </a:xfrm>
        </p:spPr>
        <p:txBody>
          <a:bodyPr>
            <a:normAutofit fontScale="90000"/>
          </a:bodyPr>
          <a:lstStyle/>
          <a:p>
            <a:r>
              <a:rPr lang="en-US" altLang="zh-TW" sz="3200" dirty="0" smtClean="0"/>
              <a:t>3.2</a:t>
            </a:r>
            <a:r>
              <a:rPr lang="zh-TW" altLang="en-US" sz="3200" dirty="0" smtClean="0"/>
              <a:t>說明在實驗室使用化學品之相關危害</a:t>
            </a:r>
            <a:r>
              <a:rPr lang="en-US" altLang="zh-TW" sz="3200" dirty="0" smtClean="0"/>
              <a:t/>
            </a:r>
            <a:br>
              <a:rPr lang="en-US" altLang="zh-TW" sz="3200" dirty="0" smtClean="0"/>
            </a:br>
            <a:r>
              <a:rPr lang="en-US" altLang="zh-TW" sz="3200" dirty="0" smtClean="0"/>
              <a:t> </a:t>
            </a:r>
            <a:r>
              <a:rPr lang="en-US" altLang="zh-TW" sz="3200" dirty="0" smtClean="0">
                <a:latin typeface="微軟正黑體" pitchFamily="34" charset="-120"/>
                <a:ea typeface="微軟正黑體" pitchFamily="34" charset="-120"/>
              </a:rPr>
              <a:t>      (</a:t>
            </a:r>
            <a:r>
              <a:rPr lang="zh-TW" altLang="en-US" sz="3200" dirty="0" smtClean="0"/>
              <a:t>中階</a:t>
            </a:r>
            <a:r>
              <a:rPr lang="zh-TW" altLang="en-US" sz="3200" dirty="0" smtClean="0">
                <a:latin typeface="微軟正黑體" pitchFamily="34" charset="-120"/>
                <a:ea typeface="微軟正黑體" pitchFamily="34" charset="-120"/>
              </a:rPr>
              <a:t>人員</a:t>
            </a:r>
            <a:r>
              <a:rPr lang="en-US" altLang="zh-TW" sz="3200" dirty="0" smtClean="0">
                <a:latin typeface="微軟正黑體" pitchFamily="34" charset="-120"/>
                <a:ea typeface="微軟正黑體" pitchFamily="34" charset="-120"/>
              </a:rPr>
              <a:t>)</a:t>
            </a:r>
            <a:endParaRPr lang="zh-TW" altLang="en-US"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lnSpcReduction="10000"/>
          </a:bodyPr>
          <a:lstStyle/>
          <a:p>
            <a:pPr>
              <a:buNone/>
            </a:pPr>
            <a:r>
              <a:rPr lang="en-US" altLang="zh-TW" dirty="0" smtClean="0"/>
              <a:t>3.3.1</a:t>
            </a:r>
            <a:r>
              <a:rPr lang="zh-TW" altLang="en-US" dirty="0" smtClean="0"/>
              <a:t>執行遵守建立之工作規範</a:t>
            </a:r>
          </a:p>
          <a:p>
            <a:pPr>
              <a:buNone/>
            </a:pPr>
            <a:r>
              <a:rPr lang="zh-TW" altLang="en-US" dirty="0" smtClean="0"/>
              <a:t>   </a:t>
            </a:r>
            <a:r>
              <a:rPr lang="zh-TW" altLang="en-US" dirty="0" smtClean="0">
                <a:solidFill>
                  <a:srgbClr val="FF0000"/>
                </a:solidFill>
              </a:rPr>
              <a:t>評核說明：進行內部稽核並有文件記錄</a:t>
            </a:r>
            <a:endParaRPr lang="en-US" altLang="zh-TW" dirty="0" smtClean="0">
              <a:solidFill>
                <a:srgbClr val="FF0000"/>
              </a:solidFill>
            </a:endParaRPr>
          </a:p>
          <a:p>
            <a:pPr>
              <a:buNone/>
            </a:pPr>
            <a:r>
              <a:rPr lang="en-US" altLang="zh-TW" dirty="0" smtClean="0"/>
              <a:t>3.3.2</a:t>
            </a:r>
            <a:r>
              <a:rPr lang="zh-TW" altLang="en-US" dirty="0" smtClean="0"/>
              <a:t>說明如何從特殊化學性危害及暴露途徑，選擇</a:t>
            </a:r>
            <a:endParaRPr lang="en-US" altLang="zh-TW" dirty="0" smtClean="0"/>
          </a:p>
          <a:p>
            <a:pPr>
              <a:buNone/>
            </a:pPr>
            <a:r>
              <a:rPr lang="zh-TW" altLang="en-US" dirty="0" smtClean="0"/>
              <a:t>        </a:t>
            </a:r>
            <a:r>
              <a:rPr lang="en-US" altLang="zh-TW" dirty="0" err="1" smtClean="0"/>
              <a:t>PPE</a:t>
            </a:r>
            <a:r>
              <a:rPr lang="en-US" altLang="zh-TW" dirty="0" smtClean="0"/>
              <a:t> </a:t>
            </a:r>
            <a:r>
              <a:rPr lang="zh-TW" altLang="en-US" dirty="0" smtClean="0"/>
              <a:t>提供保護</a:t>
            </a:r>
            <a:endParaRPr lang="en-US" altLang="zh-TW" dirty="0" smtClean="0"/>
          </a:p>
          <a:p>
            <a:pPr>
              <a:buNone/>
            </a:pPr>
            <a:r>
              <a:rPr lang="zh-TW" altLang="en-US" dirty="0" smtClean="0">
                <a:solidFill>
                  <a:srgbClr val="FF0000"/>
                </a:solidFill>
              </a:rPr>
              <a:t>   評核說明：詢問操作人員操作此化學物質有何危害</a:t>
            </a:r>
            <a:endParaRPr lang="en-US" altLang="zh-TW" dirty="0" smtClean="0">
              <a:solidFill>
                <a:srgbClr val="FF0000"/>
              </a:solidFill>
            </a:endParaRPr>
          </a:p>
          <a:p>
            <a:pPr>
              <a:buNone/>
            </a:pPr>
            <a:r>
              <a:rPr lang="zh-TW" altLang="en-US" dirty="0" smtClean="0">
                <a:solidFill>
                  <a:srgbClr val="FF0000"/>
                </a:solidFill>
              </a:rPr>
              <a:t>                   暴露途徑為和需如何做好個人防護</a:t>
            </a:r>
            <a:endParaRPr lang="en-US" altLang="zh-TW" dirty="0" smtClean="0"/>
          </a:p>
          <a:p>
            <a:pPr>
              <a:buNone/>
            </a:pPr>
            <a:r>
              <a:rPr lang="en-US" altLang="zh-TW" dirty="0" smtClean="0"/>
              <a:t>3.3.3</a:t>
            </a:r>
            <a:r>
              <a:rPr lang="zh-TW" altLang="en-US" dirty="0" smtClean="0"/>
              <a:t>說明在操作特殊化學品，如何以工程控制提供</a:t>
            </a:r>
            <a:endParaRPr lang="en-US" altLang="zh-TW" dirty="0" smtClean="0"/>
          </a:p>
          <a:p>
            <a:pPr>
              <a:buNone/>
            </a:pPr>
            <a:r>
              <a:rPr lang="zh-TW" altLang="en-US" dirty="0" smtClean="0"/>
              <a:t>        保護</a:t>
            </a:r>
            <a:endParaRPr lang="en-US" altLang="zh-TW" dirty="0" smtClean="0"/>
          </a:p>
          <a:p>
            <a:pPr>
              <a:buNone/>
            </a:pPr>
            <a:r>
              <a:rPr lang="zh-TW" altLang="en-US" dirty="0" smtClean="0">
                <a:solidFill>
                  <a:srgbClr val="FF0000"/>
                </a:solidFill>
              </a:rPr>
              <a:t>    評核說明：詢問操作人員操作此化學物質如何操</a:t>
            </a:r>
            <a:endParaRPr lang="en-US" altLang="zh-TW" dirty="0" smtClean="0">
              <a:solidFill>
                <a:srgbClr val="FF0000"/>
              </a:solidFill>
            </a:endParaRPr>
          </a:p>
          <a:p>
            <a:pPr>
              <a:buNone/>
            </a:pPr>
            <a:r>
              <a:rPr lang="zh-TW" altLang="en-US" dirty="0" smtClean="0">
                <a:solidFill>
                  <a:srgbClr val="FF0000"/>
                </a:solidFill>
              </a:rPr>
              <a:t>                   作排氣櫃</a:t>
            </a:r>
            <a:endParaRPr lang="zh-TW" altLang="en-US" dirty="0">
              <a:solidFill>
                <a:srgbClr val="FF0000"/>
              </a:solidFill>
            </a:endParaRPr>
          </a:p>
        </p:txBody>
      </p:sp>
      <p:sp>
        <p:nvSpPr>
          <p:cNvPr id="3" name="標題 2"/>
          <p:cNvSpPr>
            <a:spLocks noGrp="1"/>
          </p:cNvSpPr>
          <p:nvPr>
            <p:ph type="title"/>
          </p:nvPr>
        </p:nvSpPr>
        <p:spPr/>
        <p:txBody>
          <a:bodyPr>
            <a:normAutofit/>
          </a:bodyPr>
          <a:lstStyle/>
          <a:p>
            <a:r>
              <a:rPr lang="en-US" altLang="zh-TW" sz="3200" dirty="0" smtClean="0"/>
              <a:t>3.3</a:t>
            </a:r>
            <a:r>
              <a:rPr lang="zh-TW" altLang="en-US" sz="3200" dirty="0" smtClean="0"/>
              <a:t>執行使用化學品之管制措施及工作規範</a:t>
            </a:r>
            <a:r>
              <a:rPr lang="en-US" altLang="zh-TW" sz="3200" dirty="0" smtClean="0"/>
              <a:t/>
            </a:r>
            <a:br>
              <a:rPr lang="en-US" altLang="zh-TW" sz="3200" dirty="0" smtClean="0"/>
            </a:br>
            <a:r>
              <a:rPr lang="en-US" altLang="zh-TW" sz="3200" dirty="0" smtClean="0"/>
              <a:t>      </a:t>
            </a:r>
            <a:r>
              <a:rPr lang="en-US" altLang="zh-TW" sz="3200" dirty="0" smtClean="0">
                <a:latin typeface="微軟正黑體" pitchFamily="34" charset="-120"/>
                <a:ea typeface="微軟正黑體" pitchFamily="34" charset="-120"/>
              </a:rPr>
              <a:t>(</a:t>
            </a:r>
            <a:r>
              <a:rPr lang="zh-TW" altLang="en-US" sz="3200" dirty="0" smtClean="0"/>
              <a:t>中階</a:t>
            </a:r>
            <a:r>
              <a:rPr lang="zh-TW" altLang="en-US" sz="3200" dirty="0" smtClean="0">
                <a:latin typeface="微軟正黑體" pitchFamily="34" charset="-120"/>
                <a:ea typeface="微軟正黑體" pitchFamily="34" charset="-120"/>
              </a:rPr>
              <a:t>人員</a:t>
            </a:r>
            <a:r>
              <a:rPr lang="en-US" altLang="zh-TW" sz="3200" dirty="0" smtClean="0">
                <a:latin typeface="微軟正黑體" pitchFamily="34" charset="-120"/>
                <a:ea typeface="微軟正黑體" pitchFamily="34" charset="-120"/>
              </a:rPr>
              <a:t>)</a:t>
            </a:r>
            <a:endParaRPr lang="zh-TW" altLang="en-US"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a:buNone/>
            </a:pPr>
            <a:r>
              <a:rPr lang="zh-TW" altLang="en-US" dirty="0" smtClean="0"/>
              <a:t> </a:t>
            </a:r>
            <a:r>
              <a:rPr lang="en-US" altLang="zh-TW" dirty="0" smtClean="0">
                <a:latin typeface="Arial Unicode MS" pitchFamily="34" charset="-120"/>
                <a:ea typeface="Arial Unicode MS" pitchFamily="34" charset="-120"/>
                <a:cs typeface="Arial Unicode MS" pitchFamily="34" charset="-120"/>
              </a:rPr>
              <a:t>3.3.4</a:t>
            </a:r>
            <a:r>
              <a:rPr lang="zh-TW" altLang="en-US" dirty="0" smtClean="0"/>
              <a:t>確保根據物理危害特性儲存化學品</a:t>
            </a:r>
            <a:endParaRPr lang="en-US" altLang="zh-TW" dirty="0" smtClean="0"/>
          </a:p>
          <a:p>
            <a:pPr>
              <a:buNone/>
            </a:pPr>
            <a:r>
              <a:rPr lang="zh-TW" altLang="en-US" dirty="0" smtClean="0"/>
              <a:t>    </a:t>
            </a:r>
            <a:r>
              <a:rPr lang="zh-TW" altLang="en-US" dirty="0" smtClean="0">
                <a:solidFill>
                  <a:srgbClr val="FF0000"/>
                </a:solidFill>
              </a:rPr>
              <a:t>評核說明：詢問人員所操作的化學物質，不可與 </a:t>
            </a:r>
            <a:endParaRPr lang="en-US" altLang="zh-TW" dirty="0" smtClean="0">
              <a:solidFill>
                <a:srgbClr val="FF0000"/>
              </a:solidFill>
            </a:endParaRPr>
          </a:p>
          <a:p>
            <a:pPr>
              <a:buNone/>
            </a:pPr>
            <a:r>
              <a:rPr lang="zh-TW" altLang="en-US" dirty="0" smtClean="0">
                <a:solidFill>
                  <a:srgbClr val="FF0000"/>
                </a:solidFill>
              </a:rPr>
              <a:t>                   那些物質放在一起，進行內部稽核並有</a:t>
            </a:r>
            <a:endParaRPr lang="en-US" altLang="zh-TW" dirty="0" smtClean="0">
              <a:solidFill>
                <a:srgbClr val="FF0000"/>
              </a:solidFill>
            </a:endParaRPr>
          </a:p>
          <a:p>
            <a:pPr>
              <a:buNone/>
            </a:pPr>
            <a:r>
              <a:rPr lang="zh-TW" altLang="en-US" dirty="0" smtClean="0">
                <a:solidFill>
                  <a:srgbClr val="FF0000"/>
                </a:solidFill>
              </a:rPr>
              <a:t>                   文件記錄</a:t>
            </a:r>
            <a:endParaRPr lang="en-US" altLang="zh-TW" dirty="0" smtClean="0">
              <a:solidFill>
                <a:srgbClr val="FF0000"/>
              </a:solidFill>
            </a:endParaRPr>
          </a:p>
          <a:p>
            <a:pPr>
              <a:buNone/>
            </a:pPr>
            <a:r>
              <a:rPr lang="en-US" altLang="zh-TW" dirty="0" smtClean="0"/>
              <a:t>3.4.5</a:t>
            </a:r>
            <a:r>
              <a:rPr lang="zh-TW" altLang="en-US" dirty="0" smtClean="0"/>
              <a:t>確保遵守疑似暴露後之應變流程</a:t>
            </a:r>
          </a:p>
          <a:p>
            <a:pPr>
              <a:buNone/>
            </a:pPr>
            <a:r>
              <a:rPr lang="zh-TW" altLang="en-US" dirty="0" smtClean="0"/>
              <a:t>    </a:t>
            </a:r>
            <a:r>
              <a:rPr lang="zh-TW" altLang="en-US" dirty="0" smtClean="0">
                <a:solidFill>
                  <a:srgbClr val="FF0000"/>
                </a:solidFill>
              </a:rPr>
              <a:t>評核說明：詢問人員化學品洩漏後的處理流程，</a:t>
            </a:r>
            <a:endParaRPr lang="en-US" altLang="zh-TW" dirty="0" smtClean="0">
              <a:solidFill>
                <a:srgbClr val="FF0000"/>
              </a:solidFill>
            </a:endParaRPr>
          </a:p>
          <a:p>
            <a:pPr>
              <a:buNone/>
            </a:pPr>
            <a:r>
              <a:rPr lang="zh-TW" altLang="en-US" dirty="0" smtClean="0">
                <a:solidFill>
                  <a:srgbClr val="FF0000"/>
                </a:solidFill>
              </a:rPr>
              <a:t>                   進行內部稽核並有文件記錄</a:t>
            </a:r>
            <a:endParaRPr lang="zh-TW" altLang="en-US" dirty="0">
              <a:solidFill>
                <a:srgbClr val="FF0000"/>
              </a:solidFill>
            </a:endParaRPr>
          </a:p>
        </p:txBody>
      </p:sp>
      <p:sp>
        <p:nvSpPr>
          <p:cNvPr id="3" name="標題 2"/>
          <p:cNvSpPr>
            <a:spLocks noGrp="1"/>
          </p:cNvSpPr>
          <p:nvPr>
            <p:ph type="title"/>
          </p:nvPr>
        </p:nvSpPr>
        <p:spPr/>
        <p:txBody>
          <a:bodyPr>
            <a:normAutofit/>
          </a:bodyPr>
          <a:lstStyle/>
          <a:p>
            <a:r>
              <a:rPr lang="en-US" altLang="zh-TW" sz="3200" dirty="0" smtClean="0">
                <a:latin typeface="Arial Unicode MS" pitchFamily="34" charset="-120"/>
                <a:ea typeface="Arial Unicode MS" pitchFamily="34" charset="-120"/>
                <a:cs typeface="Arial Unicode MS" pitchFamily="34" charset="-120"/>
              </a:rPr>
              <a:t>3.3</a:t>
            </a:r>
            <a:r>
              <a:rPr lang="zh-TW" altLang="en-US" sz="3200" dirty="0" smtClean="0"/>
              <a:t>執行使用化學品之管制措施及工作規範</a:t>
            </a:r>
            <a:r>
              <a:rPr lang="en-US" altLang="zh-TW" sz="3200" dirty="0" smtClean="0">
                <a:latin typeface="微軟正黑體" pitchFamily="34" charset="-120"/>
                <a:ea typeface="微軟正黑體" pitchFamily="34" charset="-120"/>
              </a:rPr>
              <a:t> </a:t>
            </a:r>
            <a:br>
              <a:rPr lang="en-US" altLang="zh-TW" sz="3200" dirty="0" smtClean="0">
                <a:latin typeface="微軟正黑體" pitchFamily="34" charset="-120"/>
                <a:ea typeface="微軟正黑體" pitchFamily="34" charset="-120"/>
              </a:rPr>
            </a:br>
            <a:r>
              <a:rPr lang="en-US" altLang="zh-TW" sz="3200" dirty="0" smtClean="0">
                <a:latin typeface="微軟正黑體" pitchFamily="34" charset="-120"/>
                <a:ea typeface="微軟正黑體" pitchFamily="34" charset="-120"/>
              </a:rPr>
              <a:t>       (</a:t>
            </a:r>
            <a:r>
              <a:rPr lang="zh-TW" altLang="en-US" sz="3200" dirty="0" smtClean="0"/>
              <a:t>中階</a:t>
            </a:r>
            <a:r>
              <a:rPr lang="zh-TW" altLang="en-US" sz="3200" dirty="0" smtClean="0">
                <a:latin typeface="微軟正黑體" pitchFamily="34" charset="-120"/>
                <a:ea typeface="微軟正黑體" pitchFamily="34" charset="-120"/>
              </a:rPr>
              <a:t>人員</a:t>
            </a:r>
            <a:r>
              <a:rPr lang="en-US" altLang="zh-TW" sz="3200" dirty="0" smtClean="0">
                <a:latin typeface="微軟正黑體" pitchFamily="34" charset="-120"/>
                <a:ea typeface="微軟正黑體" pitchFamily="34" charset="-120"/>
              </a:rPr>
              <a:t>)</a:t>
            </a:r>
            <a:endParaRPr lang="zh-TW" alt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pPr>
              <a:buNone/>
            </a:pPr>
            <a:r>
              <a:rPr lang="zh-TW" altLang="en-US" sz="2400" dirty="0" smtClean="0"/>
              <a:t>初階人員：實驗室研究人員或醫事技術人員</a:t>
            </a:r>
            <a:endParaRPr lang="en-US" altLang="zh-TW" sz="2400" dirty="0" smtClean="0"/>
          </a:p>
          <a:p>
            <a:pPr>
              <a:buNone/>
            </a:pPr>
            <a:r>
              <a:rPr lang="zh-TW" altLang="en-US" sz="2400" dirty="0" smtClean="0"/>
              <a:t>化學品</a:t>
            </a:r>
            <a:r>
              <a:rPr lang="zh-TW" altLang="en-US" sz="2400" dirty="0"/>
              <a:t>主要有</a:t>
            </a:r>
            <a:r>
              <a:rPr lang="en-US" altLang="zh-TW" sz="2400" dirty="0"/>
              <a:t>3</a:t>
            </a:r>
            <a:r>
              <a:rPr lang="zh-TW" altLang="en-US" sz="2400" dirty="0" smtClean="0"/>
              <a:t>條文</a:t>
            </a:r>
            <a:r>
              <a:rPr lang="en-US" altLang="zh-TW" sz="2400" dirty="0" smtClean="0"/>
              <a:t>:</a:t>
            </a:r>
          </a:p>
          <a:p>
            <a:pPr>
              <a:buNone/>
            </a:pPr>
            <a:endParaRPr lang="en-US" altLang="zh-TW" sz="2400" dirty="0" smtClean="0"/>
          </a:p>
          <a:p>
            <a:pPr>
              <a:buNone/>
            </a:pPr>
            <a:r>
              <a:rPr lang="en-US" altLang="zh-TW" sz="2400" dirty="0" smtClean="0">
                <a:latin typeface="Arial Unicode MS" pitchFamily="34" charset="-120"/>
                <a:ea typeface="Arial Unicode MS" pitchFamily="34" charset="-120"/>
                <a:cs typeface="Arial Unicode MS" pitchFamily="34" charset="-120"/>
              </a:rPr>
              <a:t>  3.1</a:t>
            </a:r>
            <a:r>
              <a:rPr lang="zh-TW" altLang="en-US" sz="2400" dirty="0" smtClean="0">
                <a:latin typeface="微軟正黑體" pitchFamily="34" charset="-120"/>
                <a:ea typeface="微軟正黑體" pitchFamily="34" charset="-120"/>
              </a:rPr>
              <a:t>瞭解實驗室使用之化學品</a:t>
            </a:r>
            <a:endParaRPr lang="en-US" altLang="zh-TW" sz="2400" dirty="0" smtClean="0">
              <a:latin typeface="微軟正黑體" pitchFamily="34" charset="-120"/>
              <a:ea typeface="微軟正黑體" pitchFamily="34" charset="-120"/>
            </a:endParaRPr>
          </a:p>
          <a:p>
            <a:pPr>
              <a:buNone/>
            </a:pPr>
            <a:endParaRPr lang="en-US" altLang="zh-TW" sz="2400" dirty="0" smtClean="0">
              <a:latin typeface="微軟正黑體" pitchFamily="34" charset="-120"/>
              <a:ea typeface="微軟正黑體" pitchFamily="34" charset="-120"/>
            </a:endParaRPr>
          </a:p>
          <a:p>
            <a:pPr>
              <a:buNone/>
            </a:pPr>
            <a:r>
              <a:rPr lang="en-US" altLang="zh-TW" sz="2400" dirty="0" smtClean="0">
                <a:latin typeface="Arial Unicode MS" pitchFamily="34" charset="-120"/>
                <a:ea typeface="Arial Unicode MS" pitchFamily="34" charset="-120"/>
                <a:cs typeface="Arial Unicode MS" pitchFamily="34" charset="-120"/>
              </a:rPr>
              <a:t>  3.2</a:t>
            </a:r>
            <a:r>
              <a:rPr lang="zh-TW" altLang="en-US" sz="2400" dirty="0" smtClean="0">
                <a:latin typeface="微軟正黑體" pitchFamily="34" charset="-120"/>
                <a:ea typeface="微軟正黑體" pitchFamily="34" charset="-120"/>
              </a:rPr>
              <a:t>說明在實驗室使用化學品之相關危害</a:t>
            </a:r>
            <a:endParaRPr lang="en-US" altLang="zh-TW" sz="2400" dirty="0" smtClean="0">
              <a:latin typeface="微軟正黑體" pitchFamily="34" charset="-120"/>
              <a:ea typeface="微軟正黑體" pitchFamily="34" charset="-120"/>
            </a:endParaRPr>
          </a:p>
          <a:p>
            <a:pPr>
              <a:buNone/>
            </a:pPr>
            <a:endParaRPr lang="en-US" altLang="zh-TW" sz="2400" dirty="0" smtClean="0">
              <a:latin typeface="微軟正黑體" pitchFamily="34" charset="-120"/>
              <a:ea typeface="微軟正黑體" pitchFamily="34" charset="-120"/>
            </a:endParaRPr>
          </a:p>
          <a:p>
            <a:pPr>
              <a:buNone/>
            </a:pPr>
            <a:r>
              <a:rPr lang="en-US" altLang="zh-TW" sz="2400" dirty="0" smtClean="0">
                <a:latin typeface="Arial Unicode MS" pitchFamily="34" charset="-120"/>
                <a:ea typeface="Arial Unicode MS" pitchFamily="34" charset="-120"/>
                <a:cs typeface="Arial Unicode MS" pitchFamily="34" charset="-120"/>
              </a:rPr>
              <a:t>  3.3</a:t>
            </a:r>
            <a:r>
              <a:rPr lang="zh-TW" altLang="en-US" sz="2400" dirty="0" smtClean="0">
                <a:latin typeface="微軟正黑體" pitchFamily="34" charset="-120"/>
                <a:ea typeface="微軟正黑體" pitchFamily="34" charset="-120"/>
              </a:rPr>
              <a:t>瞭解使用化學品之管制措施及工作規範</a:t>
            </a:r>
            <a:endParaRPr lang="en-US" altLang="zh-TW" sz="2400" dirty="0" smtClean="0">
              <a:latin typeface="微軟正黑體" pitchFamily="34" charset="-120"/>
              <a:ea typeface="微軟正黑體" pitchFamily="34" charset="-120"/>
            </a:endParaRPr>
          </a:p>
        </p:txBody>
      </p:sp>
      <p:sp>
        <p:nvSpPr>
          <p:cNvPr id="2" name="標題 1"/>
          <p:cNvSpPr>
            <a:spLocks noGrp="1"/>
          </p:cNvSpPr>
          <p:nvPr>
            <p:ph type="title"/>
          </p:nvPr>
        </p:nvSpPr>
        <p:spPr/>
        <p:txBody>
          <a:bodyPr>
            <a:normAutofit/>
          </a:bodyPr>
          <a:lstStyle/>
          <a:p>
            <a:r>
              <a:rPr lang="zh-TW" altLang="en-US" sz="3200" dirty="0" smtClean="0">
                <a:latin typeface="微軟正黑體" pitchFamily="34" charset="-120"/>
                <a:ea typeface="微軟正黑體" pitchFamily="34" charset="-120"/>
              </a:rPr>
              <a:t>依據實驗室人員生物安全知能評核指引</a:t>
            </a:r>
            <a:endParaRPr lang="zh-TW" altLang="en-US" sz="32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a:buNone/>
            </a:pPr>
            <a:r>
              <a:rPr lang="zh-TW" altLang="en-US" dirty="0" smtClean="0"/>
              <a:t>高階人員：</a:t>
            </a:r>
            <a:endParaRPr lang="en-US" altLang="zh-TW" dirty="0" smtClean="0"/>
          </a:p>
          <a:p>
            <a:pPr>
              <a:buNone/>
            </a:pPr>
            <a:r>
              <a:rPr lang="zh-TW" altLang="en-US" dirty="0" smtClean="0"/>
              <a:t>計畫主持人、分支機構或部門管理人</a:t>
            </a:r>
            <a:endParaRPr lang="en-US" altLang="zh-TW" dirty="0" smtClean="0"/>
          </a:p>
          <a:p>
            <a:pPr>
              <a:buNone/>
            </a:pPr>
            <a:r>
              <a:rPr lang="en-US" altLang="zh-TW" dirty="0" smtClean="0"/>
              <a:t>3.1</a:t>
            </a:r>
            <a:r>
              <a:rPr lang="zh-TW" altLang="en-US" dirty="0" smtClean="0"/>
              <a:t>建立化學品庫存清單</a:t>
            </a:r>
            <a:endParaRPr lang="en-US" altLang="zh-TW" dirty="0" smtClean="0"/>
          </a:p>
          <a:p>
            <a:pPr>
              <a:buNone/>
            </a:pPr>
            <a:r>
              <a:rPr lang="en-US" altLang="zh-TW" dirty="0" smtClean="0"/>
              <a:t>3.2</a:t>
            </a:r>
            <a:r>
              <a:rPr lang="zh-TW" altLang="en-US" dirty="0" smtClean="0"/>
              <a:t>評估人員在實驗室使用化學品之相關危害的知識</a:t>
            </a:r>
            <a:endParaRPr lang="en-US" altLang="zh-TW" dirty="0" smtClean="0"/>
          </a:p>
          <a:p>
            <a:pPr>
              <a:buNone/>
            </a:pPr>
            <a:r>
              <a:rPr lang="en-US" altLang="zh-TW" dirty="0" smtClean="0"/>
              <a:t>3.3</a:t>
            </a:r>
            <a:r>
              <a:rPr lang="zh-TW" altLang="en-US" dirty="0" smtClean="0"/>
              <a:t>建立使用化學品之管制措施及工作規範</a:t>
            </a:r>
            <a:endParaRPr lang="zh-TW" altLang="en-US" dirty="0"/>
          </a:p>
        </p:txBody>
      </p:sp>
      <p:sp>
        <p:nvSpPr>
          <p:cNvPr id="3" name="標題 2"/>
          <p:cNvSpPr>
            <a:spLocks noGrp="1"/>
          </p:cNvSpPr>
          <p:nvPr>
            <p:ph type="title"/>
          </p:nvPr>
        </p:nvSpPr>
        <p:spPr/>
        <p:txBody>
          <a:bodyPr>
            <a:normAutofit/>
          </a:bodyPr>
          <a:lstStyle/>
          <a:p>
            <a:r>
              <a:rPr lang="zh-TW" altLang="en-US" sz="3200" dirty="0" smtClean="0">
                <a:latin typeface="微軟正黑體" pitchFamily="34" charset="-120"/>
                <a:ea typeface="微軟正黑體" pitchFamily="34" charset="-120"/>
              </a:rPr>
              <a:t>依據實驗室人員生物安全知能評核指引</a:t>
            </a:r>
            <a:endParaRPr lang="zh-TW" altLang="en-US"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a:buNone/>
            </a:pPr>
            <a:r>
              <a:rPr lang="zh-TW" altLang="en-US" dirty="0" smtClean="0">
                <a:solidFill>
                  <a:srgbClr val="FF0000"/>
                </a:solidFill>
              </a:rPr>
              <a:t>評核說明：</a:t>
            </a:r>
          </a:p>
          <a:p>
            <a:r>
              <a:rPr lang="zh-TW" altLang="en-US" dirty="0" smtClean="0">
                <a:solidFill>
                  <a:srgbClr val="FF0000"/>
                </a:solidFill>
              </a:rPr>
              <a:t>審查及批准稽核紀錄</a:t>
            </a:r>
            <a:endParaRPr lang="zh-TW" altLang="en-US" dirty="0">
              <a:solidFill>
                <a:srgbClr val="FF0000"/>
              </a:solidFill>
            </a:endParaRPr>
          </a:p>
        </p:txBody>
      </p:sp>
      <p:sp>
        <p:nvSpPr>
          <p:cNvPr id="3" name="標題 2"/>
          <p:cNvSpPr>
            <a:spLocks noGrp="1"/>
          </p:cNvSpPr>
          <p:nvPr>
            <p:ph type="title"/>
          </p:nvPr>
        </p:nvSpPr>
        <p:spPr>
          <a:xfrm>
            <a:off x="457200" y="332656"/>
            <a:ext cx="8229600" cy="936104"/>
          </a:xfrm>
        </p:spPr>
        <p:txBody>
          <a:bodyPr>
            <a:normAutofit fontScale="90000"/>
          </a:bodyPr>
          <a:lstStyle/>
          <a:p>
            <a:r>
              <a:rPr lang="en-US" altLang="zh-TW" sz="3600" dirty="0" smtClean="0"/>
              <a:t/>
            </a:r>
            <a:br>
              <a:rPr lang="en-US" altLang="zh-TW" sz="3600" dirty="0" smtClean="0"/>
            </a:br>
            <a:r>
              <a:rPr lang="en-US" altLang="zh-TW" sz="3600" dirty="0" smtClean="0"/>
              <a:t>3.1</a:t>
            </a:r>
            <a:r>
              <a:rPr lang="zh-TW" altLang="en-US" sz="3600" dirty="0" smtClean="0"/>
              <a:t>建立化學品庫存清單</a:t>
            </a:r>
            <a:r>
              <a:rPr lang="en-US" altLang="zh-TW" sz="3600" dirty="0" smtClean="0"/>
              <a:t/>
            </a:r>
            <a:br>
              <a:rPr lang="en-US" altLang="zh-TW" sz="3600" dirty="0" smtClean="0"/>
            </a:br>
            <a:r>
              <a:rPr lang="zh-TW" altLang="en-US" sz="3600" dirty="0" smtClean="0"/>
              <a:t>     </a:t>
            </a:r>
            <a:r>
              <a:rPr lang="en-US" altLang="zh-TW" sz="3600" dirty="0" smtClean="0">
                <a:latin typeface="微軟正黑體" pitchFamily="34" charset="-120"/>
                <a:ea typeface="微軟正黑體" pitchFamily="34" charset="-120"/>
              </a:rPr>
              <a:t> (</a:t>
            </a:r>
            <a:r>
              <a:rPr lang="zh-TW" altLang="en-US" sz="3600" dirty="0" smtClean="0">
                <a:latin typeface="微軟正黑體" pitchFamily="34" charset="-120"/>
                <a:ea typeface="微軟正黑體" pitchFamily="34" charset="-120"/>
              </a:rPr>
              <a:t>高階人員</a:t>
            </a:r>
            <a:r>
              <a:rPr lang="en-US" altLang="zh-TW" sz="3600" dirty="0" smtClean="0">
                <a:latin typeface="微軟正黑體" pitchFamily="34" charset="-120"/>
                <a:ea typeface="微軟正黑體" pitchFamily="34" charset="-120"/>
              </a:rPr>
              <a:t>) </a:t>
            </a:r>
            <a:r>
              <a:rPr lang="en-US" altLang="zh-TW" dirty="0" smtClean="0"/>
              <a:t/>
            </a:r>
            <a:br>
              <a:rPr lang="en-US" altLang="zh-TW" dirty="0" smtClean="0"/>
            </a:br>
            <a:endParaRPr lang="zh-TW"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a:buNone/>
            </a:pPr>
            <a:r>
              <a:rPr lang="en-US" altLang="zh-TW" dirty="0" smtClean="0"/>
              <a:t>3.2.1</a:t>
            </a:r>
            <a:r>
              <a:rPr lang="zh-TW" altLang="en-US" dirty="0" smtClean="0"/>
              <a:t>確保在實驗室使用所有化學品都有</a:t>
            </a:r>
            <a:r>
              <a:rPr lang="en-US" altLang="zh-TW" dirty="0" err="1" smtClean="0"/>
              <a:t>MSDS</a:t>
            </a:r>
            <a:r>
              <a:rPr lang="zh-TW" altLang="en-US" dirty="0" smtClean="0"/>
              <a:t>可供</a:t>
            </a:r>
            <a:endParaRPr lang="en-US" altLang="zh-TW" dirty="0" smtClean="0"/>
          </a:p>
          <a:p>
            <a:pPr>
              <a:buNone/>
            </a:pPr>
            <a:r>
              <a:rPr lang="zh-TW" altLang="en-US" dirty="0" smtClean="0"/>
              <a:t>        使用並維持更新</a:t>
            </a:r>
          </a:p>
          <a:p>
            <a:pPr>
              <a:buNone/>
            </a:pPr>
            <a:r>
              <a:rPr lang="zh-TW" altLang="en-US" dirty="0" smtClean="0"/>
              <a:t>  </a:t>
            </a:r>
            <a:r>
              <a:rPr lang="zh-TW" altLang="en-US" dirty="0" smtClean="0">
                <a:solidFill>
                  <a:srgbClr val="FF0000"/>
                </a:solidFill>
              </a:rPr>
              <a:t>評核說明：審查及批准 </a:t>
            </a:r>
            <a:r>
              <a:rPr lang="en-US" altLang="zh-TW" dirty="0" err="1" smtClean="0">
                <a:solidFill>
                  <a:srgbClr val="FF0000"/>
                </a:solidFill>
              </a:rPr>
              <a:t>MSDS</a:t>
            </a:r>
            <a:r>
              <a:rPr lang="en-US" altLang="zh-TW" dirty="0" smtClean="0">
                <a:solidFill>
                  <a:srgbClr val="FF0000"/>
                </a:solidFill>
              </a:rPr>
              <a:t> </a:t>
            </a:r>
            <a:r>
              <a:rPr lang="zh-TW" altLang="en-US" dirty="0" smtClean="0">
                <a:solidFill>
                  <a:srgbClr val="FF0000"/>
                </a:solidFill>
              </a:rPr>
              <a:t>清單並提出修正意見</a:t>
            </a:r>
            <a:endParaRPr lang="en-US" altLang="zh-TW" dirty="0" smtClean="0">
              <a:solidFill>
                <a:srgbClr val="FF0000"/>
              </a:solidFill>
            </a:endParaRPr>
          </a:p>
          <a:p>
            <a:pPr>
              <a:buNone/>
            </a:pPr>
            <a:r>
              <a:rPr lang="en-US" altLang="zh-TW" dirty="0" smtClean="0"/>
              <a:t>3.2.2</a:t>
            </a:r>
            <a:r>
              <a:rPr lang="zh-TW" altLang="en-US" dirty="0" smtClean="0"/>
              <a:t>確保人員能使用</a:t>
            </a:r>
            <a:r>
              <a:rPr lang="en-US" altLang="zh-TW" dirty="0" err="1" smtClean="0"/>
              <a:t>MSDS</a:t>
            </a:r>
            <a:r>
              <a:rPr lang="en-US" altLang="zh-TW" dirty="0" smtClean="0"/>
              <a:t> </a:t>
            </a:r>
            <a:r>
              <a:rPr lang="zh-TW" altLang="en-US" dirty="0" smtClean="0"/>
              <a:t>及其他來源資訊，以確</a:t>
            </a:r>
            <a:endParaRPr lang="en-US" altLang="zh-TW" dirty="0" smtClean="0"/>
          </a:p>
          <a:p>
            <a:pPr>
              <a:buNone/>
            </a:pPr>
            <a:r>
              <a:rPr lang="zh-TW" altLang="en-US" dirty="0" smtClean="0"/>
              <a:t>        定化學品之身體危害、健康危害及暴露途徑</a:t>
            </a:r>
            <a:endParaRPr lang="en-US" altLang="zh-TW" dirty="0" smtClean="0"/>
          </a:p>
          <a:p>
            <a:pPr>
              <a:buNone/>
            </a:pPr>
            <a:r>
              <a:rPr lang="zh-TW" altLang="en-US" dirty="0" smtClean="0">
                <a:solidFill>
                  <a:srgbClr val="FF0000"/>
                </a:solidFill>
              </a:rPr>
              <a:t>  評核說明：</a:t>
            </a:r>
          </a:p>
          <a:p>
            <a:pPr>
              <a:buNone/>
            </a:pPr>
            <a:r>
              <a:rPr lang="zh-TW" altLang="en-US" dirty="0" smtClean="0">
                <a:solidFill>
                  <a:srgbClr val="FF0000"/>
                </a:solidFill>
              </a:rPr>
              <a:t>     </a:t>
            </a:r>
            <a:r>
              <a:rPr lang="en-US" altLang="zh-TW" dirty="0" smtClean="0">
                <a:solidFill>
                  <a:srgbClr val="FF0000"/>
                </a:solidFill>
              </a:rPr>
              <a:t>1.</a:t>
            </a:r>
            <a:r>
              <a:rPr lang="zh-TW" altLang="en-US" dirty="0" smtClean="0">
                <a:solidFill>
                  <a:srgbClr val="FF0000"/>
                </a:solidFill>
              </a:rPr>
              <a:t>審查及批准稽核文件</a:t>
            </a:r>
          </a:p>
          <a:p>
            <a:pPr>
              <a:buNone/>
            </a:pPr>
            <a:r>
              <a:rPr lang="zh-TW" altLang="en-US" dirty="0" smtClean="0">
                <a:solidFill>
                  <a:srgbClr val="FF0000"/>
                </a:solidFill>
              </a:rPr>
              <a:t>     </a:t>
            </a:r>
            <a:r>
              <a:rPr lang="en-US" altLang="zh-TW" dirty="0" smtClean="0">
                <a:solidFill>
                  <a:srgbClr val="FF0000"/>
                </a:solidFill>
              </a:rPr>
              <a:t>2.</a:t>
            </a:r>
            <a:r>
              <a:rPr lang="zh-TW" altLang="en-US" dirty="0" smtClean="0">
                <a:solidFill>
                  <a:srgbClr val="FF0000"/>
                </a:solidFill>
              </a:rPr>
              <a:t>進行內部稽核且有文件紀錄</a:t>
            </a:r>
            <a:endParaRPr lang="zh-TW" altLang="en-US" dirty="0">
              <a:solidFill>
                <a:srgbClr val="FF0000"/>
              </a:solidFill>
            </a:endParaRPr>
          </a:p>
        </p:txBody>
      </p:sp>
      <p:sp>
        <p:nvSpPr>
          <p:cNvPr id="3" name="標題 2"/>
          <p:cNvSpPr>
            <a:spLocks noGrp="1"/>
          </p:cNvSpPr>
          <p:nvPr>
            <p:ph type="title"/>
          </p:nvPr>
        </p:nvSpPr>
        <p:spPr/>
        <p:txBody>
          <a:bodyPr>
            <a:normAutofit fontScale="90000"/>
          </a:bodyPr>
          <a:lstStyle/>
          <a:p>
            <a:r>
              <a:rPr lang="en-US" altLang="zh-TW" sz="3600" dirty="0" smtClean="0"/>
              <a:t/>
            </a:r>
            <a:br>
              <a:rPr lang="en-US" altLang="zh-TW" sz="3600" dirty="0" smtClean="0"/>
            </a:br>
            <a:r>
              <a:rPr lang="en-US" altLang="zh-TW" sz="3600" dirty="0" smtClean="0"/>
              <a:t/>
            </a:r>
            <a:br>
              <a:rPr lang="en-US" altLang="zh-TW" sz="3600" dirty="0" smtClean="0"/>
            </a:br>
            <a:r>
              <a:rPr lang="en-US" altLang="zh-TW" sz="3600" dirty="0" smtClean="0"/>
              <a:t>3.2</a:t>
            </a:r>
            <a:r>
              <a:rPr lang="zh-TW" altLang="en-US" sz="3600" dirty="0" smtClean="0"/>
              <a:t>評估人員在實驗室使用化學品之相關危害</a:t>
            </a:r>
            <a:r>
              <a:rPr lang="en-US" altLang="zh-TW" sz="3600" dirty="0" smtClean="0"/>
              <a:t/>
            </a:r>
            <a:br>
              <a:rPr lang="en-US" altLang="zh-TW" sz="3600" dirty="0" smtClean="0"/>
            </a:br>
            <a:r>
              <a:rPr lang="zh-TW" altLang="en-US" sz="3600" dirty="0" smtClean="0"/>
              <a:t>     的知識</a:t>
            </a:r>
            <a:r>
              <a:rPr lang="en-US" altLang="zh-TW" sz="3600" dirty="0" smtClean="0">
                <a:latin typeface="微軟正黑體" pitchFamily="34" charset="-120"/>
                <a:ea typeface="微軟正黑體" pitchFamily="34" charset="-120"/>
              </a:rPr>
              <a:t>(</a:t>
            </a:r>
            <a:r>
              <a:rPr lang="zh-TW" altLang="en-US" sz="3600" dirty="0" smtClean="0">
                <a:latin typeface="微軟正黑體" pitchFamily="34" charset="-120"/>
                <a:ea typeface="微軟正黑體" pitchFamily="34" charset="-120"/>
              </a:rPr>
              <a:t>高階人員</a:t>
            </a:r>
            <a:r>
              <a:rPr lang="en-US" altLang="zh-TW" sz="3600" dirty="0" smtClean="0">
                <a:latin typeface="微軟正黑體" pitchFamily="34" charset="-120"/>
                <a:ea typeface="微軟正黑體" pitchFamily="34" charset="-120"/>
              </a:rPr>
              <a:t>) </a:t>
            </a:r>
            <a:r>
              <a:rPr lang="en-US" altLang="zh-TW" sz="3600" dirty="0" smtClean="0"/>
              <a:t/>
            </a:r>
            <a:br>
              <a:rPr lang="en-US" altLang="zh-TW" sz="3600" dirty="0" smtClean="0"/>
            </a:br>
            <a:r>
              <a:rPr lang="en-US" altLang="zh-TW" dirty="0" smtClean="0"/>
              <a:t/>
            </a:r>
            <a:br>
              <a:rPr lang="en-US" altLang="zh-TW" dirty="0" smtClean="0"/>
            </a:br>
            <a:endParaRPr lang="zh-TW"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a:buNone/>
            </a:pPr>
            <a:r>
              <a:rPr lang="en-US" altLang="zh-TW" dirty="0" smtClean="0"/>
              <a:t>3.2.3</a:t>
            </a:r>
            <a:r>
              <a:rPr lang="zh-TW" altLang="en-US" dirty="0" smtClean="0"/>
              <a:t>建立特定標示規範以符合法規及機構之要求</a:t>
            </a:r>
          </a:p>
          <a:p>
            <a:pPr>
              <a:buNone/>
            </a:pPr>
            <a:r>
              <a:rPr lang="zh-TW" altLang="en-US" dirty="0" smtClean="0">
                <a:solidFill>
                  <a:srgbClr val="FF0000"/>
                </a:solidFill>
              </a:rPr>
              <a:t>   評核說明：</a:t>
            </a:r>
          </a:p>
          <a:p>
            <a:pPr>
              <a:buNone/>
            </a:pPr>
            <a:r>
              <a:rPr lang="zh-TW" altLang="en-US" dirty="0" smtClean="0">
                <a:solidFill>
                  <a:srgbClr val="FF0000"/>
                </a:solidFill>
              </a:rPr>
              <a:t>      </a:t>
            </a:r>
            <a:r>
              <a:rPr lang="en-US" altLang="zh-TW" dirty="0" smtClean="0">
                <a:solidFill>
                  <a:srgbClr val="FF0000"/>
                </a:solidFill>
              </a:rPr>
              <a:t>1. </a:t>
            </a:r>
            <a:r>
              <a:rPr lang="zh-TW" altLang="en-US" dirty="0" smtClean="0">
                <a:solidFill>
                  <a:srgbClr val="FF0000"/>
                </a:solidFill>
              </a:rPr>
              <a:t>已建立特定標示規範</a:t>
            </a:r>
          </a:p>
          <a:p>
            <a:pPr>
              <a:buNone/>
            </a:pPr>
            <a:r>
              <a:rPr lang="zh-TW" altLang="en-US" dirty="0" smtClean="0">
                <a:solidFill>
                  <a:srgbClr val="FF0000"/>
                </a:solidFill>
              </a:rPr>
              <a:t>      </a:t>
            </a:r>
            <a:r>
              <a:rPr lang="en-US" altLang="zh-TW" dirty="0" smtClean="0">
                <a:solidFill>
                  <a:srgbClr val="FF0000"/>
                </a:solidFill>
              </a:rPr>
              <a:t>2. </a:t>
            </a:r>
            <a:r>
              <a:rPr lang="zh-TW" altLang="en-US" dirty="0" smtClean="0">
                <a:solidFill>
                  <a:srgbClr val="FF0000"/>
                </a:solidFill>
              </a:rPr>
              <a:t>審查及批准稽核文件</a:t>
            </a:r>
            <a:endParaRPr lang="zh-TW" altLang="en-US" dirty="0">
              <a:solidFill>
                <a:srgbClr val="FF0000"/>
              </a:solidFill>
            </a:endParaRPr>
          </a:p>
        </p:txBody>
      </p:sp>
      <p:sp>
        <p:nvSpPr>
          <p:cNvPr id="3" name="標題 2"/>
          <p:cNvSpPr>
            <a:spLocks noGrp="1"/>
          </p:cNvSpPr>
          <p:nvPr>
            <p:ph type="title"/>
          </p:nvPr>
        </p:nvSpPr>
        <p:spPr/>
        <p:txBody>
          <a:bodyPr>
            <a:normAutofit/>
          </a:bodyPr>
          <a:lstStyle/>
          <a:p>
            <a:r>
              <a:rPr lang="en-US" altLang="zh-TW" sz="3200" dirty="0" smtClean="0"/>
              <a:t>3.2</a:t>
            </a:r>
            <a:r>
              <a:rPr lang="zh-TW" altLang="en-US" sz="3200" dirty="0" smtClean="0"/>
              <a:t>評估人員在實驗室使用化學品之相關危害</a:t>
            </a:r>
            <a:r>
              <a:rPr lang="en-US" altLang="zh-TW" sz="3200" dirty="0" smtClean="0"/>
              <a:t/>
            </a:r>
            <a:br>
              <a:rPr lang="en-US" altLang="zh-TW" sz="3200" dirty="0" smtClean="0"/>
            </a:br>
            <a:r>
              <a:rPr lang="zh-TW" altLang="en-US" sz="3200" dirty="0" smtClean="0"/>
              <a:t>     的知識</a:t>
            </a:r>
            <a:r>
              <a:rPr lang="en-US" altLang="zh-TW" sz="3200" dirty="0" smtClean="0">
                <a:latin typeface="微軟正黑體" pitchFamily="34" charset="-120"/>
                <a:ea typeface="微軟正黑體" pitchFamily="34" charset="-120"/>
              </a:rPr>
              <a:t>(</a:t>
            </a:r>
            <a:r>
              <a:rPr lang="zh-TW" altLang="en-US" sz="3200" dirty="0" smtClean="0">
                <a:latin typeface="微軟正黑體" pitchFamily="34" charset="-120"/>
                <a:ea typeface="微軟正黑體" pitchFamily="34" charset="-120"/>
              </a:rPr>
              <a:t>高階人員</a:t>
            </a:r>
            <a:r>
              <a:rPr lang="en-US" altLang="zh-TW" sz="3200" dirty="0" smtClean="0">
                <a:latin typeface="微軟正黑體" pitchFamily="34" charset="-120"/>
                <a:ea typeface="微軟正黑體" pitchFamily="34" charset="-120"/>
              </a:rPr>
              <a:t>)</a:t>
            </a:r>
            <a:endParaRPr lang="zh-TW" altLang="en-US"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lnSpcReduction="10000"/>
          </a:bodyPr>
          <a:lstStyle/>
          <a:p>
            <a:pPr>
              <a:buNone/>
            </a:pPr>
            <a:r>
              <a:rPr lang="en-US" altLang="zh-TW" dirty="0" smtClean="0"/>
              <a:t>3.3.1</a:t>
            </a:r>
            <a:r>
              <a:rPr lang="zh-TW" altLang="en-US" dirty="0" smtClean="0"/>
              <a:t>確保遵守建立之工作規範</a:t>
            </a:r>
          </a:p>
          <a:p>
            <a:pPr>
              <a:buNone/>
            </a:pPr>
            <a:r>
              <a:rPr lang="zh-TW" altLang="en-US" dirty="0" smtClean="0"/>
              <a:t>   </a:t>
            </a:r>
            <a:r>
              <a:rPr lang="zh-TW" altLang="en-US" dirty="0" smtClean="0">
                <a:solidFill>
                  <a:srgbClr val="FF0000"/>
                </a:solidFill>
              </a:rPr>
              <a:t>評核說明：審查及批准稽核紀錄</a:t>
            </a:r>
            <a:endParaRPr lang="en-US" altLang="zh-TW" dirty="0" smtClean="0">
              <a:solidFill>
                <a:srgbClr val="FF0000"/>
              </a:solidFill>
            </a:endParaRPr>
          </a:p>
          <a:p>
            <a:pPr>
              <a:buNone/>
            </a:pPr>
            <a:r>
              <a:rPr lang="en-US" altLang="zh-TW" dirty="0" smtClean="0"/>
              <a:t>3.3.2</a:t>
            </a:r>
            <a:r>
              <a:rPr lang="zh-TW" altLang="en-US" dirty="0" smtClean="0"/>
              <a:t>決定使用特殊化學品所需適當之</a:t>
            </a:r>
            <a:r>
              <a:rPr lang="en-US" altLang="zh-TW" dirty="0" err="1" smtClean="0"/>
              <a:t>PPE</a:t>
            </a:r>
            <a:endParaRPr lang="en-US" altLang="zh-TW" dirty="0" smtClean="0"/>
          </a:p>
          <a:p>
            <a:pPr>
              <a:buNone/>
            </a:pPr>
            <a:r>
              <a:rPr lang="zh-TW" altLang="en-US" dirty="0" smtClean="0"/>
              <a:t>   </a:t>
            </a:r>
            <a:r>
              <a:rPr lang="zh-TW" altLang="en-US" dirty="0" smtClean="0">
                <a:solidFill>
                  <a:srgbClr val="FF0000"/>
                </a:solidFill>
              </a:rPr>
              <a:t>評核說明：</a:t>
            </a:r>
            <a:endParaRPr lang="en-US" altLang="zh-TW" dirty="0" smtClean="0">
              <a:solidFill>
                <a:srgbClr val="FF0000"/>
              </a:solidFill>
            </a:endParaRPr>
          </a:p>
          <a:p>
            <a:pPr>
              <a:buNone/>
            </a:pPr>
            <a:r>
              <a:rPr lang="zh-TW" altLang="en-US" dirty="0" smtClean="0">
                <a:solidFill>
                  <a:srgbClr val="FF0000"/>
                </a:solidFill>
              </a:rPr>
              <a:t>      </a:t>
            </a:r>
            <a:r>
              <a:rPr lang="en-US" altLang="zh-TW" dirty="0" smtClean="0">
                <a:solidFill>
                  <a:srgbClr val="FF0000"/>
                </a:solidFill>
              </a:rPr>
              <a:t>1. </a:t>
            </a:r>
            <a:r>
              <a:rPr lang="zh-TW" altLang="en-US" dirty="0" smtClean="0">
                <a:solidFill>
                  <a:srgbClr val="FF0000"/>
                </a:solidFill>
              </a:rPr>
              <a:t>所屬人員通過本項評核並提出評估報告</a:t>
            </a:r>
          </a:p>
          <a:p>
            <a:pPr>
              <a:buNone/>
            </a:pPr>
            <a:r>
              <a:rPr lang="zh-TW" altLang="en-US" dirty="0" smtClean="0">
                <a:solidFill>
                  <a:srgbClr val="FF0000"/>
                </a:solidFill>
              </a:rPr>
              <a:t>      </a:t>
            </a:r>
            <a:r>
              <a:rPr lang="en-US" altLang="zh-TW" dirty="0" smtClean="0">
                <a:solidFill>
                  <a:srgbClr val="FF0000"/>
                </a:solidFill>
              </a:rPr>
              <a:t>2. </a:t>
            </a:r>
            <a:r>
              <a:rPr lang="zh-TW" altLang="en-US" dirty="0" smtClean="0">
                <a:solidFill>
                  <a:srgbClr val="FF0000"/>
                </a:solidFill>
              </a:rPr>
              <a:t>已建立本項規範並有文件紀錄</a:t>
            </a:r>
            <a:endParaRPr lang="en-US" altLang="zh-TW" dirty="0" smtClean="0">
              <a:solidFill>
                <a:srgbClr val="FF0000"/>
              </a:solidFill>
            </a:endParaRPr>
          </a:p>
          <a:p>
            <a:pPr>
              <a:buNone/>
            </a:pPr>
            <a:r>
              <a:rPr lang="en-US" altLang="zh-TW" dirty="0" smtClean="0"/>
              <a:t>3.3.3</a:t>
            </a:r>
            <a:r>
              <a:rPr lang="zh-TW" altLang="en-US" dirty="0" smtClean="0"/>
              <a:t>決定使用特殊化學品所需適當之工程控制</a:t>
            </a:r>
            <a:endParaRPr lang="en-US" altLang="zh-TW" dirty="0" smtClean="0"/>
          </a:p>
          <a:p>
            <a:pPr>
              <a:buNone/>
            </a:pPr>
            <a:r>
              <a:rPr lang="zh-TW" altLang="en-US" dirty="0" smtClean="0">
                <a:solidFill>
                  <a:srgbClr val="FF0000"/>
                </a:solidFill>
              </a:rPr>
              <a:t>   評核說明：</a:t>
            </a:r>
            <a:endParaRPr lang="en-US" altLang="zh-TW" dirty="0" smtClean="0"/>
          </a:p>
          <a:p>
            <a:pPr>
              <a:buNone/>
            </a:pPr>
            <a:r>
              <a:rPr lang="zh-TW" altLang="en-US" dirty="0" smtClean="0">
                <a:solidFill>
                  <a:srgbClr val="FF0000"/>
                </a:solidFill>
              </a:rPr>
              <a:t>      </a:t>
            </a:r>
            <a:r>
              <a:rPr lang="en-US" altLang="zh-TW" dirty="0" smtClean="0">
                <a:solidFill>
                  <a:srgbClr val="FF0000"/>
                </a:solidFill>
              </a:rPr>
              <a:t>1. </a:t>
            </a:r>
            <a:r>
              <a:rPr lang="zh-TW" altLang="en-US" dirty="0" smtClean="0">
                <a:solidFill>
                  <a:srgbClr val="FF0000"/>
                </a:solidFill>
              </a:rPr>
              <a:t>所屬人員通過本項評核並提出評估報告</a:t>
            </a:r>
          </a:p>
          <a:p>
            <a:pPr>
              <a:buNone/>
            </a:pPr>
            <a:r>
              <a:rPr lang="zh-TW" altLang="en-US" dirty="0" smtClean="0">
                <a:solidFill>
                  <a:srgbClr val="FF0000"/>
                </a:solidFill>
              </a:rPr>
              <a:t>      </a:t>
            </a:r>
            <a:r>
              <a:rPr lang="en-US" altLang="zh-TW" dirty="0" smtClean="0">
                <a:solidFill>
                  <a:srgbClr val="FF0000"/>
                </a:solidFill>
              </a:rPr>
              <a:t>2. </a:t>
            </a:r>
            <a:r>
              <a:rPr lang="zh-TW" altLang="en-US" dirty="0" smtClean="0">
                <a:solidFill>
                  <a:srgbClr val="FF0000"/>
                </a:solidFill>
              </a:rPr>
              <a:t>已建立本項規範並有文件紀錄</a:t>
            </a:r>
            <a:endParaRPr lang="zh-TW" altLang="en-US" dirty="0">
              <a:solidFill>
                <a:srgbClr val="FF0000"/>
              </a:solidFill>
            </a:endParaRPr>
          </a:p>
        </p:txBody>
      </p:sp>
      <p:sp>
        <p:nvSpPr>
          <p:cNvPr id="3" name="標題 2"/>
          <p:cNvSpPr>
            <a:spLocks noGrp="1"/>
          </p:cNvSpPr>
          <p:nvPr>
            <p:ph type="title"/>
          </p:nvPr>
        </p:nvSpPr>
        <p:spPr/>
        <p:txBody>
          <a:bodyPr>
            <a:normAutofit/>
          </a:bodyPr>
          <a:lstStyle/>
          <a:p>
            <a:r>
              <a:rPr lang="en-US" altLang="zh-TW" sz="3200" dirty="0" smtClean="0"/>
              <a:t>3.3</a:t>
            </a:r>
            <a:r>
              <a:rPr lang="zh-TW" altLang="en-US" sz="3200" dirty="0" smtClean="0"/>
              <a:t>建立使用化學品之管制措施及工作規範</a:t>
            </a:r>
            <a:endParaRPr lang="zh-TW" altLang="en-US" sz="3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a:buNone/>
            </a:pPr>
            <a:r>
              <a:rPr lang="en-US" altLang="zh-TW" dirty="0" smtClean="0"/>
              <a:t>3.3.4</a:t>
            </a:r>
            <a:r>
              <a:rPr lang="zh-TW" altLang="en-US" dirty="0" smtClean="0"/>
              <a:t>決定各種化學品適當之儲存場所</a:t>
            </a:r>
          </a:p>
          <a:p>
            <a:pPr>
              <a:buNone/>
            </a:pPr>
            <a:r>
              <a:rPr lang="zh-TW" altLang="en-US" dirty="0" smtClean="0"/>
              <a:t>  </a:t>
            </a:r>
            <a:r>
              <a:rPr lang="zh-TW" altLang="en-US" dirty="0" smtClean="0">
                <a:solidFill>
                  <a:srgbClr val="FF0000"/>
                </a:solidFill>
              </a:rPr>
              <a:t>評核說明：</a:t>
            </a:r>
          </a:p>
          <a:p>
            <a:pPr>
              <a:buNone/>
            </a:pPr>
            <a:r>
              <a:rPr lang="zh-TW" altLang="en-US" dirty="0" smtClean="0">
                <a:solidFill>
                  <a:srgbClr val="FF0000"/>
                </a:solidFill>
              </a:rPr>
              <a:t>     </a:t>
            </a:r>
            <a:r>
              <a:rPr lang="en-US" altLang="zh-TW" dirty="0" smtClean="0">
                <a:solidFill>
                  <a:srgbClr val="FF0000"/>
                </a:solidFill>
              </a:rPr>
              <a:t>1.</a:t>
            </a:r>
            <a:r>
              <a:rPr lang="zh-TW" altLang="en-US" dirty="0" smtClean="0">
                <a:solidFill>
                  <a:srgbClr val="FF0000"/>
                </a:solidFill>
              </a:rPr>
              <a:t>審查及批准稽核文件</a:t>
            </a:r>
          </a:p>
          <a:p>
            <a:pPr>
              <a:buNone/>
            </a:pPr>
            <a:r>
              <a:rPr lang="zh-TW" altLang="en-US" dirty="0" smtClean="0">
                <a:solidFill>
                  <a:srgbClr val="FF0000"/>
                </a:solidFill>
              </a:rPr>
              <a:t>     </a:t>
            </a:r>
            <a:r>
              <a:rPr lang="en-US" altLang="zh-TW" dirty="0" smtClean="0">
                <a:solidFill>
                  <a:srgbClr val="FF0000"/>
                </a:solidFill>
              </a:rPr>
              <a:t>2.</a:t>
            </a:r>
            <a:r>
              <a:rPr lang="zh-TW" altLang="en-US" dirty="0" smtClean="0">
                <a:solidFill>
                  <a:srgbClr val="FF0000"/>
                </a:solidFill>
              </a:rPr>
              <a:t>立本項規範並有文件紀錄</a:t>
            </a:r>
            <a:endParaRPr lang="en-US" altLang="zh-TW" dirty="0" smtClean="0">
              <a:solidFill>
                <a:srgbClr val="FF0000"/>
              </a:solidFill>
            </a:endParaRPr>
          </a:p>
          <a:p>
            <a:pPr>
              <a:buNone/>
            </a:pPr>
            <a:r>
              <a:rPr lang="en-US" altLang="zh-TW" dirty="0" smtClean="0"/>
              <a:t>3.5.5</a:t>
            </a:r>
            <a:r>
              <a:rPr lang="zh-TW" altLang="en-US" dirty="0" smtClean="0"/>
              <a:t>建立疑似暴露後之應變流程</a:t>
            </a:r>
          </a:p>
          <a:p>
            <a:pPr>
              <a:buNone/>
            </a:pPr>
            <a:r>
              <a:rPr lang="zh-TW" altLang="en-US" dirty="0" smtClean="0">
                <a:solidFill>
                  <a:srgbClr val="FF0000"/>
                </a:solidFill>
              </a:rPr>
              <a:t>  評核說明：</a:t>
            </a:r>
          </a:p>
          <a:p>
            <a:pPr>
              <a:buNone/>
            </a:pPr>
            <a:r>
              <a:rPr lang="zh-TW" altLang="en-US" dirty="0" smtClean="0">
                <a:solidFill>
                  <a:srgbClr val="FF0000"/>
                </a:solidFill>
              </a:rPr>
              <a:t>     </a:t>
            </a:r>
            <a:r>
              <a:rPr lang="en-US" altLang="zh-TW" dirty="0" smtClean="0">
                <a:solidFill>
                  <a:srgbClr val="FF0000"/>
                </a:solidFill>
              </a:rPr>
              <a:t>1.</a:t>
            </a:r>
            <a:r>
              <a:rPr lang="zh-TW" altLang="en-US" dirty="0" smtClean="0">
                <a:solidFill>
                  <a:srgbClr val="FF0000"/>
                </a:solidFill>
              </a:rPr>
              <a:t>審查及批准稽核文件</a:t>
            </a:r>
          </a:p>
          <a:p>
            <a:pPr>
              <a:buNone/>
            </a:pPr>
            <a:r>
              <a:rPr lang="zh-TW" altLang="en-US" dirty="0" smtClean="0">
                <a:solidFill>
                  <a:srgbClr val="FF0000"/>
                </a:solidFill>
              </a:rPr>
              <a:t>     </a:t>
            </a:r>
            <a:r>
              <a:rPr lang="en-US" altLang="zh-TW" dirty="0" smtClean="0">
                <a:solidFill>
                  <a:srgbClr val="FF0000"/>
                </a:solidFill>
              </a:rPr>
              <a:t>2.</a:t>
            </a:r>
            <a:r>
              <a:rPr lang="zh-TW" altLang="en-US" dirty="0" smtClean="0">
                <a:solidFill>
                  <a:srgbClr val="FF0000"/>
                </a:solidFill>
              </a:rPr>
              <a:t>建立本項規範並有文件紀錄</a:t>
            </a:r>
            <a:endParaRPr lang="zh-TW" altLang="en-US" dirty="0">
              <a:solidFill>
                <a:srgbClr val="FF0000"/>
              </a:solidFill>
            </a:endParaRPr>
          </a:p>
        </p:txBody>
      </p:sp>
      <p:sp>
        <p:nvSpPr>
          <p:cNvPr id="3" name="標題 2"/>
          <p:cNvSpPr>
            <a:spLocks noGrp="1"/>
          </p:cNvSpPr>
          <p:nvPr>
            <p:ph type="title"/>
          </p:nvPr>
        </p:nvSpPr>
        <p:spPr/>
        <p:txBody>
          <a:bodyPr>
            <a:normAutofit/>
          </a:bodyPr>
          <a:lstStyle/>
          <a:p>
            <a:r>
              <a:rPr lang="en-US" altLang="zh-TW" sz="3200" dirty="0" smtClean="0"/>
              <a:t>3.3</a:t>
            </a:r>
            <a:r>
              <a:rPr lang="zh-TW" altLang="en-US" sz="3200" dirty="0" smtClean="0"/>
              <a:t>建立使用化學品之管制措施及工作規範</a:t>
            </a:r>
            <a:endParaRPr lang="zh-TW" alt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481328"/>
            <a:ext cx="8291264" cy="4525963"/>
          </a:xfrm>
        </p:spPr>
        <p:txBody>
          <a:bodyPr>
            <a:normAutofit lnSpcReduction="10000"/>
          </a:bodyPr>
          <a:lstStyle/>
          <a:p>
            <a:r>
              <a:rPr lang="zh-TW" altLang="en-US" dirty="0" smtClean="0"/>
              <a:t>各組應該建立化學品清單詳細包含化學品中英文、</a:t>
            </a:r>
            <a:r>
              <a:rPr lang="en-US" altLang="zh-TW" dirty="0" err="1" smtClean="0"/>
              <a:t>CAS.NO</a:t>
            </a:r>
            <a:r>
              <a:rPr lang="zh-TW" altLang="en-US" dirty="0" smtClean="0"/>
              <a:t>、入庫日期、存量、危害標示。</a:t>
            </a:r>
            <a:endParaRPr lang="en-US" altLang="zh-TW" dirty="0" smtClean="0"/>
          </a:p>
          <a:p>
            <a:r>
              <a:rPr lang="zh-TW" altLang="en-US" dirty="0" smtClean="0"/>
              <a:t>舉例</a:t>
            </a:r>
            <a:r>
              <a:rPr lang="zh-TW" altLang="en-US" dirty="0" smtClean="0">
                <a:ln>
                  <a:solidFill>
                    <a:schemeClr val="accent1"/>
                  </a:solidFill>
                </a:ln>
                <a:solidFill>
                  <a:srgbClr val="0000CC"/>
                </a:solidFill>
                <a:hlinkClick r:id="rId2" action="ppaction://hlinkfile"/>
              </a:rPr>
              <a:t>門診化學品清單</a:t>
            </a:r>
            <a:r>
              <a:rPr lang="zh-TW" altLang="en-US" dirty="0" smtClean="0">
                <a:ln>
                  <a:solidFill>
                    <a:schemeClr val="accent1"/>
                  </a:solidFill>
                </a:ln>
                <a:solidFill>
                  <a:srgbClr val="0000CC"/>
                </a:solidFill>
                <a:latin typeface="新細明體"/>
                <a:ea typeface="新細明體"/>
              </a:rPr>
              <a:t>，</a:t>
            </a:r>
            <a:r>
              <a:rPr lang="zh-TW" altLang="en-US" dirty="0" smtClean="0">
                <a:ln>
                  <a:solidFill>
                    <a:schemeClr val="accent1"/>
                  </a:solidFill>
                </a:ln>
                <a:solidFill>
                  <a:srgbClr val="0000CC"/>
                </a:solidFill>
                <a:latin typeface="新細明體"/>
                <a:ea typeface="新細明體"/>
                <a:hlinkClick r:id="rId3" action="ppaction://hlinkfile"/>
              </a:rPr>
              <a:t>微生物化學品清單</a:t>
            </a:r>
            <a:r>
              <a:rPr lang="zh-TW" altLang="en-US" dirty="0" smtClean="0">
                <a:ln>
                  <a:solidFill>
                    <a:schemeClr val="accent1"/>
                  </a:solidFill>
                </a:ln>
                <a:solidFill>
                  <a:srgbClr val="0000CC"/>
                </a:solidFill>
                <a:latin typeface="新細明體"/>
                <a:ea typeface="新細明體"/>
              </a:rPr>
              <a:t>，</a:t>
            </a:r>
            <a:endParaRPr lang="en-US" altLang="zh-TW" dirty="0" smtClean="0">
              <a:ln>
                <a:solidFill>
                  <a:schemeClr val="accent1"/>
                </a:solidFill>
              </a:ln>
              <a:solidFill>
                <a:srgbClr val="0000CC"/>
              </a:solidFill>
              <a:latin typeface="新細明體"/>
              <a:ea typeface="新細明體"/>
            </a:endParaRPr>
          </a:p>
          <a:p>
            <a:pPr marL="109728" indent="0">
              <a:buNone/>
            </a:pPr>
            <a:r>
              <a:rPr lang="zh-TW" altLang="en-US" b="1" dirty="0" smtClean="0"/>
              <a:t>        </a:t>
            </a:r>
            <a:r>
              <a:rPr lang="zh-TW" altLang="en-US" b="1" dirty="0" smtClean="0">
                <a:hlinkClick r:id="rId4" action="ppaction://hlinkfile"/>
              </a:rPr>
              <a:t>門診組</a:t>
            </a:r>
            <a:r>
              <a:rPr lang="zh-TW" altLang="zh-TW" b="1" dirty="0" smtClean="0">
                <a:hlinkClick r:id="rId4" action="ppaction://hlinkfile"/>
              </a:rPr>
              <a:t>化學</a:t>
            </a:r>
            <a:r>
              <a:rPr lang="zh-TW" altLang="zh-TW" b="1" dirty="0">
                <a:hlinkClick r:id="rId4" action="ppaction://hlinkfile"/>
              </a:rPr>
              <a:t>藥品</a:t>
            </a:r>
            <a:r>
              <a:rPr lang="zh-TW" altLang="zh-TW" b="1" dirty="0" smtClean="0">
                <a:hlinkClick r:id="rId4" action="ppaction://hlinkfile"/>
              </a:rPr>
              <a:t>混合物</a:t>
            </a:r>
            <a:r>
              <a:rPr lang="zh-TW" altLang="en-US" b="1" dirty="0" smtClean="0">
                <a:latin typeface="新細明體"/>
                <a:ea typeface="新細明體"/>
              </a:rPr>
              <a:t>，</a:t>
            </a:r>
            <a:r>
              <a:rPr lang="zh-TW" altLang="en-US" b="1" dirty="0" smtClean="0">
                <a:latin typeface="新細明體"/>
                <a:ea typeface="新細明體"/>
                <a:hlinkClick r:id="rId5" action="ppaction://hlinkfile"/>
              </a:rPr>
              <a:t>微生物</a:t>
            </a:r>
            <a:r>
              <a:rPr lang="zh-TW" altLang="en-US" b="1" dirty="0" smtClean="0">
                <a:hlinkClick r:id="rId5" action="ppaction://hlinkfile"/>
              </a:rPr>
              <a:t>組</a:t>
            </a:r>
            <a:r>
              <a:rPr lang="zh-TW" altLang="zh-TW" b="1" dirty="0">
                <a:hlinkClick r:id="rId5" action="ppaction://hlinkfile"/>
              </a:rPr>
              <a:t>化學藥品混合物</a:t>
            </a:r>
            <a:endParaRPr lang="en-US" altLang="zh-TW" dirty="0" smtClean="0">
              <a:ln>
                <a:solidFill>
                  <a:schemeClr val="accent1"/>
                </a:solidFill>
              </a:ln>
              <a:solidFill>
                <a:srgbClr val="0000CC"/>
              </a:solidFill>
            </a:endParaRPr>
          </a:p>
          <a:p>
            <a:r>
              <a:rPr lang="zh-TW" altLang="en-US" dirty="0" smtClean="0"/>
              <a:t>各組職務輪調應該讓人員知道會使用到那些化學物質</a:t>
            </a:r>
            <a:endParaRPr lang="en-US" altLang="zh-TW" dirty="0" smtClean="0"/>
          </a:p>
          <a:p>
            <a:pPr lvl="1">
              <a:buNone/>
            </a:pPr>
            <a:r>
              <a:rPr lang="zh-TW" altLang="en-US" dirty="0" smtClean="0">
                <a:ln>
                  <a:solidFill>
                    <a:schemeClr val="accent1"/>
                  </a:solidFill>
                </a:ln>
              </a:rPr>
              <a:t>例如：</a:t>
            </a:r>
            <a:r>
              <a:rPr lang="en-US" altLang="zh-TW" dirty="0" smtClean="0">
                <a:ln>
                  <a:solidFill>
                    <a:schemeClr val="accent1"/>
                  </a:solidFill>
                </a:ln>
                <a:latin typeface="Arial Unicode MS" pitchFamily="34" charset="-120"/>
                <a:ea typeface="Arial Unicode MS" pitchFamily="34" charset="-120"/>
                <a:cs typeface="Arial Unicode MS" pitchFamily="34" charset="-120"/>
              </a:rPr>
              <a:t>Stool OB Test</a:t>
            </a:r>
            <a:r>
              <a:rPr lang="zh-TW" altLang="en-US" dirty="0" smtClean="0">
                <a:ln>
                  <a:solidFill>
                    <a:schemeClr val="accent1"/>
                  </a:solidFill>
                </a:ln>
              </a:rPr>
              <a:t>需使用到那些</a:t>
            </a:r>
            <a:r>
              <a:rPr lang="zh-TW" altLang="en-US" dirty="0" smtClean="0"/>
              <a:t>化學物質</a:t>
            </a:r>
            <a:endParaRPr lang="en-US" altLang="zh-TW" dirty="0" smtClean="0"/>
          </a:p>
          <a:p>
            <a:pPr lvl="5">
              <a:buNone/>
            </a:pPr>
            <a:r>
              <a:rPr lang="en-US" altLang="zh-TW" sz="2000" b="1" dirty="0" smtClean="0">
                <a:latin typeface="Arial Unicode MS" pitchFamily="34" charset="-120"/>
                <a:ea typeface="Arial Unicode MS" pitchFamily="34" charset="-120"/>
                <a:cs typeface="Arial Unicode MS" pitchFamily="34" charset="-120"/>
              </a:rPr>
              <a:t>5% </a:t>
            </a:r>
            <a:r>
              <a:rPr lang="en-US" altLang="zh-TW" sz="2000" b="1" dirty="0" err="1" smtClean="0">
                <a:latin typeface="Arial Unicode MS" pitchFamily="34" charset="-120"/>
                <a:ea typeface="Arial Unicode MS" pitchFamily="34" charset="-120"/>
                <a:cs typeface="Arial Unicode MS" pitchFamily="34" charset="-120"/>
              </a:rPr>
              <a:t>Pyramidon</a:t>
            </a:r>
            <a:r>
              <a:rPr lang="en-US" altLang="zh-TW" sz="2000" b="1" dirty="0" smtClean="0">
                <a:latin typeface="Arial Unicode MS" pitchFamily="34" charset="-120"/>
                <a:ea typeface="Arial Unicode MS" pitchFamily="34" charset="-120"/>
                <a:cs typeface="Arial Unicode MS" pitchFamily="34" charset="-120"/>
              </a:rPr>
              <a:t> </a:t>
            </a:r>
            <a:r>
              <a:rPr lang="zh-TW" altLang="en-US" sz="2000" b="1" dirty="0" smtClean="0">
                <a:latin typeface="Arial Unicode MS" pitchFamily="34" charset="-120"/>
                <a:ea typeface="Arial Unicode MS" pitchFamily="34" charset="-120"/>
                <a:cs typeface="Arial Unicode MS" pitchFamily="34" charset="-120"/>
              </a:rPr>
              <a:t>：</a:t>
            </a:r>
            <a:r>
              <a:rPr lang="zh-TW" altLang="en-US" sz="2000" b="1" dirty="0" smtClean="0"/>
              <a:t> </a:t>
            </a:r>
            <a:r>
              <a:rPr lang="en-US" altLang="zh-TW" sz="2000" dirty="0" smtClean="0"/>
              <a:t>4-</a:t>
            </a:r>
            <a:r>
              <a:rPr lang="zh-TW" altLang="zh-TW" sz="2000" dirty="0" smtClean="0"/>
              <a:t>二甲基胺基安替比林</a:t>
            </a:r>
            <a:r>
              <a:rPr lang="en-US" altLang="zh-TW" sz="2000" dirty="0" smtClean="0"/>
              <a:t> </a:t>
            </a:r>
            <a:r>
              <a:rPr lang="zh-TW" altLang="en-US" sz="2000" dirty="0" smtClean="0">
                <a:latin typeface="Arial Unicode MS" pitchFamily="34" charset="-120"/>
                <a:ea typeface="Arial Unicode MS" pitchFamily="34" charset="-120"/>
                <a:cs typeface="Arial Unicode MS" pitchFamily="34" charset="-120"/>
              </a:rPr>
              <a:t>、</a:t>
            </a:r>
            <a:r>
              <a:rPr lang="en-US" altLang="zh-TW" sz="2000" dirty="0" smtClean="0">
                <a:latin typeface="Arial Unicode MS" pitchFamily="34" charset="-120"/>
                <a:ea typeface="Arial Unicode MS" pitchFamily="34" charset="-120"/>
                <a:cs typeface="Arial Unicode MS" pitchFamily="34" charset="-120"/>
              </a:rPr>
              <a:t> 95% Alcohol</a:t>
            </a:r>
            <a:endParaRPr lang="zh-TW" altLang="zh-TW" sz="2000" b="1" dirty="0" smtClean="0">
              <a:latin typeface="Arial Unicode MS" pitchFamily="34" charset="-120"/>
              <a:ea typeface="Arial Unicode MS" pitchFamily="34" charset="-120"/>
              <a:cs typeface="Arial Unicode MS" pitchFamily="34" charset="-120"/>
            </a:endParaRPr>
          </a:p>
          <a:p>
            <a:pPr lvl="5">
              <a:buNone/>
            </a:pPr>
            <a:r>
              <a:rPr lang="en-US" altLang="zh-TW" sz="2000" b="1" dirty="0" smtClean="0">
                <a:latin typeface="Arial Unicode MS" pitchFamily="34" charset="-120"/>
                <a:ea typeface="Arial Unicode MS" pitchFamily="34" charset="-120"/>
                <a:cs typeface="Arial Unicode MS" pitchFamily="34" charset="-120"/>
              </a:rPr>
              <a:t>30%</a:t>
            </a:r>
            <a:r>
              <a:rPr lang="zh-TW" altLang="zh-TW" sz="2000" b="1" dirty="0" smtClean="0">
                <a:latin typeface="Arial Unicode MS" pitchFamily="34" charset="-120"/>
                <a:ea typeface="Arial Unicode MS" pitchFamily="34" charset="-120"/>
                <a:cs typeface="Arial Unicode MS" pitchFamily="34" charset="-120"/>
              </a:rPr>
              <a:t>醋酸 </a:t>
            </a:r>
            <a:r>
              <a:rPr lang="en-US" altLang="zh-TW" sz="2000" b="1" dirty="0" smtClean="0">
                <a:latin typeface="Arial Unicode MS" pitchFamily="34" charset="-120"/>
                <a:ea typeface="Arial Unicode MS" pitchFamily="34" charset="-120"/>
                <a:cs typeface="Arial Unicode MS" pitchFamily="34" charset="-120"/>
              </a:rPr>
              <a:t>(Acetic acid )</a:t>
            </a:r>
            <a:endParaRPr lang="zh-TW" altLang="zh-TW" sz="2000" b="1" dirty="0" smtClean="0">
              <a:latin typeface="Arial Unicode MS" pitchFamily="34" charset="-120"/>
              <a:ea typeface="Arial Unicode MS" pitchFamily="34" charset="-120"/>
              <a:cs typeface="Arial Unicode MS" pitchFamily="34" charset="-120"/>
            </a:endParaRPr>
          </a:p>
          <a:p>
            <a:pPr lvl="5">
              <a:buNone/>
            </a:pPr>
            <a:r>
              <a:rPr lang="en-US" altLang="zh-TW" sz="2000" b="1" dirty="0" smtClean="0">
                <a:latin typeface="Arial Unicode MS" pitchFamily="34" charset="-120"/>
                <a:ea typeface="Arial Unicode MS" pitchFamily="34" charset="-120"/>
                <a:cs typeface="Arial Unicode MS" pitchFamily="34" charset="-120"/>
              </a:rPr>
              <a:t>3%</a:t>
            </a:r>
            <a:r>
              <a:rPr lang="zh-TW" altLang="zh-TW" sz="2000" b="1" dirty="0" smtClean="0"/>
              <a:t>過氧化氫</a:t>
            </a:r>
            <a:r>
              <a:rPr lang="en-US" altLang="zh-TW" sz="2000" b="1" dirty="0" smtClean="0">
                <a:latin typeface="Arial Unicode MS" pitchFamily="34" charset="-120"/>
                <a:ea typeface="Arial Unicode MS" pitchFamily="34" charset="-120"/>
                <a:cs typeface="Arial Unicode MS" pitchFamily="34" charset="-120"/>
              </a:rPr>
              <a:t>(Hydrogen peroxide)</a:t>
            </a:r>
            <a:endParaRPr lang="zh-TW" altLang="zh-TW" sz="2000" b="1" dirty="0" smtClean="0">
              <a:latin typeface="Arial Unicode MS" pitchFamily="34" charset="-120"/>
              <a:ea typeface="Arial Unicode MS" pitchFamily="34" charset="-120"/>
              <a:cs typeface="Arial Unicode MS" pitchFamily="34" charset="-120"/>
            </a:endParaRPr>
          </a:p>
          <a:p>
            <a:endParaRPr lang="zh-TW" altLang="en-US" dirty="0"/>
          </a:p>
        </p:txBody>
      </p:sp>
      <p:sp>
        <p:nvSpPr>
          <p:cNvPr id="2" name="標題 1"/>
          <p:cNvSpPr>
            <a:spLocks noGrp="1"/>
          </p:cNvSpPr>
          <p:nvPr>
            <p:ph type="title"/>
          </p:nvPr>
        </p:nvSpPr>
        <p:spPr/>
        <p:txBody>
          <a:bodyPr>
            <a:normAutofit/>
          </a:bodyPr>
          <a:lstStyle/>
          <a:p>
            <a:r>
              <a:rPr lang="en-US" altLang="zh-TW" sz="3200" dirty="0" smtClean="0">
                <a:latin typeface="Arial Unicode MS" pitchFamily="34" charset="-120"/>
                <a:ea typeface="Arial Unicode MS" pitchFamily="34" charset="-120"/>
                <a:cs typeface="Arial Unicode MS" pitchFamily="34" charset="-120"/>
              </a:rPr>
              <a:t>3.1</a:t>
            </a:r>
            <a:r>
              <a:rPr lang="zh-TW" altLang="en-US" sz="3200" dirty="0" smtClean="0"/>
              <a:t>瞭解實驗室使用之化學品</a:t>
            </a:r>
            <a:r>
              <a:rPr lang="en-US" altLang="zh-TW" sz="3200" dirty="0" smtClean="0"/>
              <a:t/>
            </a:r>
            <a:br>
              <a:rPr lang="en-US" altLang="zh-TW" sz="3200" dirty="0" smtClean="0"/>
            </a:br>
            <a:r>
              <a:rPr lang="zh-TW" altLang="en-US" sz="3200" dirty="0" smtClean="0"/>
              <a:t>     </a:t>
            </a:r>
            <a:r>
              <a:rPr lang="zh-TW" altLang="en-US" sz="3200" dirty="0" smtClean="0">
                <a:latin typeface="微軟正黑體" pitchFamily="34" charset="-120"/>
                <a:ea typeface="微軟正黑體" pitchFamily="34" charset="-120"/>
              </a:rPr>
              <a:t>初階人員</a:t>
            </a:r>
            <a:endParaRPr lang="zh-TW" alt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p:txBody>
          <a:bodyPr/>
          <a:lstStyle/>
          <a:p>
            <a:pPr lvl="1">
              <a:buNone/>
            </a:pPr>
            <a:r>
              <a:rPr lang="en-US" altLang="zh-TW" sz="2800" dirty="0" smtClean="0">
                <a:solidFill>
                  <a:srgbClr val="0000CC"/>
                </a:solidFill>
                <a:latin typeface="Arial Unicode MS" pitchFamily="34" charset="-120"/>
                <a:ea typeface="Arial Unicode MS" pitchFamily="34" charset="-120"/>
                <a:cs typeface="Arial Unicode MS" pitchFamily="34" charset="-120"/>
              </a:rPr>
              <a:t>3.2.1</a:t>
            </a:r>
            <a:r>
              <a:rPr lang="zh-TW" altLang="en-US" sz="2800" dirty="0" smtClean="0">
                <a:solidFill>
                  <a:srgbClr val="0000CC"/>
                </a:solidFill>
                <a:latin typeface="微軟正黑體" pitchFamily="34" charset="-120"/>
                <a:ea typeface="微軟正黑體" pitchFamily="34" charset="-120"/>
              </a:rPr>
              <a:t>說明實驗室使用化學品之物質安全資料表   </a:t>
            </a:r>
            <a:endParaRPr lang="en-US" altLang="zh-TW" sz="2800" dirty="0" smtClean="0">
              <a:solidFill>
                <a:srgbClr val="0000CC"/>
              </a:solidFill>
              <a:latin typeface="微軟正黑體" pitchFamily="34" charset="-120"/>
              <a:ea typeface="微軟正黑體" pitchFamily="34" charset="-120"/>
            </a:endParaRPr>
          </a:p>
          <a:p>
            <a:pPr lvl="1">
              <a:buNone/>
            </a:pPr>
            <a:r>
              <a:rPr lang="zh-TW" altLang="en-US" sz="2800" dirty="0" smtClean="0">
                <a:solidFill>
                  <a:srgbClr val="0000CC"/>
                </a:solidFill>
                <a:latin typeface="微軟正黑體" pitchFamily="34" charset="-120"/>
                <a:ea typeface="微軟正黑體" pitchFamily="34" charset="-120"/>
              </a:rPr>
              <a:t>         </a:t>
            </a:r>
            <a:r>
              <a:rPr lang="en-US" altLang="zh-TW" sz="2800" dirty="0" smtClean="0">
                <a:solidFill>
                  <a:srgbClr val="0000CC"/>
                </a:solidFill>
                <a:latin typeface="微軟正黑體" pitchFamily="34" charset="-120"/>
                <a:ea typeface="微軟正黑體" pitchFamily="34" charset="-120"/>
              </a:rPr>
              <a:t>(</a:t>
            </a:r>
            <a:r>
              <a:rPr lang="en-US" altLang="zh-TW" sz="2800" dirty="0" err="1" smtClean="0">
                <a:solidFill>
                  <a:srgbClr val="0000CC"/>
                </a:solidFill>
                <a:latin typeface="微軟正黑體" pitchFamily="34" charset="-120"/>
                <a:ea typeface="微軟正黑體" pitchFamily="34" charset="-120"/>
              </a:rPr>
              <a:t>MSDS</a:t>
            </a:r>
            <a:r>
              <a:rPr lang="en-US" altLang="zh-TW" sz="2800" dirty="0" smtClean="0">
                <a:solidFill>
                  <a:srgbClr val="0000CC"/>
                </a:solidFill>
                <a:latin typeface="微軟正黑體" pitchFamily="34" charset="-120"/>
                <a:ea typeface="微軟正黑體" pitchFamily="34" charset="-120"/>
              </a:rPr>
              <a:t>)</a:t>
            </a:r>
            <a:r>
              <a:rPr lang="zh-TW" altLang="en-US" sz="2800" dirty="0" smtClean="0">
                <a:solidFill>
                  <a:srgbClr val="0000CC"/>
                </a:solidFill>
                <a:latin typeface="微軟正黑體" pitchFamily="34" charset="-120"/>
                <a:ea typeface="微軟正黑體" pitchFamily="34" charset="-120"/>
              </a:rPr>
              <a:t>及其他來源資訊之程序</a:t>
            </a:r>
            <a:endParaRPr lang="en-US" altLang="zh-TW" sz="2800" dirty="0" smtClean="0">
              <a:solidFill>
                <a:srgbClr val="0000CC"/>
              </a:solidFill>
              <a:latin typeface="微軟正黑體" pitchFamily="34" charset="-120"/>
              <a:ea typeface="微軟正黑體" pitchFamily="34" charset="-120"/>
            </a:endParaRPr>
          </a:p>
          <a:p>
            <a:pPr lvl="1">
              <a:buNone/>
            </a:pPr>
            <a:r>
              <a:rPr lang="en-US" altLang="zh-TW" sz="2800" dirty="0" smtClean="0">
                <a:solidFill>
                  <a:srgbClr val="0000CC"/>
                </a:solidFill>
                <a:latin typeface="Arial Unicode MS" pitchFamily="34" charset="-120"/>
                <a:ea typeface="Arial Unicode MS" pitchFamily="34" charset="-120"/>
                <a:cs typeface="Arial Unicode MS" pitchFamily="34" charset="-120"/>
              </a:rPr>
              <a:t>3.2.2</a:t>
            </a:r>
            <a:r>
              <a:rPr lang="zh-TW" altLang="en-US" sz="2800" dirty="0" smtClean="0">
                <a:solidFill>
                  <a:srgbClr val="0000CC"/>
                </a:solidFill>
                <a:latin typeface="微軟正黑體" pitchFamily="34" charset="-120"/>
                <a:ea typeface="微軟正黑體" pitchFamily="34" charset="-120"/>
              </a:rPr>
              <a:t>說明使用</a:t>
            </a:r>
            <a:r>
              <a:rPr lang="en-US" altLang="zh-TW" sz="2800" dirty="0" err="1" smtClean="0">
                <a:solidFill>
                  <a:srgbClr val="0000CC"/>
                </a:solidFill>
                <a:latin typeface="微軟正黑體" pitchFamily="34" charset="-120"/>
                <a:ea typeface="微軟正黑體" pitchFamily="34" charset="-120"/>
              </a:rPr>
              <a:t>MSDS</a:t>
            </a:r>
            <a:r>
              <a:rPr lang="en-US" altLang="zh-TW" sz="2800" dirty="0" smtClean="0">
                <a:solidFill>
                  <a:srgbClr val="0000CC"/>
                </a:solidFill>
                <a:latin typeface="微軟正黑體" pitchFamily="34" charset="-120"/>
                <a:ea typeface="微軟正黑體" pitchFamily="34" charset="-120"/>
              </a:rPr>
              <a:t> </a:t>
            </a:r>
            <a:r>
              <a:rPr lang="zh-TW" altLang="en-US" sz="2800" dirty="0" smtClean="0">
                <a:solidFill>
                  <a:srgbClr val="0000CC"/>
                </a:solidFill>
                <a:latin typeface="微軟正黑體" pitchFamily="34" charset="-120"/>
                <a:ea typeface="微軟正黑體" pitchFamily="34" charset="-120"/>
              </a:rPr>
              <a:t>及其他資源，以決定化學品</a:t>
            </a:r>
            <a:endParaRPr lang="en-US" altLang="zh-TW" sz="2800" dirty="0" smtClean="0">
              <a:solidFill>
                <a:srgbClr val="0000CC"/>
              </a:solidFill>
              <a:latin typeface="微軟正黑體" pitchFamily="34" charset="-120"/>
              <a:ea typeface="微軟正黑體" pitchFamily="34" charset="-120"/>
            </a:endParaRPr>
          </a:p>
          <a:p>
            <a:pPr lvl="1">
              <a:buNone/>
            </a:pPr>
            <a:r>
              <a:rPr lang="zh-TW" altLang="en-US" sz="2800" dirty="0" smtClean="0">
                <a:solidFill>
                  <a:srgbClr val="0000CC"/>
                </a:solidFill>
                <a:latin typeface="微軟正黑體" pitchFamily="34" charset="-120"/>
                <a:ea typeface="微軟正黑體" pitchFamily="34" charset="-120"/>
              </a:rPr>
              <a:t>         之身體（</a:t>
            </a:r>
            <a:r>
              <a:rPr lang="en-US" altLang="zh-TW" sz="2800" dirty="0" smtClean="0">
                <a:solidFill>
                  <a:srgbClr val="0000CC"/>
                </a:solidFill>
                <a:latin typeface="微軟正黑體" pitchFamily="34" charset="-120"/>
                <a:ea typeface="微軟正黑體" pitchFamily="34" charset="-120"/>
              </a:rPr>
              <a:t>physical</a:t>
            </a:r>
            <a:r>
              <a:rPr lang="zh-TW" altLang="en-US" sz="2800" dirty="0" smtClean="0">
                <a:solidFill>
                  <a:srgbClr val="0000CC"/>
                </a:solidFill>
                <a:latin typeface="微軟正黑體" pitchFamily="34" charset="-120"/>
                <a:ea typeface="微軟正黑體" pitchFamily="34" charset="-120"/>
              </a:rPr>
              <a:t>）危害、健康危害及暴露</a:t>
            </a:r>
            <a:endParaRPr lang="en-US" altLang="zh-TW" sz="2800" dirty="0" smtClean="0">
              <a:solidFill>
                <a:srgbClr val="0000CC"/>
              </a:solidFill>
              <a:latin typeface="微軟正黑體" pitchFamily="34" charset="-120"/>
              <a:ea typeface="微軟正黑體" pitchFamily="34" charset="-120"/>
            </a:endParaRPr>
          </a:p>
          <a:p>
            <a:pPr lvl="1">
              <a:buNone/>
            </a:pPr>
            <a:r>
              <a:rPr lang="zh-TW" altLang="en-US" sz="2800" dirty="0" smtClean="0">
                <a:solidFill>
                  <a:srgbClr val="0000CC"/>
                </a:solidFill>
                <a:latin typeface="微軟正黑體" pitchFamily="34" charset="-120"/>
                <a:ea typeface="微軟正黑體" pitchFamily="34" charset="-120"/>
              </a:rPr>
              <a:t>         途徑之能力</a:t>
            </a:r>
            <a:endParaRPr lang="en-US" altLang="zh-TW" sz="2800" dirty="0" smtClean="0">
              <a:solidFill>
                <a:srgbClr val="0000CC"/>
              </a:solidFill>
              <a:latin typeface="微軟正黑體" pitchFamily="34" charset="-120"/>
              <a:ea typeface="微軟正黑體" pitchFamily="34" charset="-120"/>
            </a:endParaRPr>
          </a:p>
          <a:p>
            <a:pPr lvl="1">
              <a:buNone/>
            </a:pPr>
            <a:r>
              <a:rPr lang="en-US" altLang="zh-TW" sz="2800" dirty="0" smtClean="0">
                <a:solidFill>
                  <a:srgbClr val="0000CC"/>
                </a:solidFill>
                <a:latin typeface="Arial Unicode MS" pitchFamily="34" charset="-120"/>
                <a:ea typeface="Arial Unicode MS" pitchFamily="34" charset="-120"/>
                <a:cs typeface="Arial Unicode MS" pitchFamily="34" charset="-120"/>
              </a:rPr>
              <a:t>3.2.3</a:t>
            </a:r>
            <a:r>
              <a:rPr lang="zh-TW" altLang="en-US" sz="2800" dirty="0" smtClean="0">
                <a:solidFill>
                  <a:srgbClr val="0000CC"/>
                </a:solidFill>
                <a:latin typeface="微軟正黑體" pitchFamily="34" charset="-120"/>
                <a:ea typeface="微軟正黑體" pitchFamily="34" charset="-120"/>
              </a:rPr>
              <a:t>說明化學品容器標示（</a:t>
            </a:r>
            <a:r>
              <a:rPr lang="en-US" altLang="zh-TW" sz="2800" dirty="0" smtClean="0">
                <a:solidFill>
                  <a:srgbClr val="0000CC"/>
                </a:solidFill>
                <a:latin typeface="微軟正黑體" pitchFamily="34" charset="-120"/>
                <a:ea typeface="微軟正黑體" pitchFamily="34" charset="-120"/>
              </a:rPr>
              <a:t>label</a:t>
            </a:r>
            <a:r>
              <a:rPr lang="zh-TW" altLang="en-US" sz="2800" dirty="0" smtClean="0">
                <a:solidFill>
                  <a:srgbClr val="0000CC"/>
                </a:solidFill>
                <a:latin typeface="微軟正黑體" pitchFamily="34" charset="-120"/>
                <a:ea typeface="微軟正黑體" pitchFamily="34" charset="-120"/>
              </a:rPr>
              <a:t>）資訊代表之危</a:t>
            </a:r>
            <a:endParaRPr lang="en-US" altLang="zh-TW" sz="2800" dirty="0" smtClean="0">
              <a:solidFill>
                <a:srgbClr val="0000CC"/>
              </a:solidFill>
              <a:latin typeface="微軟正黑體" pitchFamily="34" charset="-120"/>
              <a:ea typeface="微軟正黑體" pitchFamily="34" charset="-120"/>
            </a:endParaRPr>
          </a:p>
          <a:p>
            <a:pPr lvl="1">
              <a:buNone/>
            </a:pPr>
            <a:r>
              <a:rPr lang="zh-TW" altLang="en-US" sz="2800" dirty="0" smtClean="0">
                <a:solidFill>
                  <a:srgbClr val="0000CC"/>
                </a:solidFill>
                <a:latin typeface="微軟正黑體" pitchFamily="34" charset="-120"/>
                <a:ea typeface="微軟正黑體" pitchFamily="34" charset="-120"/>
              </a:rPr>
              <a:t>         害</a:t>
            </a:r>
            <a:endParaRPr lang="zh-TW" altLang="en-US" sz="2800" dirty="0"/>
          </a:p>
        </p:txBody>
      </p:sp>
      <p:sp>
        <p:nvSpPr>
          <p:cNvPr id="4" name="標題 3"/>
          <p:cNvSpPr>
            <a:spLocks noGrp="1"/>
          </p:cNvSpPr>
          <p:nvPr>
            <p:ph type="title"/>
          </p:nvPr>
        </p:nvSpPr>
        <p:spPr/>
        <p:txBody>
          <a:bodyPr>
            <a:normAutofit/>
          </a:bodyPr>
          <a:lstStyle/>
          <a:p>
            <a:r>
              <a:rPr lang="en-US" altLang="zh-TW" sz="3200" dirty="0" smtClean="0">
                <a:latin typeface="Arial Unicode MS" pitchFamily="34" charset="-120"/>
                <a:ea typeface="Arial Unicode MS" pitchFamily="34" charset="-120"/>
                <a:cs typeface="Arial Unicode MS" pitchFamily="34" charset="-120"/>
              </a:rPr>
              <a:t>3.2</a:t>
            </a:r>
            <a:r>
              <a:rPr lang="zh-TW" altLang="en-US" sz="3200" dirty="0" smtClean="0">
                <a:latin typeface="微軟正黑體" pitchFamily="34" charset="-120"/>
                <a:ea typeface="微軟正黑體" pitchFamily="34" charset="-120"/>
              </a:rPr>
              <a:t>說明在實驗室使用化學品之相關危害</a:t>
            </a:r>
            <a:r>
              <a:rPr lang="en-US" altLang="zh-TW" sz="3200" dirty="0" smtClean="0">
                <a:latin typeface="微軟正黑體" pitchFamily="34" charset="-120"/>
                <a:ea typeface="微軟正黑體" pitchFamily="34" charset="-120"/>
              </a:rPr>
              <a:t/>
            </a:r>
            <a:br>
              <a:rPr lang="en-US" altLang="zh-TW" sz="3200" dirty="0" smtClean="0">
                <a:latin typeface="微軟正黑體" pitchFamily="34" charset="-120"/>
                <a:ea typeface="微軟正黑體" pitchFamily="34" charset="-120"/>
              </a:rPr>
            </a:br>
            <a:r>
              <a:rPr lang="zh-TW" altLang="en-US" sz="3200" dirty="0" smtClean="0">
                <a:latin typeface="微軟正黑體" pitchFamily="34" charset="-120"/>
                <a:ea typeface="微軟正黑體" pitchFamily="34" charset="-120"/>
              </a:rPr>
              <a:t>      初階人員</a:t>
            </a:r>
            <a:endParaRPr lang="zh-TW" alt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r>
              <a:rPr lang="zh-TW" altLang="en-US" dirty="0" smtClean="0">
                <a:solidFill>
                  <a:srgbClr val="FF0000"/>
                </a:solidFill>
              </a:rPr>
              <a:t>操作化學物質場所人員需知道所使用的物質安全資料表放置何處如何找尋所要的物質安全資料表</a:t>
            </a:r>
            <a:r>
              <a:rPr lang="zh-TW" altLang="en-US" dirty="0" smtClean="0"/>
              <a:t>，且每三年需更新一次</a:t>
            </a:r>
            <a:endParaRPr lang="en-US" altLang="zh-TW" dirty="0" smtClean="0"/>
          </a:p>
          <a:p>
            <a:pPr lvl="1">
              <a:buNone/>
            </a:pPr>
            <a:r>
              <a:rPr lang="en-US" altLang="zh-TW" dirty="0" smtClean="0">
                <a:solidFill>
                  <a:srgbClr val="0000CC"/>
                </a:solidFill>
              </a:rPr>
              <a:t>1.</a:t>
            </a:r>
            <a:r>
              <a:rPr lang="zh-TW" altLang="en-US" dirty="0" smtClean="0">
                <a:solidFill>
                  <a:srgbClr val="0000CC"/>
                </a:solidFill>
              </a:rPr>
              <a:t>目前化學儲存櫃旁木盒內有放門診組與微生物組泡製用化學物質安全資料表，可查尋清單中</a:t>
            </a:r>
            <a:r>
              <a:rPr lang="en-US" altLang="zh-TW" dirty="0" err="1" smtClean="0">
                <a:solidFill>
                  <a:srgbClr val="0000CC"/>
                </a:solidFill>
              </a:rPr>
              <a:t>SDS</a:t>
            </a:r>
            <a:r>
              <a:rPr lang="zh-TW" altLang="en-US" dirty="0" smtClean="0">
                <a:solidFill>
                  <a:srgbClr val="0000CC"/>
                </a:solidFill>
              </a:rPr>
              <a:t>編碼即可找到你所需要的化學物質安全資料表</a:t>
            </a:r>
            <a:endParaRPr lang="en-US" altLang="zh-TW" dirty="0" smtClean="0">
              <a:solidFill>
                <a:srgbClr val="0000CC"/>
              </a:solidFill>
            </a:endParaRPr>
          </a:p>
          <a:p>
            <a:pPr lvl="1">
              <a:buNone/>
            </a:pPr>
            <a:r>
              <a:rPr lang="en-US" altLang="zh-TW" dirty="0" smtClean="0">
                <a:solidFill>
                  <a:srgbClr val="0000CC"/>
                </a:solidFill>
              </a:rPr>
              <a:t>2.</a:t>
            </a:r>
            <a:r>
              <a:rPr lang="zh-TW" altLang="en-US" dirty="0" smtClean="0">
                <a:solidFill>
                  <a:srgbClr val="0000CC"/>
                </a:solidFill>
              </a:rPr>
              <a:t>職業安全衛生室網頁也可查詢</a:t>
            </a:r>
            <a:endParaRPr lang="en-US" altLang="zh-TW" dirty="0" smtClean="0">
              <a:solidFill>
                <a:srgbClr val="0000CC"/>
              </a:solidFill>
            </a:endParaRPr>
          </a:p>
          <a:p>
            <a:r>
              <a:rPr lang="zh-TW" altLang="en-US" dirty="0" smtClean="0"/>
              <a:t>化學儲存櫃的化學物質均有物質安全資料表</a:t>
            </a:r>
            <a:endParaRPr lang="en-US" altLang="zh-TW" dirty="0" smtClean="0"/>
          </a:p>
          <a:p>
            <a:r>
              <a:rPr lang="zh-TW" altLang="en-US" dirty="0" smtClean="0"/>
              <a:t>商品化檢驗試劑有危害標示的試劑，物質安全資料表若數量眾多，可放在操作區的電腦資料夾內方便查閱</a:t>
            </a:r>
            <a:endParaRPr lang="en-US" altLang="zh-TW" dirty="0" smtClean="0"/>
          </a:p>
        </p:txBody>
      </p:sp>
      <p:sp>
        <p:nvSpPr>
          <p:cNvPr id="2" name="標題 1"/>
          <p:cNvSpPr>
            <a:spLocks noGrp="1"/>
          </p:cNvSpPr>
          <p:nvPr>
            <p:ph type="title"/>
          </p:nvPr>
        </p:nvSpPr>
        <p:spPr/>
        <p:txBody>
          <a:bodyPr>
            <a:normAutofit/>
          </a:bodyPr>
          <a:lstStyle/>
          <a:p>
            <a:r>
              <a:rPr lang="en-US" altLang="zh-TW" sz="3200" dirty="0" smtClean="0">
                <a:solidFill>
                  <a:srgbClr val="0000CC"/>
                </a:solidFill>
                <a:latin typeface="微軟正黑體" pitchFamily="34" charset="-120"/>
                <a:ea typeface="微軟正黑體" pitchFamily="34" charset="-120"/>
              </a:rPr>
              <a:t>3.2.1</a:t>
            </a:r>
            <a:r>
              <a:rPr lang="zh-TW" altLang="en-US" sz="3200" dirty="0" smtClean="0">
                <a:solidFill>
                  <a:srgbClr val="0000CC"/>
                </a:solidFill>
                <a:latin typeface="微軟正黑體" pitchFamily="34" charset="-120"/>
                <a:ea typeface="微軟正黑體" pitchFamily="34" charset="-120"/>
              </a:rPr>
              <a:t>說明實驗室使用化學品之物質安全資料表</a:t>
            </a:r>
            <a:r>
              <a:rPr lang="en-US" altLang="zh-TW" sz="3200" dirty="0" smtClean="0">
                <a:solidFill>
                  <a:srgbClr val="0000CC"/>
                </a:solidFill>
                <a:latin typeface="微軟正黑體" pitchFamily="34" charset="-120"/>
                <a:ea typeface="微軟正黑體" pitchFamily="34" charset="-120"/>
              </a:rPr>
              <a:t>(</a:t>
            </a:r>
            <a:r>
              <a:rPr lang="en-US" altLang="zh-TW" sz="3200" dirty="0" err="1" smtClean="0">
                <a:solidFill>
                  <a:srgbClr val="0000CC"/>
                </a:solidFill>
                <a:latin typeface="微軟正黑體" pitchFamily="34" charset="-120"/>
                <a:ea typeface="微軟正黑體" pitchFamily="34" charset="-120"/>
              </a:rPr>
              <a:t>MSDS</a:t>
            </a:r>
            <a:r>
              <a:rPr lang="en-US" altLang="zh-TW" sz="3200" dirty="0" smtClean="0">
                <a:solidFill>
                  <a:srgbClr val="0000CC"/>
                </a:solidFill>
                <a:latin typeface="微軟正黑體" pitchFamily="34" charset="-120"/>
                <a:ea typeface="微軟正黑體" pitchFamily="34" charset="-120"/>
              </a:rPr>
              <a:t>) (</a:t>
            </a:r>
            <a:r>
              <a:rPr lang="zh-TW" altLang="en-US" sz="3200" dirty="0" smtClean="0">
                <a:latin typeface="微軟正黑體" pitchFamily="34" charset="-120"/>
                <a:ea typeface="微軟正黑體" pitchFamily="34" charset="-120"/>
              </a:rPr>
              <a:t>初階人員</a:t>
            </a:r>
            <a:r>
              <a:rPr lang="en-US" altLang="zh-TW" sz="3200" dirty="0" smtClean="0">
                <a:latin typeface="微軟正黑體" pitchFamily="34" charset="-120"/>
                <a:ea typeface="微軟正黑體" pitchFamily="34" charset="-120"/>
              </a:rPr>
              <a:t>)</a:t>
            </a:r>
            <a:endParaRPr lang="zh-TW" altLang="en-US"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772816"/>
            <a:ext cx="8229600" cy="4353347"/>
          </a:xfrm>
        </p:spPr>
        <p:txBody>
          <a:bodyPr>
            <a:normAutofit lnSpcReduction="10000"/>
          </a:bodyPr>
          <a:lstStyle/>
          <a:p>
            <a:pPr marL="109728" indent="0">
              <a:buNone/>
            </a:pPr>
            <a:r>
              <a:rPr lang="zh-TW" altLang="en-US" sz="2400" b="1" dirty="0" smtClean="0"/>
              <a:t>人員基本須熟悉</a:t>
            </a:r>
            <a:r>
              <a:rPr lang="en-US" altLang="zh-TW" sz="2400" b="1" dirty="0" err="1" smtClean="0"/>
              <a:t>GHS</a:t>
            </a:r>
            <a:r>
              <a:rPr lang="zh-TW" altLang="en-US" sz="2400" b="1" dirty="0" smtClean="0"/>
              <a:t>危害標示內容</a:t>
            </a:r>
            <a:r>
              <a:rPr lang="zh-TW" altLang="en-US" sz="2400" b="1" dirty="0" smtClean="0">
                <a:latin typeface="新細明體"/>
                <a:ea typeface="新細明體"/>
              </a:rPr>
              <a:t>：</a:t>
            </a:r>
            <a:endParaRPr lang="en-US" altLang="zh-TW" sz="2400" b="1" dirty="0" smtClean="0"/>
          </a:p>
          <a:p>
            <a:r>
              <a:rPr lang="zh-TW" altLang="en-US" sz="2400" dirty="0" smtClean="0"/>
              <a:t>危害圖式：驚嘆號、環境、健康危害、火焰、腐蝕</a:t>
            </a:r>
            <a:r>
              <a:rPr lang="zh-TW" altLang="en-US" sz="2400" dirty="0" smtClean="0">
                <a:latin typeface="新細明體"/>
                <a:ea typeface="新細明體"/>
              </a:rPr>
              <a:t>、爆炸、毒性</a:t>
            </a:r>
            <a:r>
              <a:rPr lang="zh-TW" altLang="zh-TW" sz="2400" dirty="0" smtClean="0"/>
              <a:t>骷髏</a:t>
            </a:r>
            <a:r>
              <a:rPr lang="zh-TW" altLang="en-US" sz="2400" dirty="0" smtClean="0"/>
              <a:t>頭</a:t>
            </a:r>
            <a:r>
              <a:rPr lang="zh-TW" altLang="en-US" sz="2400" dirty="0" smtClean="0">
                <a:latin typeface="新細明體"/>
                <a:ea typeface="新細明體"/>
              </a:rPr>
              <a:t>、</a:t>
            </a:r>
            <a:r>
              <a:rPr lang="zh-TW" altLang="zh-TW" sz="2400" dirty="0"/>
              <a:t>氣體鋼瓶</a:t>
            </a:r>
            <a:r>
              <a:rPr lang="zh-TW" altLang="en-US" sz="2400" dirty="0" smtClean="0"/>
              <a:t>等</a:t>
            </a:r>
            <a:endParaRPr lang="en-US" altLang="zh-TW" sz="2400" dirty="0" smtClean="0"/>
          </a:p>
          <a:p>
            <a:r>
              <a:rPr lang="zh-TW" altLang="en-US" sz="2400" dirty="0" smtClean="0"/>
              <a:t>警示語：係指標示上用來表明危害的相對嚴重程度</a:t>
            </a:r>
            <a:endParaRPr lang="en-US" altLang="zh-TW" sz="2400" dirty="0" smtClean="0"/>
          </a:p>
          <a:p>
            <a:pPr lvl="6">
              <a:buNone/>
            </a:pPr>
            <a:r>
              <a:rPr lang="zh-TW" altLang="en-US" sz="2400" dirty="0" smtClean="0"/>
              <a:t>如“危險”用於較為嚴重的危害級別</a:t>
            </a:r>
            <a:endParaRPr lang="en-US" altLang="zh-TW" sz="2400" dirty="0" smtClean="0"/>
          </a:p>
          <a:p>
            <a:pPr lvl="6">
              <a:buNone/>
            </a:pPr>
            <a:r>
              <a:rPr lang="zh-TW" altLang="en-US" sz="2400" dirty="0" smtClean="0"/>
              <a:t>而“警告”用於較輕的級別</a:t>
            </a:r>
            <a:endParaRPr lang="en-US" altLang="zh-TW" sz="2400" dirty="0" smtClean="0"/>
          </a:p>
          <a:p>
            <a:r>
              <a:rPr lang="zh-TW" altLang="en-US" sz="2400" dirty="0" smtClean="0"/>
              <a:t>危害警告訊息：用以描述一種危害產品的危害性質之短語</a:t>
            </a:r>
            <a:endParaRPr lang="en-US" altLang="zh-TW" sz="2400" dirty="0" smtClean="0"/>
          </a:p>
          <a:p>
            <a:r>
              <a:rPr lang="zh-TW" altLang="en-US" sz="2400" dirty="0" smtClean="0"/>
              <a:t>危害防範措施：說明應採取以減少或防止因暴露某種具危害性物品，或因對它不當的儲存或處置應建議採取的措施</a:t>
            </a:r>
            <a:endParaRPr lang="en-US" altLang="zh-TW" sz="2400" dirty="0" smtClean="0"/>
          </a:p>
          <a:p>
            <a:r>
              <a:rPr lang="zh-TW" altLang="en-US" sz="2400" dirty="0" smtClean="0"/>
              <a:t>製造商或供應商資料</a:t>
            </a:r>
            <a:endParaRPr lang="en-US" altLang="zh-TW" sz="2400" dirty="0" smtClean="0"/>
          </a:p>
          <a:p>
            <a:r>
              <a:rPr lang="zh-TW" altLang="en-US" sz="2400" dirty="0" smtClean="0">
                <a:solidFill>
                  <a:srgbClr val="FF0000"/>
                </a:solidFill>
              </a:rPr>
              <a:t>人員須清楚明白危害標示內容上的內容</a:t>
            </a:r>
            <a:endParaRPr lang="en-US" altLang="zh-TW" sz="2400" dirty="0" smtClean="0">
              <a:solidFill>
                <a:srgbClr val="FF0000"/>
              </a:solidFill>
            </a:endParaRPr>
          </a:p>
          <a:p>
            <a:endParaRPr lang="en-US" altLang="zh-TW" sz="2400" dirty="0" smtClean="0"/>
          </a:p>
          <a:p>
            <a:endParaRPr lang="en-US" altLang="zh-TW" sz="2400" dirty="0" smtClean="0"/>
          </a:p>
          <a:p>
            <a:endParaRPr lang="en-US" altLang="zh-TW" sz="2400" dirty="0" smtClean="0"/>
          </a:p>
          <a:p>
            <a:pPr lvl="6">
              <a:buNone/>
            </a:pPr>
            <a:endParaRPr lang="en-US" altLang="zh-TW" sz="2400" dirty="0" smtClean="0"/>
          </a:p>
          <a:p>
            <a:pPr lvl="6">
              <a:buNone/>
            </a:pPr>
            <a:endParaRPr lang="en-US" altLang="zh-TW" sz="2400" dirty="0" smtClean="0"/>
          </a:p>
          <a:p>
            <a:pPr lvl="6">
              <a:buNone/>
            </a:pPr>
            <a:endParaRPr lang="en-US" altLang="zh-TW" sz="2400" dirty="0" smtClean="0"/>
          </a:p>
          <a:p>
            <a:pPr lvl="6">
              <a:buNone/>
            </a:pPr>
            <a:endParaRPr lang="en-US" altLang="zh-TW" sz="4800" dirty="0" smtClean="0"/>
          </a:p>
          <a:p>
            <a:pPr lvl="1">
              <a:buNone/>
            </a:pPr>
            <a:endParaRPr lang="en-US" altLang="zh-TW" sz="3500" dirty="0" smtClean="0"/>
          </a:p>
        </p:txBody>
      </p:sp>
      <p:sp>
        <p:nvSpPr>
          <p:cNvPr id="2" name="標題 1"/>
          <p:cNvSpPr>
            <a:spLocks noGrp="1"/>
          </p:cNvSpPr>
          <p:nvPr>
            <p:ph type="title"/>
          </p:nvPr>
        </p:nvSpPr>
        <p:spPr>
          <a:xfrm>
            <a:off x="395536" y="404664"/>
            <a:ext cx="8229600" cy="1359024"/>
          </a:xfrm>
        </p:spPr>
        <p:txBody>
          <a:bodyPr>
            <a:noAutofit/>
          </a:bodyPr>
          <a:lstStyle/>
          <a:p>
            <a:r>
              <a:rPr lang="en-US" altLang="zh-TW" sz="3200" dirty="0" smtClean="0">
                <a:solidFill>
                  <a:srgbClr val="0000CC"/>
                </a:solidFill>
                <a:latin typeface="微軟正黑體" pitchFamily="34" charset="-120"/>
                <a:ea typeface="微軟正黑體" pitchFamily="34" charset="-120"/>
              </a:rPr>
              <a:t>3.2.2</a:t>
            </a:r>
            <a:r>
              <a:rPr lang="zh-TW" altLang="en-US" sz="3200" dirty="0" smtClean="0">
                <a:solidFill>
                  <a:srgbClr val="0000CC"/>
                </a:solidFill>
                <a:latin typeface="微軟正黑體" pitchFamily="34" charset="-120"/>
                <a:ea typeface="微軟正黑體" pitchFamily="34" charset="-120"/>
              </a:rPr>
              <a:t>說明使用</a:t>
            </a:r>
            <a:r>
              <a:rPr lang="en-US" altLang="zh-TW" sz="3200" dirty="0" err="1" smtClean="0">
                <a:solidFill>
                  <a:srgbClr val="0000CC"/>
                </a:solidFill>
                <a:latin typeface="微軟正黑體" pitchFamily="34" charset="-120"/>
                <a:ea typeface="微軟正黑體" pitchFamily="34" charset="-120"/>
              </a:rPr>
              <a:t>MSDS</a:t>
            </a:r>
            <a:r>
              <a:rPr lang="en-US" altLang="zh-TW" sz="3200" dirty="0" smtClean="0">
                <a:solidFill>
                  <a:srgbClr val="0000CC"/>
                </a:solidFill>
                <a:latin typeface="微軟正黑體" pitchFamily="34" charset="-120"/>
                <a:ea typeface="微軟正黑體" pitchFamily="34" charset="-120"/>
              </a:rPr>
              <a:t> </a:t>
            </a:r>
            <a:r>
              <a:rPr lang="zh-TW" altLang="en-US" sz="3200" dirty="0" smtClean="0">
                <a:solidFill>
                  <a:srgbClr val="0000CC"/>
                </a:solidFill>
                <a:latin typeface="微軟正黑體" pitchFamily="34" charset="-120"/>
                <a:ea typeface="微軟正黑體" pitchFamily="34" charset="-120"/>
              </a:rPr>
              <a:t>，以決定化學品之身體危害、健康危害及暴露途徑之能力</a:t>
            </a:r>
            <a:r>
              <a:rPr lang="en-US" altLang="zh-TW" sz="3200" dirty="0" smtClean="0">
                <a:solidFill>
                  <a:srgbClr val="0000CC"/>
                </a:solidFill>
                <a:latin typeface="微軟正黑體" pitchFamily="34" charset="-120"/>
                <a:ea typeface="微軟正黑體" pitchFamily="34" charset="-120"/>
              </a:rPr>
              <a:t>(</a:t>
            </a:r>
            <a:r>
              <a:rPr lang="zh-TW" altLang="en-US" sz="2800" dirty="0" smtClean="0">
                <a:latin typeface="微軟正黑體" pitchFamily="34" charset="-120"/>
                <a:ea typeface="微軟正黑體" pitchFamily="34" charset="-120"/>
              </a:rPr>
              <a:t>初階人員</a:t>
            </a:r>
            <a:r>
              <a:rPr lang="en-US" altLang="zh-TW" sz="2800" dirty="0" smtClean="0">
                <a:latin typeface="微軟正黑體" pitchFamily="34" charset="-120"/>
                <a:ea typeface="微軟正黑體" pitchFamily="34" charset="-120"/>
              </a:rPr>
              <a:t>)</a:t>
            </a:r>
            <a:endParaRPr lang="zh-TW" alt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tretch>
            <a:fillRect/>
          </a:stretch>
        </p:blipFill>
        <p:spPr bwMode="auto">
          <a:xfrm>
            <a:off x="1259632" y="1213245"/>
            <a:ext cx="6768752" cy="4793855"/>
          </a:xfrm>
          <a:prstGeom prst="rect">
            <a:avLst/>
          </a:prstGeom>
          <a:noFill/>
          <a:ln w="9525">
            <a:noFill/>
            <a:miter lim="800000"/>
            <a:headEnd/>
            <a:tailEnd/>
          </a:ln>
        </p:spPr>
      </p:pic>
      <p:sp>
        <p:nvSpPr>
          <p:cNvPr id="2" name="標題 1"/>
          <p:cNvSpPr>
            <a:spLocks noGrp="1"/>
          </p:cNvSpPr>
          <p:nvPr>
            <p:ph type="title"/>
          </p:nvPr>
        </p:nvSpPr>
        <p:spPr>
          <a:xfrm>
            <a:off x="457200" y="274638"/>
            <a:ext cx="8229600" cy="922114"/>
          </a:xfrm>
        </p:spPr>
        <p:txBody>
          <a:bodyPr>
            <a:normAutofit fontScale="90000"/>
          </a:bodyPr>
          <a:lstStyle/>
          <a:p>
            <a:r>
              <a:rPr lang="en-US" altLang="zh-TW" sz="3200" dirty="0" smtClean="0">
                <a:solidFill>
                  <a:srgbClr val="0000CC"/>
                </a:solidFill>
                <a:latin typeface="微軟正黑體" pitchFamily="34" charset="-120"/>
                <a:ea typeface="微軟正黑體" pitchFamily="34" charset="-120"/>
              </a:rPr>
              <a:t>3.2.2</a:t>
            </a:r>
            <a:r>
              <a:rPr lang="zh-TW" altLang="en-US" sz="3200" dirty="0" smtClean="0">
                <a:solidFill>
                  <a:srgbClr val="0000CC"/>
                </a:solidFill>
                <a:latin typeface="微軟正黑體" pitchFamily="34" charset="-120"/>
                <a:ea typeface="微軟正黑體" pitchFamily="34" charset="-120"/>
              </a:rPr>
              <a:t>化學品容器標示（</a:t>
            </a:r>
            <a:r>
              <a:rPr lang="en-US" altLang="zh-TW" sz="3200" dirty="0" smtClean="0">
                <a:solidFill>
                  <a:srgbClr val="0000CC"/>
                </a:solidFill>
                <a:latin typeface="微軟正黑體" pitchFamily="34" charset="-120"/>
                <a:ea typeface="微軟正黑體" pitchFamily="34" charset="-120"/>
              </a:rPr>
              <a:t>label</a:t>
            </a:r>
            <a:r>
              <a:rPr lang="zh-TW" altLang="en-US" sz="3200" dirty="0" smtClean="0">
                <a:solidFill>
                  <a:srgbClr val="0000CC"/>
                </a:solidFill>
                <a:latin typeface="微軟正黑體" pitchFamily="34" charset="-120"/>
                <a:ea typeface="微軟正黑體" pitchFamily="34" charset="-120"/>
              </a:rPr>
              <a:t>）資訊代表之危害</a:t>
            </a:r>
            <a:endParaRPr lang="zh-TW" alt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fontScale="90000"/>
          </a:bodyPr>
          <a:lstStyle/>
          <a:p>
            <a:r>
              <a:rPr lang="en-US" altLang="zh-TW" sz="3600" dirty="0" smtClean="0">
                <a:latin typeface="Arial Unicode MS" pitchFamily="34" charset="-120"/>
                <a:ea typeface="Arial Unicode MS" pitchFamily="34" charset="-120"/>
                <a:cs typeface="Arial Unicode MS" pitchFamily="34" charset="-120"/>
              </a:rPr>
              <a:t>3.2.2</a:t>
            </a:r>
            <a:r>
              <a:rPr lang="zh-TW" altLang="en-US" sz="3600" dirty="0" smtClean="0">
                <a:latin typeface="微軟正黑體" pitchFamily="34" charset="-120"/>
                <a:ea typeface="微軟正黑體" pitchFamily="34" charset="-120"/>
              </a:rPr>
              <a:t>說明在實驗室使用化學品之相關危害</a:t>
            </a:r>
            <a:r>
              <a:rPr lang="en-US" altLang="zh-TW" sz="4400" dirty="0" smtClean="0">
                <a:latin typeface="微軟正黑體" pitchFamily="34" charset="-120"/>
                <a:ea typeface="微軟正黑體" pitchFamily="34" charset="-120"/>
              </a:rPr>
              <a:t/>
            </a:r>
            <a:br>
              <a:rPr lang="en-US" altLang="zh-TW" sz="4400" dirty="0" smtClean="0">
                <a:latin typeface="微軟正黑體" pitchFamily="34" charset="-120"/>
                <a:ea typeface="微軟正黑體" pitchFamily="34" charset="-120"/>
              </a:rPr>
            </a:br>
            <a:endParaRPr lang="zh-TW" altLang="en-US" dirty="0"/>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55776" y="1025945"/>
            <a:ext cx="4466013" cy="5842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匯合">
  <a:themeElements>
    <a:clrScheme name="匯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匯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匯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739</TotalTime>
  <Words>2921</Words>
  <Application>Microsoft Office PowerPoint</Application>
  <PresentationFormat>如螢幕大小 (4:3)</PresentationFormat>
  <Paragraphs>257</Paragraphs>
  <Slides>35</Slides>
  <Notes>0</Notes>
  <HiddenSlides>0</HiddenSlides>
  <MMClips>0</MMClips>
  <ScaleCrop>false</ScaleCrop>
  <HeadingPairs>
    <vt:vector size="4" baseType="variant">
      <vt:variant>
        <vt:lpstr>佈景主題</vt:lpstr>
      </vt:variant>
      <vt:variant>
        <vt:i4>1</vt:i4>
      </vt:variant>
      <vt:variant>
        <vt:lpstr>投影片標題</vt:lpstr>
      </vt:variant>
      <vt:variant>
        <vt:i4>35</vt:i4>
      </vt:variant>
    </vt:vector>
  </HeadingPairs>
  <TitlesOfParts>
    <vt:vector size="36" baseType="lpstr">
      <vt:lpstr>匯合</vt:lpstr>
      <vt:lpstr>檢驗醫學科 化學品及有機溶劑管理</vt:lpstr>
      <vt:lpstr>依據實驗室人員生物安全知能評核指引</vt:lpstr>
      <vt:lpstr>依據實驗室人員生物安全知能評核指引</vt:lpstr>
      <vt:lpstr>3.1瞭解實驗室使用之化學品      初階人員</vt:lpstr>
      <vt:lpstr>3.2說明在實驗室使用化學品之相關危害       初階人員</vt:lpstr>
      <vt:lpstr>3.2.1說明實驗室使用化學品之物質安全資料表(MSDS) (初階人員)</vt:lpstr>
      <vt:lpstr>3.2.2說明使用MSDS ，以決定化學品之身體危害、健康危害及暴露途徑之能力(初階人員)</vt:lpstr>
      <vt:lpstr>3.2.2化學品容器標示（label）資訊代表之危害</vt:lpstr>
      <vt:lpstr>3.2.2說明在實驗室使用化學品之相關危害 </vt:lpstr>
      <vt:lpstr>氯化氫 (Hydrogen chloride)</vt:lpstr>
      <vt:lpstr>氯化氫 (Hydrogen chloride)</vt:lpstr>
      <vt:lpstr>3.3瞭解使用化學品之管制措施及工作規範       (初階人員)</vt:lpstr>
      <vt:lpstr>3.3.1遵守建立之工作規範(初階人員)</vt:lpstr>
      <vt:lpstr>3.3.2說明使用特殊化學品所需之個人防護裝備         (初階人員)</vt:lpstr>
      <vt:lpstr>3.3.2說明使用特殊化學品所需之個人防護裝備            (初階人員)</vt:lpstr>
      <vt:lpstr>3.3.2說明使用特殊化學品所需之個人防 護裝備           (初階人員)</vt:lpstr>
      <vt:lpstr>3.3.3說明使用特殊化學品所需之工程控制</vt:lpstr>
      <vt:lpstr>3.3.4說明各種化學品正確之儲存場所(初階人員)</vt:lpstr>
      <vt:lpstr>3.4.5說明疑似暴露後之應變流程(初階人員)</vt:lpstr>
      <vt:lpstr>3.4.5說明疑似暴露後之應變流程(初階人員)</vt:lpstr>
      <vt:lpstr>3.4.5說明疑似暴露後之應變流程(初階人員)            (補充)</vt:lpstr>
      <vt:lpstr>3.4.5說明疑似暴露後之應變流程(初階人員)            (補充)</vt:lpstr>
      <vt:lpstr>3.4.5說明疑似暴露後之應變流程(初階人員)           (補充)</vt:lpstr>
      <vt:lpstr>參考資料</vt:lpstr>
      <vt:lpstr>依據實驗室人員生物安全知能評核指引</vt:lpstr>
      <vt:lpstr>3.1確保化學品庫存清單之完整性      (中階人員)</vt:lpstr>
      <vt:lpstr>3.2說明在實驗室使用化學品之相關危害        (中階人員)</vt:lpstr>
      <vt:lpstr>3.3執行使用化學品之管制措施及工作規範       (中階人員)</vt:lpstr>
      <vt:lpstr>3.3執行使用化學品之管制措施及工作規範         (中階人員)</vt:lpstr>
      <vt:lpstr>依據實驗室人員生物安全知能評核指引</vt:lpstr>
      <vt:lpstr> 3.1建立化學品庫存清單       (高階人員)  </vt:lpstr>
      <vt:lpstr>  3.2評估人員在實驗室使用化學品之相關危害      的知識(高階人員)   </vt:lpstr>
      <vt:lpstr>3.2評估人員在實驗室使用化學品之相關危害      的知識(高階人員)</vt:lpstr>
      <vt:lpstr>3.3建立使用化學品之管制措施及工作規範</vt:lpstr>
      <vt:lpstr>3.3建立使用化學品之管制措施及工作規範</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化學物質操作安全與防護</dc:title>
  <dc:creator>hung</dc:creator>
  <cp:lastModifiedBy>檢驗醫學科  林銘福組長</cp:lastModifiedBy>
  <cp:revision>74</cp:revision>
  <dcterms:created xsi:type="dcterms:W3CDTF">2017-04-27T12:48:50Z</dcterms:created>
  <dcterms:modified xsi:type="dcterms:W3CDTF">2018-07-24T07:25:12Z</dcterms:modified>
</cp:coreProperties>
</file>