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83" r:id="rId5"/>
    <p:sldId id="284" r:id="rId6"/>
    <p:sldId id="262" r:id="rId7"/>
    <p:sldId id="264" r:id="rId8"/>
    <p:sldId id="259" r:id="rId9"/>
    <p:sldId id="265" r:id="rId10"/>
    <p:sldId id="261" r:id="rId11"/>
    <p:sldId id="266" r:id="rId12"/>
    <p:sldId id="267" r:id="rId13"/>
    <p:sldId id="278" r:id="rId14"/>
    <p:sldId id="274" r:id="rId15"/>
    <p:sldId id="272" r:id="rId16"/>
    <p:sldId id="263" r:id="rId17"/>
    <p:sldId id="268" r:id="rId18"/>
    <p:sldId id="270" r:id="rId19"/>
    <p:sldId id="275" r:id="rId20"/>
    <p:sldId id="269" r:id="rId21"/>
    <p:sldId id="273" r:id="rId22"/>
    <p:sldId id="276" r:id="rId23"/>
    <p:sldId id="279" r:id="rId24"/>
    <p:sldId id="277" r:id="rId25"/>
    <p:sldId id="281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F7F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7" autoAdjust="0"/>
  </p:normalViewPr>
  <p:slideViewPr>
    <p:cSldViewPr showGuides="1"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14244-7711-4584-9120-E831DA66163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EB32-223B-44D0-B8FC-A1AFC5E6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EB32-223B-44D0-B8FC-A1AFC5E649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2D91356-5818-484F-A136-97CF0F5A76A1}" type="datetime1">
              <a:rPr lang="en-US" smtClean="0"/>
              <a:t>7/24/2018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8B7-F08F-4EB6-97DB-51CE561C5468}" type="datetime1">
              <a:rPr lang="en-US" smtClean="0"/>
              <a:t>7/24/2018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4E06-4DA2-4DB5-AE33-6BCB2126938D}" type="datetime1">
              <a:rPr lang="en-US" smtClean="0"/>
              <a:t>7/24/2018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715200" cy="45433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C823-8705-403C-8025-0941ECE1F441}" type="datetime1">
              <a:rPr lang="en-US" smtClean="0"/>
              <a:t>7/24/2018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609C37EB-1B39-4B95-9C01-78D087A8B6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9C9DC10-3F91-49E6-9D80-3AF6B429B4DB}" type="datetime1">
              <a:rPr lang="en-US" smtClean="0"/>
              <a:t>7/24/2018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92688" cy="864096"/>
          </a:xfrm>
        </p:spPr>
        <p:txBody>
          <a:bodyPr anchor="b"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56792"/>
            <a:ext cx="6059016" cy="4464496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543-38C0-4C6B-A451-3C688E23BF6B}" type="datetime1">
              <a:rPr lang="en-US" smtClean="0"/>
              <a:t>7/24/2018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7EA9-D578-4484-BA3E-A57EADF8473C}" type="datetime1">
              <a:rPr lang="en-US" smtClean="0"/>
              <a:t>7/24/2018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7372672" cy="883568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BD3-835B-41CB-BE37-D6F02382A19F}" type="datetime1">
              <a:rPr lang="en-US" smtClean="0"/>
              <a:t>7/24/2018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6D30-215F-4192-9816-4B7EDE69F9F0}" type="datetime1">
              <a:rPr lang="en-US" smtClean="0"/>
              <a:t>7/24/2018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840760" cy="672480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992888" cy="4680520"/>
          </a:xfrm>
        </p:spPr>
        <p:txBody>
          <a:bodyPr>
            <a:normAutofit/>
          </a:bodyPr>
          <a:lstStyle>
            <a:lvl1pPr marL="228600" indent="-182880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5829-065B-4530-8408-F01AE7BC47B4}" type="datetime1">
              <a:rPr lang="en-US" smtClean="0"/>
              <a:t>7/24/2018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F693-E284-4705-AD64-4169378BCE21}" type="datetime1">
              <a:rPr lang="en-US" smtClean="0"/>
              <a:t>7/24/2018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81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7355160" cy="447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9C37EB-1B39-4B95-9C01-78D087A8B6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A43492-6BB6-4DBB-9E63-58B8D67A52A3}" type="datetime1">
              <a:rPr lang="en-US" smtClean="0"/>
              <a:t>7/24/2018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4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3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3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3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3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11.cych.org.tw/KM/readdocument.aspx?documentId=1397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11.cych.org.tw/KM/readdocument.aspx?documentId=139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11.cych.org.tw/KM/readdocument.aspx?documentId=13975" TargetMode="External"/><Relationship Id="rId2" Type="http://schemas.openxmlformats.org/officeDocument/2006/relationships/hyperlink" Target="http://web11.cych.org.tw/KM/readdocument.aspx?documentId=139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11.cych.org.tw/KM/readdocument.aspx?documentId=13975" TargetMode="External"/><Relationship Id="rId2" Type="http://schemas.openxmlformats.org/officeDocument/2006/relationships/hyperlink" Target="http://web11.cych.org.tw/KM/readdocument.aspx?documentId=139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eb11.cych.org.tw/KM/readdocument.aspx?documentId=1397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11.cych.org.tw/KM/readdocument.aspx?documentId=13975" TargetMode="External"/><Relationship Id="rId2" Type="http://schemas.openxmlformats.org/officeDocument/2006/relationships/hyperlink" Target="http://web11.cych.org.tw/KM/readdocument.aspx?documentId=139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講師：林銘福</a:t>
            </a:r>
            <a:endParaRPr lang="en-US" sz="4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447800"/>
            <a:ext cx="5069160" cy="1549152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/>
              <a:t>實驗室風險管理法規與指引</a:t>
            </a:r>
            <a:endParaRPr lang="en-US" sz="5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171612" cy="18722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200" dirty="0"/>
              <a:t>實驗室生物風險管理系統實施指引</a:t>
            </a:r>
            <a:r>
              <a:rPr lang="en-US" altLang="zh-TW" sz="3200" dirty="0"/>
              <a:t>(</a:t>
            </a:r>
            <a:r>
              <a:rPr lang="en-US" altLang="zh-TW" sz="3200" dirty="0" smtClean="0"/>
              <a:t>CWA16393)</a:t>
            </a:r>
            <a:endParaRPr lang="en-US" sz="32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1520" y="2924943"/>
            <a:ext cx="4171612" cy="2209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Laboratory Biosafety and Biosecurity Risk Assessment Technical Guidance</a:t>
            </a:r>
            <a:r>
              <a:rPr lang="zh-TW" altLang="en-US" sz="3200" b="1" dirty="0"/>
              <a:t> </a:t>
            </a:r>
            <a:r>
              <a:rPr lang="en-US" sz="3200" b="1" dirty="0"/>
              <a:t>Document </a:t>
            </a:r>
            <a:r>
              <a:rPr lang="zh-TW" altLang="en-US" sz="3200" dirty="0"/>
              <a:t>風險評鑑技術指引</a:t>
            </a:r>
            <a:endParaRPr lang="en-US" sz="3200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917"/>
            <a:ext cx="360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10</a:t>
            </a:fld>
            <a:endParaRPr 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1520" y="5373216"/>
            <a:ext cx="83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web11.cych.org.tw/KM/readdocument.aspx?documentId=13977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生物風險管理實施指引</a:t>
            </a:r>
            <a:r>
              <a:rPr lang="en-US" sz="1600" dirty="0" smtClean="0"/>
              <a:t>)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web11.cych.org.tw/KM/readdocument.aspx?documentId=13975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風險評價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2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171612" cy="18722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TW" altLang="en-US" sz="3200" dirty="0"/>
              <a:t>實驗室生物風險管理系統實施指引</a:t>
            </a:r>
            <a:r>
              <a:rPr lang="en-US" altLang="zh-TW" sz="3200" dirty="0"/>
              <a:t>(</a:t>
            </a:r>
            <a:r>
              <a:rPr lang="en-US" altLang="zh-TW" sz="3200" dirty="0" smtClean="0"/>
              <a:t>CWA16393)</a:t>
            </a:r>
            <a:endParaRPr 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6016" y="1124744"/>
            <a:ext cx="3792661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/>
              <a:t>補充</a:t>
            </a:r>
            <a:endParaRPr lang="en-US" altLang="zh-TW" sz="3600" dirty="0" smtClean="0"/>
          </a:p>
          <a:p>
            <a:pPr algn="ctr">
              <a:lnSpc>
                <a:spcPct val="150000"/>
              </a:lnSpc>
            </a:pPr>
            <a:r>
              <a:rPr lang="zh-TW" altLang="en-US" sz="3600" dirty="0" smtClean="0"/>
              <a:t>針對</a:t>
            </a:r>
            <a:r>
              <a:rPr lang="en-US" altLang="zh-TW" sz="3600" dirty="0" smtClean="0"/>
              <a:t>CWA 15793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</a:rPr>
              <a:t>安全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/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保全架構概念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</a:rPr>
              <a:t>細部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指引與建議作法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</a:rPr>
              <a:t>運用情境提出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對策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1520" y="2924943"/>
            <a:ext cx="4171612" cy="2209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Laboratory Biosafety and Biosecurity Risk Assessment Technical Guidance</a:t>
            </a:r>
            <a:r>
              <a:rPr lang="zh-TW" altLang="en-US" sz="3200" b="1" dirty="0"/>
              <a:t> </a:t>
            </a:r>
            <a:r>
              <a:rPr lang="en-US" sz="3200" b="1" dirty="0"/>
              <a:t>Document </a:t>
            </a:r>
            <a:r>
              <a:rPr lang="zh-TW" altLang="en-US" sz="3200" dirty="0" smtClean="0"/>
              <a:t>風險評鑑技術指引</a:t>
            </a:r>
            <a:endParaRPr lang="en-US" sz="32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11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5373216"/>
            <a:ext cx="83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web11.cych.org.tw/KM/readdocument.aspx?documentId=13977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生物風險管理實施指引</a:t>
            </a:r>
            <a:r>
              <a:rPr lang="en-US" sz="1600" dirty="0" smtClean="0"/>
              <a:t>)</a:t>
            </a: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web11.cych.org.tw/KM/readdocument.aspx?documentId=13975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風險評價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9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171612" cy="18722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200" dirty="0"/>
              <a:t>實驗室生物風險管理系統實施指引</a:t>
            </a:r>
            <a:r>
              <a:rPr lang="en-US" altLang="zh-TW" sz="3200" dirty="0"/>
              <a:t>(</a:t>
            </a:r>
            <a:r>
              <a:rPr lang="en-US" altLang="zh-TW" sz="3200" dirty="0" smtClean="0"/>
              <a:t>CWA16393)</a:t>
            </a:r>
            <a:endParaRPr 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5373216"/>
            <a:ext cx="823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web11.cych.org.tw/KM/readdocument.aspx?documentId=13977</a:t>
            </a:r>
            <a:r>
              <a:rPr lang="en-US" dirty="0" smtClean="0"/>
              <a:t>(</a:t>
            </a:r>
            <a:r>
              <a:rPr lang="zh-TW" altLang="en-US" dirty="0" smtClean="0"/>
              <a:t>實施指引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web11.cych.org.tw/KM/readdocument.aspx?documentId=13975</a:t>
            </a:r>
            <a:r>
              <a:rPr lang="en-US" dirty="0" smtClean="0"/>
              <a:t>(</a:t>
            </a:r>
            <a:r>
              <a:rPr lang="zh-TW" altLang="en-US" dirty="0" smtClean="0"/>
              <a:t>風險評價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web11.cych.org.tw/KM/readdocument.aspx?documentId=13976</a:t>
            </a:r>
            <a:r>
              <a:rPr lang="en-US" dirty="0" smtClean="0"/>
              <a:t>(</a:t>
            </a:r>
            <a:r>
              <a:rPr lang="zh-TW" altLang="en-US" dirty="0" smtClean="0"/>
              <a:t>計畫專案版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1520" y="2924943"/>
            <a:ext cx="4171612" cy="2209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Laboratory Biosafety and Biosecurity Risk Assessment Technical Guidance</a:t>
            </a:r>
            <a:r>
              <a:rPr lang="zh-TW" altLang="en-US" sz="3200" b="1" dirty="0"/>
              <a:t> </a:t>
            </a:r>
            <a:r>
              <a:rPr lang="en-US" sz="3200" b="1" dirty="0"/>
              <a:t>Document </a:t>
            </a:r>
            <a:r>
              <a:rPr lang="zh-TW" altLang="en-US" sz="3200" dirty="0"/>
              <a:t>風險評鑑技術指引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32" y="764704"/>
            <a:ext cx="391712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實驗室生物風險管理系統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88578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z="1800" smtClean="0"/>
              <a:t>13</a:t>
            </a:fld>
            <a:endParaRPr lang="en-US" sz="1800" dirty="0"/>
          </a:p>
        </p:txBody>
      </p:sp>
      <p:sp>
        <p:nvSpPr>
          <p:cNvPr id="2" name="矩形 1"/>
          <p:cNvSpPr/>
          <p:nvPr/>
        </p:nvSpPr>
        <p:spPr>
          <a:xfrm>
            <a:off x="0" y="2204864"/>
            <a:ext cx="1403648" cy="4104456"/>
          </a:xfrm>
          <a:prstGeom prst="rect">
            <a:avLst/>
          </a:prstGeom>
          <a:solidFill>
            <a:srgbClr val="0000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403648" y="2204864"/>
            <a:ext cx="1403648" cy="4104456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843808" y="2204864"/>
            <a:ext cx="1403648" cy="410445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248472" y="2204864"/>
            <a:ext cx="1619672" cy="410445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5868144" y="2204864"/>
            <a:ext cx="1728192" cy="410445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7596336" y="2204864"/>
            <a:ext cx="1403648" cy="410445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www.cc.ntu.edu.tw/chinese/spotlight/2010/a99010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38993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/>
              <a:t>實驗室風險評鑑步驟</a:t>
            </a:r>
            <a:endParaRPr lang="en-US" sz="4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98354"/>
              </p:ext>
            </p:extLst>
          </p:nvPr>
        </p:nvGraphicFramePr>
        <p:xfrm>
          <a:off x="1524000" y="1397000"/>
          <a:ext cx="6096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2520280"/>
                <a:gridCol w="2903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定義情況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從事什麼工作？</a:t>
                      </a:r>
                      <a:endParaRPr lang="en-US" altLang="zh-TW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定義風險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可能發生什麼錯誤？</a:t>
                      </a:r>
                      <a:endParaRPr lang="en-US" altLang="zh-TW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描述風險特性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風險發生可能性？後果為何？</a:t>
                      </a:r>
                      <a:endParaRPr lang="en-US" altLang="zh-TW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4.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決定風險是否可接受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管理階層與關鍵利害關係者參與討論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5.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實施風險減輕措施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確認在實施風險減輕措施後，所有風險皆可接受？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定義情況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定義風險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描述風險特性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決定風險是否可接受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實施風險減輕措施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5028937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03848" y="1196752"/>
            <a:ext cx="216597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C000"/>
                </a:solidFill>
              </a:rPr>
              <a:t>1+2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危害鑑別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2132856"/>
            <a:ext cx="216597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3+4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風險評鑑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6929" y="4253634"/>
            <a:ext cx="1895071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5.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風險控制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620688"/>
            <a:ext cx="3528392" cy="144016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211960" y="2153160"/>
            <a:ext cx="4680522" cy="185190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211959" y="4023758"/>
            <a:ext cx="4680522" cy="242957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15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/>
              <a:t>實驗室風險評鑑步驟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57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4211893"/>
            <a:ext cx="8229600" cy="1329011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風險函數：風險＝可能性 </a:t>
            </a:r>
            <a:r>
              <a:rPr lang="en-US" altLang="zh-TW" dirty="0" smtClean="0"/>
              <a:t>X</a:t>
            </a:r>
            <a:r>
              <a:rPr lang="zh-TW" altLang="en-US" dirty="0" smtClean="0"/>
              <a:t> 後果</a:t>
            </a:r>
            <a:endParaRPr lang="en-US" altLang="zh-TW" dirty="0" smtClean="0"/>
          </a:p>
          <a:p>
            <a:r>
              <a:rPr lang="zh-TW" altLang="en-US" dirty="0" smtClean="0"/>
              <a:t>要瞭解特定的風險應先釐清：發生</a:t>
            </a:r>
            <a:r>
              <a:rPr lang="zh-TW" altLang="en-US" dirty="0"/>
              <a:t>什麼事</a:t>
            </a:r>
            <a:r>
              <a:rPr lang="zh-TW" altLang="en-US" dirty="0" smtClean="0"/>
              <a:t>？可能性為多少？後果為何？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實驗室的風險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000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>
          <a:xfrm>
            <a:off x="4875213" y="5743856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772400" y="5848408"/>
            <a:ext cx="533400" cy="152400"/>
          </a:xfrm>
        </p:spPr>
        <p:txBody>
          <a:bodyPr/>
          <a:lstStyle/>
          <a:p>
            <a:fld id="{609C37EB-1B39-4B95-9C01-78D087A8B60E}" type="slidenum">
              <a:rPr lang="en-US" smtClean="0"/>
              <a:t>16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2337999"/>
            <a:ext cx="273630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可能性</a:t>
            </a:r>
            <a:endParaRPr lang="en-US" altLang="zh-TW" sz="3200" dirty="0" smtClean="0"/>
          </a:p>
          <a:p>
            <a:r>
              <a:rPr lang="zh-TW" altLang="en-US" sz="3200" dirty="0"/>
              <a:t>影響事件是否</a:t>
            </a:r>
            <a:r>
              <a:rPr lang="zh-TW" altLang="en-US" sz="3200" b="1" dirty="0">
                <a:solidFill>
                  <a:srgbClr val="002060"/>
                </a:solidFill>
              </a:rPr>
              <a:t>發生的因素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2300544"/>
            <a:ext cx="2664296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後果</a:t>
            </a:r>
            <a:endParaRPr lang="en-US" altLang="zh-TW" dirty="0" smtClean="0"/>
          </a:p>
          <a:p>
            <a:r>
              <a:rPr lang="zh-TW" altLang="en-US" dirty="0"/>
              <a:t>影響</a:t>
            </a:r>
            <a:r>
              <a:rPr lang="zh-TW" altLang="en-US" dirty="0" smtClean="0"/>
              <a:t>事件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2060"/>
                </a:solidFill>
              </a:rPr>
              <a:t>嚴重性的程度</a:t>
            </a:r>
            <a:endParaRPr lang="en-US" altLang="zh-TW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實驗室生物安全風險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60" y="1340768"/>
            <a:ext cx="6480000" cy="275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71600" y="4221088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dirty="0" smtClean="0">
                <a:solidFill>
                  <a:schemeClr val="tx2">
                    <a:lumMod val="50000"/>
                  </a:schemeClr>
                </a:solidFill>
              </a:rPr>
              <a:t>取決於</a:t>
            </a:r>
            <a:endParaRPr lang="en-US" altLang="zh-TW" sz="27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2700" dirty="0" smtClean="0">
                <a:solidFill>
                  <a:schemeClr val="tx2">
                    <a:lumMod val="50000"/>
                  </a:schemeClr>
                </a:solidFill>
              </a:rPr>
              <a:t>1a.</a:t>
            </a:r>
            <a:r>
              <a:rPr lang="zh-TW" altLang="en-US" sz="2700" dirty="0" smtClean="0">
                <a:solidFill>
                  <a:schemeClr val="tx2">
                    <a:lumMod val="50000"/>
                  </a:schemeClr>
                </a:solidFill>
              </a:rPr>
              <a:t>生物</a:t>
            </a:r>
            <a:r>
              <a:rPr lang="zh-TW" altLang="en-US" sz="2700" b="1" u="sng" dirty="0">
                <a:solidFill>
                  <a:srgbClr val="FF0000"/>
                </a:solidFill>
              </a:rPr>
              <a:t>病原體</a:t>
            </a:r>
            <a:r>
              <a:rPr lang="zh-TW" altLang="en-US" sz="2700" b="1" u="sng" dirty="0" smtClean="0">
                <a:solidFill>
                  <a:srgbClr val="FF0000"/>
                </a:solidFill>
              </a:rPr>
              <a:t>特性</a:t>
            </a:r>
            <a:r>
              <a:rPr lang="en-US" altLang="zh-TW" sz="27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2700" dirty="0" smtClean="0">
                <a:solidFill>
                  <a:schemeClr val="tx2">
                    <a:lumMod val="50000"/>
                  </a:schemeClr>
                </a:solidFill>
              </a:rPr>
              <a:t>又稱危害</a:t>
            </a:r>
            <a:r>
              <a:rPr lang="en-US" altLang="zh-TW" sz="27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2700" dirty="0" smtClean="0">
                <a:solidFill>
                  <a:schemeClr val="tx2">
                    <a:lumMod val="50000"/>
                  </a:schemeClr>
                </a:solidFill>
              </a:rPr>
              <a:t>1b.</a:t>
            </a:r>
            <a:r>
              <a:rPr lang="zh-TW" altLang="en-US" sz="2700" b="1" u="sng" dirty="0" smtClean="0">
                <a:solidFill>
                  <a:srgbClr val="FF0000"/>
                </a:solidFill>
              </a:rPr>
              <a:t>宿主特性</a:t>
            </a:r>
            <a:endParaRPr lang="en-US" altLang="zh-TW" sz="2700" b="1" u="sng" dirty="0" smtClean="0">
              <a:solidFill>
                <a:srgbClr val="FF0000"/>
              </a:solidFill>
            </a:endParaRPr>
          </a:p>
          <a:p>
            <a:r>
              <a:rPr lang="en-US" altLang="zh-TW" sz="2700" dirty="0" smtClean="0">
                <a:solidFill>
                  <a:schemeClr val="tx2">
                    <a:lumMod val="50000"/>
                  </a:schemeClr>
                </a:solidFill>
              </a:rPr>
              <a:t>1c.</a:t>
            </a:r>
            <a:r>
              <a:rPr lang="zh-TW" altLang="en-US" sz="2700" dirty="0" smtClean="0">
                <a:solidFill>
                  <a:schemeClr val="tx2">
                    <a:lumMod val="50000"/>
                  </a:schemeClr>
                </a:solidFill>
              </a:rPr>
              <a:t>實驗室處理病原體所採用的</a:t>
            </a:r>
            <a:r>
              <a:rPr lang="zh-TW" altLang="en-US" sz="2700" b="1" u="sng" dirty="0" smtClean="0">
                <a:solidFill>
                  <a:srgbClr val="FF0000"/>
                </a:solidFill>
              </a:rPr>
              <a:t>工作實務與程序</a:t>
            </a:r>
            <a:r>
              <a:rPr lang="en-US" altLang="zh-TW" sz="2700" b="1" u="sng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2700" b="1" u="sng" dirty="0" smtClean="0">
                <a:solidFill>
                  <a:schemeClr val="tx2">
                    <a:lumMod val="50000"/>
                  </a:schemeClr>
                </a:solidFill>
              </a:rPr>
              <a:t>活動與環境</a:t>
            </a:r>
            <a:r>
              <a:rPr lang="en-US" altLang="zh-TW" sz="2700" b="1" u="sng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7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4803205" y="593620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7700392" y="6040760"/>
            <a:ext cx="533400" cy="152400"/>
          </a:xfrm>
        </p:spPr>
        <p:txBody>
          <a:bodyPr/>
          <a:lstStyle/>
          <a:p>
            <a:fld id="{609C37EB-1B39-4B95-9C01-78D087A8B6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生物安全風險評鑑過程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1"/>
          <a:stretch/>
        </p:blipFill>
        <p:spPr bwMode="auto">
          <a:xfrm>
            <a:off x="1373494" y="2539449"/>
            <a:ext cx="6438866" cy="37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42" b="73405"/>
          <a:stretch/>
        </p:blipFill>
        <p:spPr bwMode="auto">
          <a:xfrm>
            <a:off x="1403648" y="1137672"/>
            <a:ext cx="1800200" cy="13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3" r="19684" b="73405"/>
          <a:stretch/>
        </p:blipFill>
        <p:spPr bwMode="auto">
          <a:xfrm>
            <a:off x="4355976" y="1161691"/>
            <a:ext cx="1828800" cy="13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r="48477" b="73405"/>
          <a:stretch/>
        </p:blipFill>
        <p:spPr bwMode="auto">
          <a:xfrm>
            <a:off x="3391663" y="1124744"/>
            <a:ext cx="1036321" cy="13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83568" y="2183953"/>
            <a:ext cx="198002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FFFF00"/>
                </a:solidFill>
              </a:rPr>
              <a:t>生物</a:t>
            </a:r>
            <a:r>
              <a:rPr lang="zh-TW" altLang="en-US" sz="2000" b="1" u="sng" dirty="0">
                <a:solidFill>
                  <a:srgbClr val="FFFF00"/>
                </a:solidFill>
              </a:rPr>
              <a:t>病原體特性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1854691"/>
            <a:ext cx="121058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000" b="1" u="sng" dirty="0">
                <a:solidFill>
                  <a:srgbClr val="C00000"/>
                </a:solidFill>
              </a:rPr>
              <a:t>宿主特性</a:t>
            </a:r>
            <a:endParaRPr lang="en-US" altLang="zh-TW" sz="2000" b="1" u="sng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8104" y="1935991"/>
            <a:ext cx="146706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000" b="1" u="sng" dirty="0">
                <a:solidFill>
                  <a:schemeClr val="bg1"/>
                </a:solidFill>
              </a:rPr>
              <a:t>活動與環境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4875213" y="6027375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7772400" y="6131927"/>
            <a:ext cx="533400" cy="152400"/>
          </a:xfrm>
        </p:spPr>
        <p:txBody>
          <a:bodyPr/>
          <a:lstStyle/>
          <a:p>
            <a:fld id="{609C37EB-1B39-4B95-9C01-78D087A8B60E}" type="slidenum">
              <a:rPr lang="en-US" sz="2000" smtClean="0"/>
              <a:t>18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299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1663"/>
            <a:ext cx="6480000" cy="62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z="2000" smtClean="0"/>
              <a:t>19</a:t>
            </a:fld>
            <a:endParaRPr lang="en-US" sz="20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1600" y="980728"/>
            <a:ext cx="792808" cy="4608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</a:rPr>
              <a:t>生物安全風險評鑑過程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161144" y="5858108"/>
            <a:ext cx="80842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</a:rPr>
              <a:t>消除、替代、工程控制、程序控制、個人保護措施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8967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ISO 15189</a:t>
            </a:r>
          </a:p>
          <a:p>
            <a:pPr lvl="1"/>
            <a:r>
              <a:rPr lang="en-US" altLang="zh-TW" sz="3200" dirty="0" smtClean="0"/>
              <a:t>5.9</a:t>
            </a:r>
            <a:r>
              <a:rPr lang="zh-TW" altLang="en-US" sz="3200" dirty="0" smtClean="0"/>
              <a:t>不符合事件→</a:t>
            </a:r>
            <a:r>
              <a:rPr lang="zh-TW" altLang="en-US" sz="3200" dirty="0"/>
              <a:t>立即</a:t>
            </a:r>
            <a:r>
              <a:rPr lang="zh-TW" altLang="en-US" sz="3200" dirty="0" smtClean="0"/>
              <a:t>措施→可能</a:t>
            </a:r>
            <a:r>
              <a:rPr lang="zh-TW" altLang="en-US" sz="3200" dirty="0"/>
              <a:t>再</a:t>
            </a:r>
            <a:r>
              <a:rPr lang="zh-TW" altLang="en-US" sz="3200" dirty="0" smtClean="0"/>
              <a:t>發生！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5.10</a:t>
            </a:r>
            <a:r>
              <a:rPr lang="zh-TW" altLang="en-US" sz="3200" dirty="0" smtClean="0"/>
              <a:t>矯正措施→消除</a:t>
            </a:r>
            <a:r>
              <a:rPr lang="zh-TW" altLang="en-US" sz="3200" dirty="0"/>
              <a:t>不符合事件的</a:t>
            </a:r>
            <a:r>
              <a:rPr lang="zh-TW" altLang="en-US" sz="3200" dirty="0" smtClean="0"/>
              <a:t>原因→鑑別</a:t>
            </a:r>
            <a:r>
              <a:rPr lang="zh-TW" altLang="en-US" sz="3200" dirty="0"/>
              <a:t>、文件化及消除</a:t>
            </a:r>
            <a:r>
              <a:rPr lang="zh-TW" altLang="en-US" sz="3200" dirty="0" smtClean="0"/>
              <a:t>原因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5.11</a:t>
            </a:r>
            <a:r>
              <a:rPr lang="zh-TW" altLang="en-US" sz="3200" dirty="0" smtClean="0"/>
              <a:t>預防措施→</a:t>
            </a:r>
            <a:r>
              <a:rPr lang="zh-TW" altLang="en-US" sz="3200" dirty="0"/>
              <a:t>審查實驗室資料與</a:t>
            </a:r>
            <a:r>
              <a:rPr lang="zh-TW" altLang="en-US" sz="3200" dirty="0" smtClean="0"/>
              <a:t>資訊→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以</a:t>
            </a:r>
            <a:r>
              <a:rPr lang="zh-TW" altLang="en-US" sz="3200" dirty="0"/>
              <a:t>決定那些</a:t>
            </a:r>
            <a:r>
              <a:rPr lang="zh-TW" altLang="en-US" sz="3200" b="1" u="sng" dirty="0">
                <a:solidFill>
                  <a:srgbClr val="FF0000"/>
                </a:solidFill>
              </a:rPr>
              <a:t>潛在不符合</a:t>
            </a:r>
            <a:r>
              <a:rPr lang="zh-TW" altLang="en-US" sz="3200" dirty="0"/>
              <a:t>事件的</a:t>
            </a:r>
            <a:r>
              <a:rPr lang="zh-TW" altLang="en-US" sz="3200" dirty="0" smtClean="0"/>
              <a:t>存在→需求、</a:t>
            </a:r>
            <a:r>
              <a:rPr lang="zh-TW" altLang="en-US" sz="3200" dirty="0"/>
              <a:t>決定與</a:t>
            </a:r>
            <a:r>
              <a:rPr lang="zh-TW" altLang="en-US" sz="3200" dirty="0" smtClean="0"/>
              <a:t>實施</a:t>
            </a:r>
            <a:endParaRPr lang="en-US" altLang="zh-TW" sz="32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補救、矯正、預防</a:t>
            </a:r>
            <a:endParaRPr 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實驗室生物保全風險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60" y="1268760"/>
            <a:ext cx="6480000" cy="285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43651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/>
              <a:t>生物保全風險通常難以鑑別與描繪其特性，因為其風險是取決於</a:t>
            </a:r>
            <a:r>
              <a:rPr lang="zh-TW" altLang="en-US" sz="2400" b="1" u="sng" dirty="0" smtClean="0">
                <a:solidFill>
                  <a:srgbClr val="0000FF"/>
                </a:solidFill>
              </a:rPr>
              <a:t>欲非法取得和使用實驗室有價值資產的意</a:t>
            </a:r>
            <a:r>
              <a:rPr lang="zh-TW" altLang="en-US" sz="2400" dirty="0" smtClean="0">
                <a:solidFill>
                  <a:srgbClr val="0000FF"/>
                </a:solidFill>
              </a:rPr>
              <a:t>圖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/>
              <a:t>界定實驗室有哪些</a:t>
            </a:r>
            <a:r>
              <a:rPr lang="zh-TW" altLang="en-US" sz="2400" dirty="0" smtClean="0"/>
              <a:t>資產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認識資產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</a:rPr>
              <a:t>，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u="sng" dirty="0">
                <a:solidFill>
                  <a:srgbClr val="FF0000"/>
                </a:solidFill>
              </a:rPr>
              <a:t>設施環境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就能依照該資產被取得之可能性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認識威脅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，以及失去該資產的後果，來定義生物保全風險</a:t>
            </a:r>
            <a:endParaRPr 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>
          <a:xfrm>
            <a:off x="4875213" y="593620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772400" y="6040760"/>
            <a:ext cx="533400" cy="152400"/>
          </a:xfrm>
        </p:spPr>
        <p:txBody>
          <a:bodyPr/>
          <a:lstStyle/>
          <a:p>
            <a:fld id="{609C37EB-1B39-4B95-9C01-78D087A8B60E}" type="slidenum">
              <a:rPr lang="en-US" sz="1800" smtClean="0"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4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生物保全</a:t>
            </a:r>
            <a:r>
              <a:rPr lang="zh-TW" altLang="en-US" dirty="0" smtClean="0"/>
              <a:t>風險評鑑過程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/>
          <a:stretch/>
        </p:blipFill>
        <p:spPr bwMode="auto">
          <a:xfrm>
            <a:off x="1331640" y="2802194"/>
            <a:ext cx="6480000" cy="40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3" b="74325"/>
          <a:stretch/>
        </p:blipFill>
        <p:spPr bwMode="auto">
          <a:xfrm>
            <a:off x="1299433" y="1386349"/>
            <a:ext cx="1828545" cy="13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7" r="46885" b="74325"/>
          <a:stretch/>
        </p:blipFill>
        <p:spPr bwMode="auto">
          <a:xfrm>
            <a:off x="3275856" y="1416244"/>
            <a:ext cx="1554480" cy="13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1" r="-217" b="74325"/>
          <a:stretch/>
        </p:blipFill>
        <p:spPr bwMode="auto">
          <a:xfrm>
            <a:off x="4832557" y="1412776"/>
            <a:ext cx="3051811" cy="13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15616" y="2348880"/>
            <a:ext cx="121058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000" b="1" u="sng" dirty="0">
                <a:solidFill>
                  <a:srgbClr val="C00000"/>
                </a:solidFill>
              </a:rPr>
              <a:t>認識資產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4004" y="2132856"/>
            <a:ext cx="110799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u="sng" dirty="0"/>
              <a:t>認識威脅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5840268" y="2204864"/>
            <a:ext cx="110799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u="sng" dirty="0">
                <a:solidFill>
                  <a:srgbClr val="FFC000"/>
                </a:solidFill>
              </a:rPr>
              <a:t>設施環境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4" y="332656"/>
            <a:ext cx="6480000" cy="62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22</a:t>
            </a:fld>
            <a:endParaRPr 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82848" y="611985"/>
            <a:ext cx="1152848" cy="5123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</a:rPr>
              <a:t>生物資產風險評鑑過程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07784" y="5970726"/>
            <a:ext cx="72015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實質保全、人員、庫存、資訊、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運輸措施</a:t>
            </a:r>
            <a:r>
              <a:rPr lang="en-US" altLang="zh-TW" sz="2800" dirty="0" smtClean="0"/>
              <a:t>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6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7795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標準版風險評估表</a:t>
            </a:r>
            <a:endParaRPr 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9117872" cy="35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實驗室導入對策</a:t>
            </a:r>
            <a:r>
              <a:rPr lang="en-US" altLang="zh-TW" sz="3600" dirty="0" smtClean="0"/>
              <a:t>(1)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實驗室導入對策</a:t>
            </a:r>
            <a:r>
              <a:rPr lang="en-US" altLang="zh-TW" sz="3600" dirty="0" smtClean="0"/>
              <a:t>(2)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664" y="601216"/>
            <a:ext cx="7372672" cy="88356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</a:rPr>
              <a:t>我要參加風險管理小組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d2r4esoini6f0l.cloudfront.net/images/content/pictures/22443/content_womany_Academic_Coach_1418704441-27681-4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1484784"/>
            <a:ext cx="5310336" cy="353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14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7"/>
            <a:ext cx="8280920" cy="2952328"/>
          </a:xfrm>
        </p:spPr>
        <p:txBody>
          <a:bodyPr>
            <a:normAutofit/>
          </a:bodyPr>
          <a:lstStyle/>
          <a:p>
            <a:pPr lvl="1"/>
            <a:r>
              <a:rPr lang="en-US" altLang="zh-TW" sz="3200" dirty="0" smtClean="0"/>
              <a:t>5.11</a:t>
            </a:r>
            <a:r>
              <a:rPr lang="zh-TW" altLang="en-US" sz="3200" dirty="0" smtClean="0"/>
              <a:t>預防措施應與潛在問題之影響相稱。</a:t>
            </a:r>
            <a:endParaRPr lang="en-US" altLang="zh-TW" sz="3200" dirty="0" smtClean="0"/>
          </a:p>
          <a:p>
            <a:pPr lvl="2"/>
            <a:r>
              <a:rPr lang="zh-TW" altLang="en-US" sz="2800" dirty="0" smtClean="0"/>
              <a:t>預防措施是事先行動流程以鑑別改進機會</a:t>
            </a:r>
            <a:endParaRPr lang="en-US" altLang="zh-TW" sz="2800" dirty="0" smtClean="0"/>
          </a:p>
          <a:p>
            <a:pPr lvl="2"/>
            <a:r>
              <a:rPr lang="zh-TW" altLang="en-US" sz="2800" dirty="0"/>
              <a:t>呈現</a:t>
            </a:r>
            <a:r>
              <a:rPr lang="zh-TW" altLang="en-US" sz="2800" dirty="0" smtClean="0"/>
              <a:t>因果關係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原因、損害、對策</a:t>
            </a:r>
            <a:r>
              <a:rPr lang="en-US" altLang="zh-TW" sz="2800" dirty="0" smtClean="0"/>
              <a:t>)</a:t>
            </a:r>
          </a:p>
          <a:p>
            <a:pPr lvl="2"/>
            <a:r>
              <a:rPr lang="zh-TW" altLang="en-US" sz="2800" dirty="0" smtClean="0"/>
              <a:t>在有限的資源下實行減害措施</a:t>
            </a:r>
            <a:endParaRPr 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C:\Documents and Settings\02466\桌面\1384223709303ythjq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3394203"/>
            <a:ext cx="48863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833369" y="3630054"/>
            <a:ext cx="29546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寶寶，怎麼這次又沒考好？</a:t>
            </a:r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4581128"/>
            <a:ext cx="20313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我媽買的聰明丸，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肯定是假貨？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Safety and </a:t>
            </a:r>
            <a:r>
              <a:rPr lang="en-US" sz="3200" dirty="0" smtClean="0"/>
              <a:t>security</a:t>
            </a:r>
            <a:r>
              <a:rPr lang="zh-TW" altLang="en-US" sz="3200" dirty="0" smtClean="0"/>
              <a:t>在生物環境下</a:t>
            </a:r>
            <a:r>
              <a:rPr lang="zh-TW" altLang="en-US" sz="3200" b="1" u="sng" dirty="0" smtClean="0">
                <a:solidFill>
                  <a:srgbClr val="0000FF"/>
                </a:solidFill>
              </a:rPr>
              <a:t>不可能永遠完美</a:t>
            </a:r>
            <a:endParaRPr lang="en-US" altLang="zh-TW" sz="3200" b="1" u="sng" dirty="0" smtClean="0">
              <a:solidFill>
                <a:srgbClr val="0000FF"/>
              </a:solidFill>
            </a:endParaRPr>
          </a:p>
          <a:p>
            <a:r>
              <a:rPr lang="zh-TW" altLang="en-US" sz="3200" dirty="0" smtClean="0"/>
              <a:t>大多數生物病原體是可從自然環境中獲取</a:t>
            </a:r>
            <a:endParaRPr lang="en-US" altLang="zh-TW" sz="3200" dirty="0" smtClean="0"/>
          </a:p>
          <a:p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必要的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控制而不影響臨床服務或合法的研究工作</a:t>
            </a:r>
            <a:endParaRPr lang="en-US" altLang="zh-TW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管理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者與相關者需</a:t>
            </a:r>
            <a:r>
              <a:rPr lang="zh-TW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決定風險是否可接受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危害控制與成本的平衡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131561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 smtClean="0"/>
              <a:t>生物安全與生物材料管理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Based </a:t>
            </a:r>
            <a:r>
              <a:rPr lang="en-US" sz="3600" b="1" dirty="0"/>
              <a:t>on Risk Management</a:t>
            </a:r>
            <a:endParaRPr 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news.pts.org.tw/images/news_pic/297031_Img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3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51520" y="3789040"/>
            <a:ext cx="504056" cy="1440160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Safety and </a:t>
            </a:r>
            <a:r>
              <a:rPr lang="en-US" sz="3200" dirty="0" smtClean="0"/>
              <a:t>security</a:t>
            </a:r>
            <a:r>
              <a:rPr lang="zh-TW" altLang="en-US" sz="3200" dirty="0" smtClean="0"/>
              <a:t>在生物環境下</a:t>
            </a:r>
            <a:r>
              <a:rPr lang="zh-TW" altLang="en-US" sz="3200" b="1" u="sng" dirty="0" smtClean="0">
                <a:solidFill>
                  <a:srgbClr val="0000FF"/>
                </a:solidFill>
              </a:rPr>
              <a:t>不可能永遠完美</a:t>
            </a:r>
            <a:endParaRPr lang="en-US" altLang="zh-TW" sz="3200" b="1" u="sng" dirty="0" smtClean="0">
              <a:solidFill>
                <a:srgbClr val="0000FF"/>
              </a:solidFill>
            </a:endParaRPr>
          </a:p>
          <a:p>
            <a:r>
              <a:rPr lang="zh-TW" altLang="en-US" sz="3200" dirty="0" smtClean="0"/>
              <a:t>大多數生物病原體是可從自然環境中獲取</a:t>
            </a:r>
            <a:endParaRPr lang="en-US" altLang="zh-TW" sz="3200" dirty="0" smtClean="0"/>
          </a:p>
          <a:p>
            <a:r>
              <a:rPr lang="zh-TW" altLang="en-US" sz="3200" dirty="0"/>
              <a:t>必要的</a:t>
            </a:r>
            <a:r>
              <a:rPr lang="zh-TW" altLang="en-US" sz="3200" dirty="0" smtClean="0"/>
              <a:t>控制而不影響臨床服務或合法的研究工作</a:t>
            </a:r>
            <a:endParaRPr lang="en-US" altLang="zh-TW" sz="3200" dirty="0" smtClean="0"/>
          </a:p>
          <a:p>
            <a:r>
              <a:rPr lang="zh-TW" altLang="en-US" sz="3200" dirty="0"/>
              <a:t>管理</a:t>
            </a:r>
            <a:r>
              <a:rPr lang="zh-TW" altLang="en-US" sz="3200" dirty="0" smtClean="0"/>
              <a:t>者與相關者需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決定風險是否可接受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危害控制與成本的平衡</a:t>
            </a:r>
            <a:r>
              <a:rPr lang="en-US" altLang="zh-TW" sz="3200" dirty="0" smtClean="0"/>
              <a:t>)</a:t>
            </a:r>
            <a:endParaRPr 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131561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 smtClean="0"/>
              <a:t>生物安全與生物材料管理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Based </a:t>
            </a:r>
            <a:r>
              <a:rPr lang="en-US" sz="3600" b="1" dirty="0"/>
              <a:t>on Risk Management</a:t>
            </a:r>
            <a:endParaRPr 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5175926" cy="4543399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病原與毒素，對人員與社區的潛在風險</a:t>
            </a:r>
            <a:endParaRPr lang="en-US" altLang="zh-TW" dirty="0" smtClean="0"/>
          </a:p>
          <a:p>
            <a:pPr lvl="1"/>
            <a:r>
              <a:rPr lang="en-US" i="1" dirty="0"/>
              <a:t>Mycobacterium tuberculosis, </a:t>
            </a:r>
            <a:r>
              <a:rPr lang="en-US" i="1" dirty="0" err="1"/>
              <a:t>Brucella</a:t>
            </a:r>
            <a:r>
              <a:rPr lang="en-US" i="1" dirty="0"/>
              <a:t> </a:t>
            </a:r>
            <a:r>
              <a:rPr lang="en-US" i="1" dirty="0" err="1"/>
              <a:t>abortus</a:t>
            </a:r>
            <a:r>
              <a:rPr lang="en-US" i="1" dirty="0"/>
              <a:t>, </a:t>
            </a:r>
            <a:r>
              <a:rPr lang="en-US" dirty="0"/>
              <a:t>foot-and-mouth disease virus, </a:t>
            </a:r>
            <a:r>
              <a:rPr lang="en-US" i="1" dirty="0"/>
              <a:t>Escherichia </a:t>
            </a:r>
            <a:r>
              <a:rPr lang="en-US" i="1" dirty="0" smtClean="0"/>
              <a:t>coli</a:t>
            </a:r>
            <a:r>
              <a:rPr lang="zh-TW" altLang="en-US" i="1" dirty="0" smtClean="0"/>
              <a:t> </a:t>
            </a:r>
            <a:r>
              <a:rPr lang="pt-BR" dirty="0" smtClean="0"/>
              <a:t>O157:H7</a:t>
            </a:r>
            <a:r>
              <a:rPr lang="pt-BR" dirty="0"/>
              <a:t>, </a:t>
            </a:r>
            <a:r>
              <a:rPr lang="pt-BR" i="1" dirty="0" smtClean="0"/>
              <a:t>Francisella tularensis, </a:t>
            </a:r>
            <a:r>
              <a:rPr lang="pt-BR" dirty="0"/>
              <a:t>dengue fever </a:t>
            </a:r>
            <a:r>
              <a:rPr lang="pt-BR" dirty="0" smtClean="0"/>
              <a:t>virus</a:t>
            </a:r>
          </a:p>
          <a:p>
            <a:r>
              <a:rPr lang="zh-TW" altLang="en-US" dirty="0"/>
              <a:t>有</a:t>
            </a:r>
            <a:r>
              <a:rPr lang="zh-TW" altLang="en-US" dirty="0" smtClean="0"/>
              <a:t>責任採取安全與保全方式運作</a:t>
            </a:r>
            <a:endParaRPr lang="en-US" altLang="zh-TW" dirty="0" smtClean="0"/>
          </a:p>
          <a:p>
            <a:r>
              <a:rPr lang="zh-TW" altLang="en-US" dirty="0" smtClean="0"/>
              <a:t>疾管署生物實驗室風險管理試辦計畫→查核</a:t>
            </a:r>
            <a:r>
              <a:rPr lang="zh-TW" altLang="en-US" b="1" dirty="0" smtClean="0">
                <a:solidFill>
                  <a:srgbClr val="0000FF"/>
                </a:solidFill>
              </a:rPr>
              <a:t>生物風險管理系統運作</a:t>
            </a:r>
            <a:r>
              <a:rPr lang="zh-TW" altLang="en-US" dirty="0" smtClean="0"/>
              <a:t>滿足要求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/>
              <a:t>重要性</a:t>
            </a:r>
            <a:endParaRPr 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:\Documents and Settings\02466\桌面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30" y="620688"/>
            <a:ext cx="2396970" cy="19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MTEhUSExMWFhUXGR0bGRgYGBobHRoaHRobHxgdGBoaHSggGxonHRgdITEiJSkrLi4uHR81ODMtNygtLisBCgoKDg0OGxAQGy0lICUvKy0tLS0tLS0tLS0tLS0tLS0tLS0tLS0tLS0tLS0tLi0tLS0tLS0tLS0tLS0tLS0tLf/AABEIAMIBAwMBIgACEQEDEQH/xAAcAAACAgMBAQAAAAAAAAAAAAAEBQMGAAECBwj/xABCEAACAQIEAwUECAQFAwUBAAABAhEDIQAEEjEFQVEGEyJhcTKBkfAHFCNCobHB0VJicuEVJDND8TSCwhZjc4OiU//EABoBAAMBAQEBAAAAAAAAAAAAAAIDBAEFAAb/xAAwEQACAgEDAgUCBQQDAAAAAAAAAQIRAxIhMQRBE1FhcbEioTKRwdHwFCMzgULh8f/aAAwDAQACEQMRAD8A8mpUJKqN2MADriyOipTFJATE3/iO7bC46CbCN8AcD4eUpjM1JJYEJImB1nqdh5E4ziGbKAudxsNvFt+X5Y+ghL6dbVIFIW8bz33ATJuxn8MJZx07EkkmSdzjnHJzzeSWpmm0BJA649S7J5A91SpiIjW8i/iM7dQpj1x5xwbLd5WSmN2MD1OPXqQWjSZgfbYKOuhSJ3PkOmNwRVNjsaKX2tzQqV3KzAMTNrWt5WOAeCFRVEw0gj3xax36Ym4xloaSWv1Hr+H7YTNIMgnqCOuHT2KlsWmvUB1MQYI9oDmIiOl7R0GFZcE7kQOQ6bflvianxAV6WiIqLcjqALke/liN6Ynfw9dsKbsphutiJRMTIP64lqUCBebm3n7/AMMdVnCgch5b+pPW+OstngpMKNuvI7+hOEyHRSBWUzANzY+Xl646RCCL9Pz3PwGCa2YTdFkEcyCZ5iwxzUdFghgxImL2M7G2ESHRSNGoJOnbYj1/S2CaIKiZB1C0Ha5Hi90n3jAlBjN7xz5fEYLJmRIjnHMfn/fCJFWPfcMr5jRQq2kGnJvF2ASR5C59cUsMcXaqkZWqetMhRz9oARbyxSSpGBhwR9betexhfFj4HkygkmHYC3MCeXmcL+G5CCKj+5fyJ/bFk4WwEuQDp+LTy/D8cLyz7If0XT0/Enz2D8zW7mnoBGtt53A9OXv5+mK/UqlmJnc9cccQzhZmbcsd/wBvywC9TkD8+WFKI/JkomqV5NtsZrJn4YiX8/n1xKkxPL8/n1xrJW7DOHUtyZt059PQftiSCSRymLdZ6YgpOfZB8z1/5xPSa1pk2Pp64TI9aqg2isCQJte/xkzjivV5SPLY3jENStMD1/5tiEvtPuPScLoVORt2JvjioCRYn9j0x088zcbHpjktt1jrud+WCRNJkiPaw8/74yhTeo606al6jGAq7/POfXEDVgbzB9N+uPRvo74AaKfWqqw9RYQEezT9P4m/KOuNqt2JkeSdq+HrQzdaiDq0NGrqYEn0nGYn+kKs3+JZr/5OnkMax9Xgz9P4UbjvS7enucuUXqY2zlXW0XA2AFgByAAsBbFY43mdT6B7KW9T94/G3uw94lmBTpmp94yF6FjzjkVH6YqTYd1E9tCCaOYxrHUY0cc+SMH3YgAZgvbwU2N45wvP+rF643V/y9NlsCTMAgAje3SGx5/2Traa8ROpGHw8X/jj1vh/Y7MZ3Io1HuhFRoNRiLWBuqGfEDh2JqMbfmUY2krZ5znXIJiY6H8jhXXblj0fiv0V56lSqVXqZbu6aM7faPOlASf9reMec1RgpSUuClNPgHy9U03V42M/uPhh7nqwC+FpB9m3W4gzivu97Yb0vYXpAI9fvYn9BmHugRpO/Pcn443TUzaxHpiwdluzNbiFVqNDQGVC7GoSFA1AQCqm5kcuR6YU1AASJBAJFrg8gRhch8Um6sHDRtyx3Tab2Pkfzx0ycgJxJEmT82wmQ+MSSgRBifPB1CkSfEQvU3sN7+cDEGTpD2T6n9J8pH54c57s/XXJ0c6xQZeo8Iupu8Ykt4iumLhCRfaMIkVKShVvngVcZzx7s6ZCsyqo6KgJ+JMH/jCqnmZuQJ6/PPHfaGoA6Ux91ZJ5kte/QxGJuyfZ6tn64y9AoHKlpckKAu8kAnmBtzwOnYnyZ9OR+SNUXLGT8/M4MzGYAULO14i1/wC4wJmaRoValFipam7ISslSVYgxIBIsYwx7N9lq+eSvUpNTVaChnNRmAghjaFMnwE/DC9LbKX1EYQ1N8iIvJnGSfLEajEiC4jGiG7JUvyxKG84GIKY+evW+JA2w2nnvgGgGwmiOeJgRG/xj9MRpXA3uPXpysMaNT5/LywpoxtJEgexn48vxxicx+J5YZVezlb6h/iBNPuS2kDUdZOvRZdMRIPPYHG+Pdm6+Tp5epWNOK66kVWYsAApOsFQARrAsTjfDlVk8skbFgePnqMQ1cxysPdGI3qbD3kn3Yk4Xk3zNZKCe05ieQFyzHyAk49GAmUh72G7OHN1S9URQpka7QHPJP38vXHrNar5e/YAeXz0wLksmtGklCmDoQQJuTe5N/aJ541XkHTibLks8onlfafg2XfNVnqVCGZpIA+HPpGMwV2mzunNVQEYw26tA2Ex4euMx9r02GHgw9l8HOnH6mUTjGZ1vpUyqWHmeZ9/6YXxjrGYmcrdsyrOcax0VxqMLkZQZwN9NemT1j4gj9cfSJ4PSPCMtlKuYXLakFQlok/7jiNQ2L3vyx80cPoB6tNC2kM6gt0BYAm17b4+luM8S4Zm3pk5xh3alQqo0XiTdOgAwCb4GQvg837Wdmcnl6HeUeIU8w8iKaBZIO7SHNgB03xZv/SeXyuUy1anwxuJ96getUFWCoIB+zpX1e0YCifDc3wj7VcO4dR7tqOYq5gmoO8pnw/ZXLlW0Dxk2BnnOHHCs5w7K1kzGV4zVy2WWDUybo76iLsAHnSW5lVJ3g7QWVvT3HZb0KrKfkOzGT4lxf6tkRXoZcKWrLVEPT0GHFPUzG5Kjx3BJsQIxY62d7PrVq5J8s1KlT1KM0GqMxqKYMBdTRMkEyDGwGNdlO3VGt2irZimhWjXpGkGgBjoCkVGG9+7iN4I6Yf5vsHw6jSzNRFOZqVNXdU6jMFRrmAyQwEsJJM7bYleRR2bF4ped/wChd9EIpUMrxLOPUPcqe7FQLB0opYsoP3iKikA84wJTyHDc3wfNZujlDljl2ZUc1GdmKhCNRNjq1hSLxNjthbwziVKrwJeGZaorZuq+ussMAiCpq1MxWNkprabsBjXaPPU8l2fp8OZv8zUqzVUAwB3hqTqjSYC0xY88ec03XcPxHqcl5r7DrhvZOhk8jRzVbI1s/mK4DClTDlaalZGrQDFouQbm2xOIO1nY+l9Y4a+XovRTOOq1KLkhqfsFhfxCFLSJtptgylx6nn+HZSq3Ea/DXoDRUKlwtUDSpI0MJutuksIO+IuzHF8vX4vTq0a2aq5TLUn+1zL1KgNVgF+zD3QwfIm9gIkW1W4S6icXdu9zO3lLhXDWqUVyrVKtSkdA1MadMwYLS+pmJINuQERN5ePdiKQr8OyFFSlR0LV6mp2sirLaWYqCTr2AEwMIO2JR+K0czWqAUXrAtMmKaVBfSATdI5b4Z8Z+kWhT45TzSkvlxSFJmCmQhBOpVMGztcRJAMbjC4tTVj4TyRip2+H+fCX6klc8DGfbhrZJ3iVqZou5YVFWSAFvAI0kiACPZi+Jvoi4VSyuc4lX1k0csuhajCPsyS5Y23C01J9fPEFL/AqGZrZ36yc5UzDsaVAK0o1VpN4BBkxJggE2Jx1xjjFHKcMztE1F+s5xtSoA3+mRTpMC0ESFRzczfzxuqpUS6pSenff+M3wfI8Mz+Rz9VMo9LuFZhmHqFqjtoZtTRYGVugkeK3km4RwGgvAa+eq09VZ3K0jrdYBZafshgrQdZuDiPg/aLLZfgOYyy1R9aruZTS1lLIp8Uaf9NSd/vYm452myg4Vw7J0nFQ03SpmKYDDYFnQ6gA0s52kWxmxWtadK61evC/cYdluEZT6vQKcJzOcqVI72rUDU6agxJpE+FgJttMXIxXvpS4FQyWe7nLiEamr6SSdBLOCATePCDed/THoHFu1XD6uay+bPFKoorpjK01qAagZDVdMeEWlSDMWtbHmv0i8WTNcRr16T66R0BGEgQKa8iAR4tW+MnSjRuFzlkt338/5+Qb9G3ZNM9VqNWYrl6ChqhBgtMlVn7ohWJIvAtvIaVeJcCr0a1MUGybKv2FUGpUZzeNarMXAkMTY2IOBfow7R5aguaymacpSzSae8AJ0mGUzAJuHsYgRfG+OU+EZbJtRoP9dzTm1aGVaQMbaSBYAwviuZNrYFVp2o2bk8jTvtVff0GXCuBZLJcPpcQz9JsxVrwaVEMQoDAlZjfwjUSZAkACbmPtTwTJ1eGpxTKUmy416atIsWHt6CRM3DAbQCCZE4JTi2Q4jw/LZXNZk5WtlgAGKllYKumRyMqBaQQQdxuL2o7RZM5fLcKyjMcqjqa1dgRqGqXIEajdi5IG4AGPNRrtX6i7lq3u738q+Br2vyZTIcH4aLPVdCwHUhQ3/7rk+7Fa+ljKZfLZ0UMumhUpKW8Tt42LH77GPDp264sPGO1mTr8bytfvx9Vy9M+LS8FyHMAaZ3NPl93Hn/AG54ouaz2ZrqZR6nhO0oqhFN+qoDfHp6WmLhq2v1f+2xIzknSASTAAF77ADrj13sR2bXKUu8q/69QAMP4Ab6N/e39sIfo77PaNOcqg6iD3K9AbF29ZhfeemLvmczEc/OfjH9sR58qX0ofGLCGqSeRMbbem2I3Jpo1U/dUsPUC35jAVTMsQL8/k4F4xnNGVeSfGwQecwWkdIBHvxA5pugpJpHnvEsnrqM2prnoN4vjWKvx/Mv9YqeI79T0GMx9x03U1hgvRfBypz+pgUY5jHU4wnE9jNJyRjnEhGOIwDMcSTJ1QlRHNwrAx6HF0o8TorLNUTSRygm/wDKLgjnbFGOM04xZHG6ChNx4LnxDiK1rowaN45bRbpbfCjPUtQOEtCoyMCpv+fl54bZfM6pBUqw+7G/pj3iWtyrFlU1pZY/o/7I1hWTM1CaYQhkUQWqCDPPwrtMiSDy3xev8aWpVqN4yAjUiqoRJDHX7gbBhadUHCzgmRGdoUlNarSAHjNM6XOkRCGIAPXyvfBtLhVPLA01UlRHiMt1ILdLzb164+f6nK5NvydAxgoukC5Ds7l6BZ6Sik7CJLGAJuBJ222xJxPgOXzWnvSGamQ0r4NQkag9iCSN+cdMD5p0mSpLHYDVMnbwgc+g+GHPYvgYzVZmqMO7pAFyJUkmQqnkPZMneBymQjHLJOaae57IkkK+3XZl6uVfumSFAqIug6iFU2BkBPCTa822wo+j7KmllmBLio0tCqSUBhQed/DN/MY9LXtZkNX1c0CtH2dZMWFh/NHqZjAPaPgjUsylKlEVo0PaZJgqx+8ASp5W9MVNtYtMXaslkzxHNs5qsKjs7KxWXkGxI2a49MAcRk1Gt7IA+Fr+/H0NnuxeSXKZh6gpVcxI7ysBdX8PhF5WxE874S9huxeWarma1Qa6VSlLUIOkEtNmDTHhPh897YsjKmovloql1cXjUDxvIcLrNUprDUy58LspAEXnziMejcd7MrmK1GszhaSo3eDUZOkzAn2ZlpabRhvxIZLN0jQThWby5BXTUqjugsGZGqpqgqCLA78pxbMkmRrJ9W+psdYhl1CGAiZIqbWn3e7Az3mlav8Acjy53rjpdHzzxk0e+fuJ7q2mSTyEwTeJmJwIpxevpLyOTOfp5LhtEB1PdvpNnrMwAUFjErsTIuSOWA+yfZ1qfF8vk85RElvHTYqwINMss6SQeR3wzT2OpHL9NsqyHzx0hGLD9J+SpUOJ5mlRRaaKU0oogCaKEwPUk+/Fv+kbhmUyg4U65dRTfxV1QQaqr3JINxJhmi49o4Fw5GLP+H1PM3U7zH7/ALY2CJx7F2UPBc/WNKlwx10qWd3ICIo/iIqnc2A/QGPNO1NXLPm6pyiaMvICDkYABa9wCZYTyPuwMo0rsGOXVLTTQtXeN/yxhJ+TjhcG5HJmo60xI1A30kxYwY6efnhL2Ce4vq1gBfD7sb2ZfNOtWopFAGb/AO4QR4R5dW25b4snZvs5TpOGvUc7uwsse1FoG3Um/K+LMa+yrEjoLAdLn0vhcuoilUfzM8F9yevX5CAAI2mB5AbDYDpbAdSpJMfI88aaPaaQL+hPQQN5xHHit19dsc/JKxqikd1qqopd2Cookn12A6k7AYp/FuNms2r2UUQi2MA7k/zGN/IDliTthxKWGWX2aRlvOoRf3KDHrOBuA8OFQ944mmLAHZmHXqo5jmbdcMjjUI6pE05NukUPi96znqefoMZgvtc05yuf5v0GN4+qwO8UX6L4OXOtTFhxmOyMaIxg/SaONY2cbVCTAF8DZ6jvL5fVJMwPxxurAEbfPXBj0tCgbnpgCqca9kNcFFEnDq6pVV2EgG+LzwHs6uaqNXgvC+EXUSJkm1xdYjz6Y89GPUOwPHHSitAhtXtHUG9gsAhB6XtyscRdVOUcb0nsTtU/ctOS7uiyeLSqRAEFmDAgmN7WOOu1VWqtJaYcBGPiAudI0lSItBN55288C5ug9MlmI8R8ZBv/AEx5npbC00GdK1VAYUAttIGogi9zETA6Y4ak+BgVls2MtXSqgBISWDOYOpYERdX+8Yt8cWf6N80K31yizeOqNXITq1B4HKCw364pHDcie4q1lZQEYeBp1GQJhveIEXuLWxzw7ij5aoaqhNXI3DAzuDyEWNrjDsU9Ek3wKyK0E1+C5pcwtAIWqE6YCmNM7vaANjzHnGL19IOcp01p0tSmqlFgNyRr0hWAF5mnNr2xVj9JOejTqpxzcU7j0kxPuxWOI5jvWaqzuXLAlnPt+oIsI2i2w2w3VCMXGHcmnZ6H2YLJwjNXEirYqI5UtxyPUHG+x/f0k1ZVNaMIq+JWdSJKkAkbaiNMGY5YodDtPWp0KmWQju6hLPIGo+yLMefhGHXY3if1erWrCoyJpEqQYIMeNl+9BEAi/iPXGxmtUb7ImlJWXfime+tcNzLFiCh0pUK6T3gCjwzH3yVn3YB7KDu6WYzgJ8FPu0SIAc+Im58U6qYnoDe+K72n7SVM22g1CKYNkGlQ0czqvq6SbWtviTLZyr9X+qr46DwT4fGrgglXE82G498E4Z4ycr8l9yaWVar8jy3i6VaWfY0xU73vtdKBLlmbVTKge0SduuLrwXhmbp8cydTNs9R6jf6jCLim3hPmFj5BwbwHhbiqtZXSo6jUlWoAYVWkAcwbC/XC7tF2pzZrPmQirUyrI5ZwVBY6qY0U9mGlomeu9sOhlujpYureWoJdiwdvPpPzWTz9fLU6WWZKeiC6OWOqmjGSKgG7dNoxB9OtcvS4a5sWSoTG0laJMeV8eV8d41Vzdd8xWg1KkatIgWUKIHoowx4/2rzGeWilcqRQBCaV0wCFBm9/YGHSlsy/HiScWu3Jd8v/AJLs81VbVs/U0TAkU/EI9DTRz/8AZjzcA79cOc/2hr18vQylQoaWXjQAunZYuZuYwDQpA7b+X5XwjJNdijHjau+WzfD8oWuSFHnc8+UXxaeE09kprDGxbeT0WdrX54XcM4bUqEaQF6kn2RzJ5xfp0G+LPk0pUV0UjLNvUI5bG5mB0A6YiyzvkphGuA8gJTCMSYABEwD+FgSfUxPrx9aJ9gBRPLnHmMB6QSTrkc5BAO88+eOaldSFMddviAPmTiSUvI2kStVO9o6k/D3YY8Mp2ZjyE7+cfjOFIcHbpaTz5wT1g7YacFrgalewZY9xE+7C1yKm9tiv1+yT1szUqvVXunctInXBkxEQI9mZ88Pq3B2RQyQ6DkojSB1HTz+OCadLTYGfnpgug5Rt4I8jjZ5XPaRM41weE9rv+srf1foMbwT29AHEMyBt3hiOkCPwxmPrcDrFFei+DmSjcmKIxmOZxsHGuRSZg/LIEGo+0dvIdfXGZWgFh23+6P1P7Y3VqMSNvLGpjoY63ZDUeevngWqpwYV6CR5fhgeqI9cDJnpxtBPZ8UzmaIqjVTNRQw6yYv1E49bz/dCp/qL3pTR3YMSuoGY5wTHljxOYw77K8SWnmGaq13UjvGkwTBBPWSNziDqcTnFteQmMqdHqxzCkq1UxGoBo5jYtFuh25Xxy3ZnTlmzAZ6gZQ2mCmlT/ABQb7yZ2F42xFxBXSEgOPasJuwm38oZcHZ3tVCGn3Da3Qg62A0lxDaRfULESY5dccjGlvqClIrGW4wUpVMv3a+MmGkyJABt942EbYCy+WqPUWmDq1soE2EtEk+QicEZqiQoYqdLRoaOtxabHGsnVNN9aeLSytzi1wGI2Bg4NMVJknG8oKNU0KZNXSANQGk7S4M2kNzw5ocLydXTUpozwBKGox0mLBxMg7jkCeuBeD5I5qtWqVXAurELZpeQqgnZAF/LCXOVyqujKo1ACCCCGB23F5+NiMGtuCachxx/glGjSXMU0Kk1YPiJEMpICryAKz1vhCWZ4loG4MTHQfgMT1eI1q2hakFEFogb7m25gROAO8UByQT4SEjk3I+YwXLJZsOyZerU7tVMnlttGx5C2C+D8ZqUK8oDoBKMpOki87kWMiIOFFHNtSBqKSCRAMDdrHf5thz2TIFX7dwFVWqfaxDN4RckwYktBmdO2NjHfYlkTDiChtSAioJaFI09CI5jmOdhhvxnJd7lxUzKOKdUqzjXYyAUaQfA8gE8oJnCbtNnaZzLPSaFYz7MSeZHRSAp9Z5HGqPFXqKpZ70/CviOm9iCu1xadx6Wxi+kGD0sSdoexgpo2YoVA1LcIwOoSfZVtnid7bc8b4H2GqVqZqVX7giCFK6iVgklgGDJsLG++LNlNaOSFZVG95SDAsZgCCLyYN7YNoKmoCqe8SoCoKEDexBjZh1iDa2GrqJVR1cXWzpI89o8KZ4KlOU30jluet8Ocjwykka6pMQToAjr7R39QMZ2t4oC60wukU1giNN9wANiAIiOpwjpZ4sfanAyU5I+gx5YOKkW6rxJYhVAQbAGB5za53uccCqCAOXSIk9SeY5ScIcvVkSYN4wf30878sTTiO1hpqCZ59P0+emNh5/DAlI77eXl/c4mQg+tvnz/thbQpyCkEGRz5DDbJ3Mgwy2M3B+eWEypGxufd5b4Jo2nfa1+X7YTJANj9M0QoG3UW/A77HHSVL7/v78LEqAHnO52+dsFU9wDF9vj15YRJsXI8m7cGc/mP6/0GMxz22A+vZj+v9BjePs8D/tR9l8HOlyxKDhpw3huqHey8huW93TFgSuICrTRh/DpBHWwAm3qcdUc2S1l02M6ViYEwfKTjEdCHTU7bF2cyJPsEnnGkiY/htEYBGWaY+8TERfy8uWH6ZmoXjQCxMAiJ6xJMfJxE/EHDEagORgASOfswTgrHvEmxRWoMhIPK2xja98BVYIxbqFbXRfVLkOIFidMCYH3hyPqIxXeI5HQbE6D7G1x++AkwMmOlsJmHTGlEX5zgzSo2viCqcLsjlirdnqfZbi65tF11TTZYVntK2JF5iCZg8sScRVe8ZT4hcBp3IJgEHkeo648x4NxFsvU1i6mzKdmHTyPQ4vGS7XZWpCuug/ziRPmwMR6gY5mfpZKVwVoTKywZQ06n2WYzDIiAFJAJDC120mQOQNzPlhZluI93qV1VkqEAkCCBEaoO/hO2CqVRGXVMrHtKQw9RP5eeOcxSBBC+ItOxEbXKkCCfTriVN90TzbF/EadLvE7pQKYgB1kk7XIPS8c5GN5nOMaySpNNTYPBYggqWNvahjH7nBuZ4Yi6DUZYa0g3AFzbn026YhznDoHehtaBrE3BBiACROom14jnGDTJpyFXFBTVtNDUNx7LDVe0A39/OcHceyYXMUMnTVQyIqO0addRjOpzfaefXBvGM3Tq1aaUVBkiQ0qAWIAUMdoG8AjmMXOs2WR/rD06KvzZgoIAWLPzgSP4ri2HwEN2ea8b4LUy9Xu6niUJq1oCVMmIE+y02IN/wwEmYAKneJtBvAi/n7sX3tL2moVaVUL3hRk0q2hlp6zdRq5Fbbi8Yq/Z7hNOvTqOaxpshCovhJa0kkE6jMW09DjXFdhEudhTVrgjU1pERMXERE7bfhgjg5TvFLN4QylhuCoILyNzafxwRw/MpQrvTqKG0yGYANMfdgg2McvfgMVwpA06VifTnF/LAsKKLb2hqJTqoO6UU6iBtKyBdmBZRssiIi0Y47LZykldDXcCnF2IMTfRqmQDIjVy9+K4pRqbhjp9krJ28XiEfeMG3TDKlxHumC01CpPhDKrHb+IiSLc8BdOymBa+P8DNZjTal3tGoWZdNyk3JVgPCBeCCQY2vGPPu1/ZF8qBVoDXRVYd9QJDFgBI3vI9kR1jFoTtNV7tKFN1psrXc7xBgBdP806t4A88c8Pz+l2RwxU2iTIiLTMxIPwGGLMovYtxZJIp4yGYprNai9O8Sy2PvuJtgii3M7YuOeoOtCuXK16egsiBYJgEgE6p1zsQORtigcNralDCII2/4NsDKNrUdPDm1bMc0ROCUHz/AH5YHy7BufqPP98HU0MGPfiSTHnSJtzwVTSw8/LEVNNr89owdSS/mOnzviecgWSUacc/deeXQYKQg8gOQ+f0xDTT8fn9MEol9t/79IwiTsW2eOdtm/z2Y/r/AEGNYsPaPg1NszVZqbkltwSOXQLjMfYdOn4UfZfBM+kyt2heBA1bA7fPrhguWaoJZkUCPE0mbxYCTPqP3xFkAAiybGbESL3kib+nxOOcxXWOgFgP35D/AJ8sbqOyohq8OplRFQydp9gwbgMQD+l98CZnJOrDU2mYEkfDnBHKQT6dYKNYgllE9RH4iD+GD6uY1IpDSOa+yLHYEbG3LqfLGORqiD0GWYv5TAj0EHnPLE2cpFqTqb6BqVo6DlHkTeeuAqrwxBEEHYsZ8hf8+eDMtXusja3K4O4JtyJGBcgtKaoqpM457rBvEciaLlTMG6k7FeRHW2/Q4gxlkGi+QdlGOGTBJGORTxlgyxWD6206dTaf4ZMfDbFw7CU2NGuqaWOtPC7ELEGTYGDE3jkMVbu8N+yvEfq2ZRy2lD4Xj+E9fQwfdheT64tE2XpnpdF2qVAhCkCXJGgzLFQdRBAMdb2NsbNOZhjzhZiTuQo2fcjrywh+kfK06VWlWou61GB9lpAUcwwvJ1e+/vj7K0WTKMy6RUZpTW0C9hInysRe+I5YEoKVnKy4HGGodU6KiUqKRqRihvvIKzvG3u88ZmMpXeg9WpUb7P7rkk3sYDWEjbng584jkLUqBWVTN7iY30zYC3LfzwPWy7sWb21FwTMwBCgEWJgmJ6+eFcHNm2nucDjyDLdwabzoNMrqAUAruLSb+Llc74Ao8IqNSWoGAYxpUzJUiZJ5bi3qZxv6kCdWhmEdLgjrP5Yl4lnCqJTompTgBiZjYQQP1gxbBp2YnYtoJpW4gktaZkiAZ8scrMkiNtO1o64my6tJ1KTA1EqCQBNyYsBffbE/CqVA1x3rBaQ1E6ILmNhbrHuxncogjXC2pJVpGoupJl1jUDAsCsbHngztJTSk7NTXTTYSEb7pkgqoBNpEi/PyxnbPJZanVpVMuwNOomrSpLEHZpkmxBHPdXwsz2aNUqXhWVAtha3MnfcnnjWuxTFDHOcYFcqNOgIDEaR4iZMwNrD8euJl4gIZGVWDtqJIGsTEw0zsI879cL+FcLr16rUaSg1ApaAYkQGGkmJYgzHniGmSjNq3mINiSIBBvYzywEolMEWHL5spoRmkIdUgmCvkdxEfljuv2cy9V0rgrSVtZc07a5EhmDCAVNyZuJwuQKSqkwp/iB8MkFb/AHuW3LFs4TwyjTpiGLuykRNr20BDuLzJ5b2xmNtPYoToqIrkjuxUDIhZQVjS0EiQRv64No0pE/P474pXZ5npMxcP3IfumaLK4681sCcXtRyiPdhXVY/DlR0Mc9USWml/ytgukgFzb5/LAVbM0qMd7UVCRIDG/wAInGqfHsq1u/X4ON/OMSPHNq0mebQy59fXEiIesyPw2wvqcZyqLJqh5sBTlj+FviRhdn+2G65ZSpj/AFHALf8AatwBEXPwGBj0+SXYTKaRV+1lYrnKyyRDbSegxmFnECWqMzMSSZJaSSecnmcax9ZidY4r0RbCb0oPrVRpWOgMz+HxwKH9/T5545rVwenSBy5fpiF3FiNsLsfKRMpN5wVlKlwvtDmvl5RcmMAaxyxvLk6hFzPK5n9cY2ZGVB+eEvYyv3Z3A2hjEyIOO8kdLDVOkbwb+4x1jDX/ANO16jEsqKzbqT4p/jZR+I33tgTMUDSdqRIOkx4TKkjyIn3HbAuQ6CTZJUTvaTKTIWWWTJQxz/lIgEDyxV2qCcXDhTSwQixmRAjaR6dPTFIrUijMrAqykgg8sYnYnqXoaruSM2MJGIwMdAY0QmzYbnjktgjM1Q2yhYHL3/vgfGHpKu5wRhk/Gi1AZfu1EADUCZIBkyPPywAwtviLG0nyT5IJvcI4ZnTRYsFViRA1Ta46EdMM+DdpatEBYVl1yZB9knxBYI2kkdMIwMEUxbyx6ST5Ql9NDJyj0Pih7w6tK01YDSYBJ8iY3v5YJzDUe4p0ypZ4liBp9rYk/eG8RijZbtHXSkaMGoTamTJKmIECPEPLfB/Y7jDVG+r12DaR4AwIYxOsaxeYvB3jEksE0nJHEy9FLG2NsxqRGCFwrjQwtfnB/l8xh/n+L5KpljTAYKiroXQy6SIgh2BiDYnmDzxvMcDLaWDhFZbALJO2kN7heL4Q5nKnSYEiQCIJjr+8+eEqWnZgwiwGnknJUL4maIgXYnoo3N8bzFN1qEVFKsJ1BlIIPmD5Yf8AZXidPKh2eizvbSwCnQIIb2uV9xe+HfFs5ls+tOma+ggs2nSC0kBeZtHQGNjgqtclMYiPsNkFNR6xUg0rqykCCQd5kGVneRAOJe23EMpWNN6A11Av2jg+FpMKJMamEE6gOYEnlnHc9lyoyVMinTLRUfcGIO5MmWABY8wALYrDCBJkmbcoFrx7+fXGt0qHxRZ+ziUnLGpSFTZAHEjTHi0fzg21bwRGGmQytWk73120BwRJBk8jIN4vb4YrGXzlQAd2WUKdbaR7MCZY8gQYPLfDnI8VqgOzwFBUmyjnCqIFpbSMKsakVftRxwVE+q0wugEM7AES+ppUDyJ1E3k88Kctm6yDwVKijoGMD0E2w74t2cCq1ZCBTBEoZ1CYG5s3in3ehwn7ndv06Rth+qNUhqQK4kkkkk7kmSfUnc+uOwvU8sT1qVz57Hr/AGmccqlt/L5+eWN1C2bCgcoje59/OOeOlIvcfPT4Yx2BiTbmR0G8DAw1VHWlSBZmMATtfcnkBzPLGJOQLZ1WpiZ1Eei+XmcZjvO5dabmmzklYBKgaZgbTeMaxdB/SqO5jitC27Ib1ezQJH2tNRMeFW+IgQek4GpdmHlga1FVvcsSd7WVbHHb5praWuRBkzvyvtjKQLC0yBP48v7YVqKn06bDMr2SoC9TMs6ctKhCR6sTHLl5c7OciMvlxFGiFN5dpZ+ntWIsNhbC2mdI2JEyAbeEco8735Y1xBjJI2YzEQACZA/tj2syPTRsOzWegyG2M/dnzAgRHORviLiajMoagP2lMTMAa0EagbXcTIPu6YSOTf8AX9MNez7+NRff47Db0JPvwOoc8airXYDyrkuWGo9JIM9ATz6e/CHtSlD6w7UXLBmYspBGlpuJO4xYMrl9LNqOnuyZHLwTrmOYiYvioZiGdjO5JmN5JONgybq42lREMdCMYEvjQXBkqtGHHJGOzjUYw80cxjk4ZcH4eKrNJIVEZmI5QLfjhfpxti2nVnIAxLSaPTHBHLHQx5mJhGVZ0cVVOkrBUjr1vi80gpCZo6PrBp6WgESGGoFQOY2n15Yo+Ve8ciL/AAt78X3hdValGm4NwoVxE+JQOQ2nfE+Zujf6eGZVIofFO0Gb74uajrsNIJCkA2DAWbz9+LDwztTQqJ9qQlTcyWAtHssOUfdPngDjOTBZvXFYzeTK3w1LHmik9jnZ+l8N7bo9g4JmEUu4IAqKNmBUxJnciCN/QYGrslFgaC+IkDVIKkH7p1mRJAEiOmPPeznCM0zpVowo1RqZoFt55xi/Z5GQqC6tPIx4iALgjr1/fEuaHhuk7J1Cjt88hWqtYA962ohEUsSVCgSSICqOu8RhHUU6iQDFyNRuBPhn3Ae/B+aUKfFTKMLjlPOTiGhR7xojUWNtEbc/PlPuwnU+45IP4VntKqhRSYJnaQdyxIhrWGGec4d9Zo11y6W0WBGka9as2/sr4Z9Z5Riv8WzK5OlqWWdiUUNaLTcT7I6czHngzsZ2h05dg9RS0uzTZgP5esiIiOmDjF1rfAQir1q5DUarPIa6ubhhab32Pod8ZoGmCIm+InzLVHaqxlnMtbz6X2wSdjF4ix/I9PScZPkZ2Aa1Mz88uvTHLjwzt8z+W2DX2mPn0+N8LadGpWqd1SBJ3O8KOrdAPx2GDhvyKkcU6bVqndURqYiTOyi0sTyAxbuF5CnlhpALMR9o49pj5T7Kzy+ONZbJrl6fd0xvdnIEuZ33sOi8o9+D6GXVQz1GAphZLeUbDqbxGJc/Uavpjx92eUa3YqzXZjvGNS3ig7kcv6cZgXN8XqM7MhKqdlnYcpi04zHWxyagl6I+jxQbhHjhdhbQoFm5x5X/AA92GeROp1UJChp1bnp1iJwdS4Yy/dlhZlE6RzOozLHyFpi++Ik4fUPiqKVQezAjfaBG3UnCrKfp8wrN5Yg+EkryBkEG0iPefxxrSHWJ5Qdwecb/ANM+/DuiHZRzJA8JIIPUL0BvEc998A18mV9lio5EynmBIsG3EG18ExSyLuVvM0CDtbpPTfBXD6WhhqBBIBE2sTz8ovI2wzzeW1sAG1MY0jTc8oAOxB5H3G2J+JcAahWSn3i1NX+4JvD92yieakEE9B54GnyMeWO0W92LO1rd0KpsDmGlY/hcAv791/7vPFHAxeu3/DX+tLRpI9V6dMBtKs1lZ1nSAdIsfjiq08iDTquSysjIBTNNjqLEggsBClSNmuZgYZVEMpKSTFgX447nrbBVbI1FXW1J1UsRqKMF1AmVBiJBBEcowTwLg5zTlFYLpUu7ufAlNfbZtzAsLC5IxoDaSuxSEnGiuLJm+z9I0alXLZta/dQaimk9JlUnTrQMTrWTBiCJFsKfqFTu+9NN+7//AKaG0T/VEb23x52hakpE+SqCnlq4MaqmlVE3sfF+FvkYVlOmHfBuA1czVp0grotV1XvCjFF1eyehnle+Ac1kHpxrR1BmCykBxO6k2I9Me3SsxyTdAap78c6fm+DauRqhBUalUVD7LlGCt00sRBwRmeGEVjRpa6xhSNNJwxlFY/ZkagBMTF4nYjHtxbaAKS35H0+eWLLwCvpd5NmUL4fUaT7r/HAHDeFO5rgzTbL0WqlWUyYZFKwYKk94Dfpg7s/w81mYBlppTXvKtR50oggSYBJJJgAXM4TkUnsg8c4x3ZxnEhiCZHU/NsKczlxFpPzti3Z/hCGi1ehmVrimoLqabUmCltIZQ06gCQCJkSMIKuWfRr0MUB/1AraJmPbiPxwuKlEzJKMgnsVXCrUpOYWdUWG4jn5gfHDPM0aaAohUsRqUiCLtJv5+KMVZuGOylu6cqBrJCMQF6kxYWIk2scOchnaoojRlazkLCvTpFkMWEkCLHmJxuTG5PVEgnBcjfLdo8srNSzJKmEgMrMpJkEgx7IA52ufPC2l2p/zn2FKk1MkKAZQNqjxEkeAA+UYS8Wq1s2w0ZWp9iCGCIzlWJvqhfCBGx88QUuH6coM7rGnv+50kcxTDhpmIvERhsMCUba3AtIZfSBl6Yzfgp6SU1OYs7Fmkjr0t08sJ8qL/ALmL9ZODeLjNVqoqVqVQagNJZCi6R/DqAEXJkTvghOz7U4evrAOwClAw3s7AEj+ke/HpPTFKTPJb7EKOOvX3fvgmlm5ZQJLH7q3JuPu7n3YYUaeWH+xTPmwJO3MsSThhls+qCKaIn9KqPWTExfriGeWPkxml+YFS4DWck1n7lDchTNSLfd2E+ZkdMPko06Y0ZdQqmBIHiYiLud2I6+eAKeZJAA3G99xFrH0wbkaf3mICqNU9ALn59MSZMk5Knx5IzZGLQUS7kKouxOw936YSZ7OmtYDRSFxT5kgTqc8z5csScVzxrmNqasSq8z/M5/ivtyn1OBatv3n3fhOGY4ad3z8CpSE+ZK6jty69PTG8GVckWM6HPpJH5YzHVi9kfWYI/wBqPsvgi4p2nqVGlVSnFpVBMcvE0kRPKMLm4pXLau+qajadbT5DfbECvv4RJHwx0tPrvgroi57jLKcczQsK9SB1aZ26gzti4cM7RlgBmEBm2tBBI5h1aQfiOWKXSyoI1k6Qok2vYXPxi2BavHqgMUvAvoCT6yMYrk9g5yhjX1/Y9m4VVyyf5lnC06IDjW2mGJ0oL2HjIido5jHD06FTLjS7DuKnfBqjpU1oSBVCGmBIDaWJvcnHh9eq1RtbsWbr87emJEpYZslTI6lKTaft/P8AbPWc8K1SpnXRszVjPOvcZeqlHSFHhetVKs3dkEwPZBDGZOJuJoHrcRIIhn4e4YHUG8AJYN94TPiHrjyZaI8rdcMsgdKOwGykW3g/lzOBllCx9Nvu/t6p+foWziXFK1XMcapVajtTFOrpRiSo7vM0xTKqbAgTEeeEXY2op+tZUsqNmaBp02ZgB3gZWVSxsobSRJ5x1xXnafyjGkHI43XvYPhpJxXp9iw53sfWoUqtXOEUNAikpIZq1QkQqANOgLJL8rb4vyZV0esjNXqo2UdFrPWppl6v+XOlMvl0WGECYBJGkk3x5HTt6HnA+TjEpKSBYA2J/vjFNIDJic+X9v8Av9T0TKcSqDN8Goio3ddxlmZAxC6tbXZQYJ8K79BiHM0syMvmVz9WO/r0Pq7VWFRdfek1KtJSSO6FImSIUggeWKAE6gR+vP8ADHYpiLfpy6n3Y3xAPBrj49bPUeK5eoKXE1q/WWDUWIqZiuhFUrUQ66GXRQAgFwwJ0ggWnEObyrtmM+abZhjoyYNDKsiVXH1dCGNRlZlpg2IUXkTYY80y6hWB0K2kyVaYa+x0kGCLGCDffBnGM82ZrPXqhQzRZRAAVVVQoJNgqgbnG+KhXg13/m37F947/qViRBPB1BBqCqdQzCAq1UWqOIgnnGK52WZalHN5PWqVK60jSLsFVno1C2gsbAsDaYEgYrSr1jeeXSLeeOiPIe/C5ZLdhKGmNX5fYv8A/hJo5KqubytOi60W7qo1U95UrSNAVNcG07CLeuGoNX66K+o/4X3Ue2O57nuINMpMa+8tojVq5Y834hn+9YOUVWAixmfPawEbYHpsLkj3/qcAp12BlG+/8/MveT4lWTMcGprWdafdUdSqxCkvXqK+obGVAF8b7O8Jz1Kk2Zy/eOWeouWpCoe6pDUwatUTVpJBkIkb+I8sUzKcONRe8cFaXTnU5GPL+b4dQTnKot4VA2AiwGwEchGPf1Gl+vwLeG0XDgPBq1Kll2qV81UKV6jVO7rJQpUX737Q5p9Jeo0jVLkWsMFU1y9KvNVVFMcZrMdXsgmkdDmbBdRUzsN8ecvHOPT9N8cACwPwwX9RIW8UUeg8Tr16dB1r0Wplq9FkfN5wVhrV5LU0FETT0yHYEDSRE7Y77Vq5y+Yer31Amqp0PWFajXYs0tliw1rAJa1tMDpFF4Xwp69QU6Syx+AHMk8gMXvhHY7Krppupq1CbtLIL/yqdudzOFT6iKVPue8N8lLzeTqUajUqqw62ZZBiQDcqSDYg74n70sZYkk/oPLcRbHoFbsfkRJWnU5xFUj33mPf1wl4v2Q7pWq0XZ0USyFSagF7rpHjHoJ9cSyab2PCnJ0p/DYD52/THedzwYd2s92IOubVCZgx/ADcC8m/TCbM1WJ0uGpouyMCjGdmZTeI28uuLFw/s7WcA6VpD/wByxP8A2gEj4CMKlBQ3l/4ZYpdlA2NoEHcT58h7sKM1mNNzy89vmcXVexZLDvK6qvPQCzHpBbSAPjttiycK4HlKMMlKXFu8Yhn2gwSIFpsAMYs2OPexbTKRkePZWnTRKrVhUCjULi5E7FfPGYrPbf8A6/MT4vHv1sMZjrQdxTO9i/AvZAdBRLWG2CKCCdhsPyxmMx5jI8Inzx/yp82APpIwhKDoMZjMFh4EdV+NexukN8HUEE7DGYzGzAxcE9Ub+o/PBuUUQw/l/fGYzCJFkORSFHTHZURtzP5YzGYYTGwog4lCjSbcsbxmBYJ0h8HuH544RBAMCZ/fGYzAmS5R0FFrcscMojbGYzGC5cG1F/jjQH5frjMZjwtnS7fPniXIoDVVSAQXUEESCNQ3GMxmBfAPcfcV9pvWPdOFDCT89TjMZifGFlInFsM+zWXR6yK6KwO4YAg3HI4zGYd2EPk9O4rRWmFVFCLAsoAHwGBeBj7b/uH54zGY5s/8q90M/wCI5qjwj0/8sRZJyS4JMQ1vccZjMMf4xD4Os9l0fuXdVZg9mYAkfZk2JuLifXC5z4saxmJeq7AQO6vL1GJcsPD8MZjMSo1ni3bX/rsx/X+gxvGYzH1WH/HH2R18f4F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65" y="25649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868144" y="2204864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Francisella tularensis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 descr="https://encrypted-tbn1.gstatic.com/images?q=tbn:ANd9GcSJLngQTPHjPbLHdmfODi1obQPM_-Nalza9rRhWlaSCbQBBfs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14" y="449423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實驗室生物安全管理規範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(</a:t>
            </a:r>
            <a:r>
              <a:rPr lang="en-US" altLang="zh-TW" sz="3200" b="1" dirty="0">
                <a:solidFill>
                  <a:srgbClr val="FF0000"/>
                </a:solidFill>
              </a:rPr>
              <a:t>CEN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CWA 15793</a:t>
            </a:r>
            <a:r>
              <a:rPr lang="en-US" altLang="zh-TW" sz="3200" dirty="0" smtClean="0"/>
              <a:t>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41" y="1683907"/>
            <a:ext cx="3716813" cy="4625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004048" y="1772816"/>
            <a:ext cx="3384376" cy="42473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/>
              <a:t>前言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1.</a:t>
            </a:r>
            <a:r>
              <a:rPr lang="zh-TW" altLang="en-US" sz="3600" dirty="0"/>
              <a:t>範圍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2.</a:t>
            </a:r>
            <a:r>
              <a:rPr lang="zh-TW" altLang="en-US" sz="3600" dirty="0"/>
              <a:t>參考資料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3.</a:t>
            </a:r>
            <a:r>
              <a:rPr lang="zh-TW" altLang="en-US" sz="3600" dirty="0"/>
              <a:t>名詞釋義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管理</a:t>
            </a:r>
            <a:r>
              <a:rPr lang="zh-TW" altLang="en-US" sz="3600" dirty="0"/>
              <a:t>系統</a:t>
            </a:r>
            <a:r>
              <a:rPr lang="zh-TW" altLang="en-US" sz="3600" dirty="0" smtClean="0"/>
              <a:t>要求</a:t>
            </a:r>
            <a:endParaRPr lang="en-US" sz="36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7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23528" y="6381328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註：</a:t>
            </a:r>
            <a:r>
              <a:rPr lang="zh-CN" altLang="en-US" dirty="0">
                <a:solidFill>
                  <a:srgbClr val="002060"/>
                </a:solidFill>
              </a:rPr>
              <a:t> </a:t>
            </a:r>
            <a:r>
              <a:rPr lang="en-US" altLang="zh-CN" dirty="0">
                <a:solidFill>
                  <a:srgbClr val="002060"/>
                </a:solidFill>
              </a:rPr>
              <a:t>CEN </a:t>
            </a:r>
            <a:r>
              <a:rPr lang="zh-CN" altLang="en-US" dirty="0" smtClean="0">
                <a:solidFill>
                  <a:srgbClr val="002060"/>
                </a:solidFill>
              </a:rPr>
              <a:t>的標準是 </a:t>
            </a:r>
            <a:r>
              <a:rPr lang="en-US" altLang="zh-CN" dirty="0" smtClean="0">
                <a:solidFill>
                  <a:srgbClr val="002060"/>
                </a:solidFill>
              </a:rPr>
              <a:t>ISO </a:t>
            </a:r>
            <a:r>
              <a:rPr lang="zh-CN" altLang="en-US" dirty="0" smtClean="0">
                <a:solidFill>
                  <a:srgbClr val="002060"/>
                </a:solidFill>
              </a:rPr>
              <a:t>制定國際標準</a:t>
            </a:r>
            <a:r>
              <a:rPr lang="en-US" altLang="zh-CN" dirty="0" smtClean="0">
                <a:solidFill>
                  <a:srgbClr val="002060"/>
                </a:solidFill>
              </a:rPr>
              <a:t>(ISO)</a:t>
            </a:r>
            <a:r>
              <a:rPr lang="zh-CN" altLang="en-US" dirty="0" smtClean="0">
                <a:solidFill>
                  <a:srgbClr val="002060"/>
                </a:solidFill>
              </a:rPr>
              <a:t>的重要基礎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200" dirty="0"/>
              <a:t>實驗室生物安全管理</a:t>
            </a:r>
            <a:r>
              <a:rPr lang="zh-TW" altLang="en-US" sz="3200" dirty="0" smtClean="0"/>
              <a:t>規範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(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CEN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CWA 15793</a:t>
            </a:r>
            <a:r>
              <a:rPr lang="en-US" altLang="zh-TW" sz="3200" dirty="0" smtClean="0"/>
              <a:t>)</a:t>
            </a:r>
            <a:endParaRPr 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24128" y="1580230"/>
            <a:ext cx="3024335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4.1</a:t>
            </a:r>
            <a:r>
              <a:rPr lang="zh-TW" altLang="en-US" sz="2800" dirty="0" smtClean="0"/>
              <a:t>一般要求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4.2</a:t>
            </a:r>
            <a:r>
              <a:rPr lang="zh-TW" altLang="en-US" sz="2800" dirty="0" smtClean="0"/>
              <a:t>政策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en-US" altLang="zh-TW" sz="2800" b="1" u="sng" dirty="0" smtClean="0">
                <a:solidFill>
                  <a:srgbClr val="FF0000"/>
                </a:solidFill>
              </a:rPr>
              <a:t>4.3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規劃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風險評鑑</a:t>
            </a:r>
            <a:r>
              <a:rPr lang="en-US" altLang="zh-TW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</a:rPr>
              <a:t>4.4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實施與運作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4.5</a:t>
            </a:r>
            <a:r>
              <a:rPr lang="zh-TW" altLang="en-US" sz="2800" dirty="0" smtClean="0"/>
              <a:t>檢查與矯正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4.6</a:t>
            </a:r>
            <a:r>
              <a:rPr lang="zh-TW" altLang="en-US" sz="2800" dirty="0" smtClean="0"/>
              <a:t>審查</a:t>
            </a:r>
            <a:endParaRPr 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39552" y="598121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http://web11.cych.org.tw/KM/readdocument.aspx?documentId=13978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91580" y="1580230"/>
            <a:ext cx="3384376" cy="42473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/>
              <a:t>前言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1.</a:t>
            </a:r>
            <a:r>
              <a:rPr lang="zh-TW" altLang="en-US" sz="3600" dirty="0"/>
              <a:t>範圍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2.</a:t>
            </a:r>
            <a:r>
              <a:rPr lang="zh-TW" altLang="en-US" sz="3600" dirty="0"/>
              <a:t>參考資料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3.</a:t>
            </a:r>
            <a:r>
              <a:rPr lang="zh-TW" altLang="en-US" sz="3600" dirty="0"/>
              <a:t>名詞釋義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管理</a:t>
            </a:r>
            <a:r>
              <a:rPr lang="zh-TW" altLang="en-US" sz="3600" dirty="0"/>
              <a:t>系統</a:t>
            </a:r>
            <a:r>
              <a:rPr lang="zh-TW" altLang="en-US" sz="3600" dirty="0" smtClean="0"/>
              <a:t>要求</a:t>
            </a:r>
            <a:endParaRPr lang="en-US" sz="360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54 0.23101 L -0.03941 0.02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171612" cy="18722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200" dirty="0"/>
              <a:t>實驗室生物風險管理系統實施指引</a:t>
            </a:r>
            <a:r>
              <a:rPr lang="en-US" altLang="zh-TW" sz="3200" dirty="0"/>
              <a:t>(</a:t>
            </a:r>
            <a:r>
              <a:rPr lang="en-US" altLang="zh-TW" sz="3200" dirty="0" smtClean="0"/>
              <a:t>CWA16393)</a:t>
            </a:r>
            <a:endParaRPr 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5373216"/>
            <a:ext cx="83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web11.cych.org.tw/KM/readdocument.aspx?documentId=13977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生物風險管理實施指引</a:t>
            </a:r>
            <a:r>
              <a:rPr lang="en-US" sz="1600" dirty="0" smtClean="0"/>
              <a:t>)</a:t>
            </a: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web11.cych.org.tw/KM/readdocument.aspx?documentId=13975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風險評價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1520" y="2924943"/>
            <a:ext cx="4171612" cy="2209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Laboratory Biosafety and Biosecurity Risk Assessment Technical Guidance</a:t>
            </a:r>
            <a:r>
              <a:rPr lang="zh-TW" altLang="en-US" sz="3200" b="1" dirty="0"/>
              <a:t> </a:t>
            </a:r>
            <a:r>
              <a:rPr lang="en-US" sz="3200" b="1" dirty="0"/>
              <a:t>Document </a:t>
            </a:r>
            <a:r>
              <a:rPr lang="zh-TW" altLang="en-US" sz="3200" dirty="0"/>
              <a:t>風險評鑑技術指引</a:t>
            </a:r>
            <a:endParaRPr lang="en-US" sz="32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9616"/>
            <a:ext cx="360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C37EB-1B39-4B95-9C01-78D087A8B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綜合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綜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綜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873</TotalTime>
  <Words>938</Words>
  <Application>Microsoft Office PowerPoint</Application>
  <PresentationFormat>如螢幕大小 (4:3)</PresentationFormat>
  <Paragraphs>157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綜合</vt:lpstr>
      <vt:lpstr>實驗室風險管理法規與指引</vt:lpstr>
      <vt:lpstr>補救、矯正、預防</vt:lpstr>
      <vt:lpstr>PowerPoint 簡報</vt:lpstr>
      <vt:lpstr>生物安全與生物材料管理 Based on Risk Management</vt:lpstr>
      <vt:lpstr>生物安全與生物材料管理 Based on Risk Management</vt:lpstr>
      <vt:lpstr>重要性</vt:lpstr>
      <vt:lpstr>實驗室生物安全管理規範 (CEN CWA 15793)</vt:lpstr>
      <vt:lpstr>實驗室生物安全管理規範 (CEN CWA 15793)</vt:lpstr>
      <vt:lpstr>實驗室生物風險管理系統實施指引(CWA16393)</vt:lpstr>
      <vt:lpstr>實驗室生物風險管理系統實施指引(CWA16393)</vt:lpstr>
      <vt:lpstr>實驗室生物風險管理系統實施指引(CWA16393)</vt:lpstr>
      <vt:lpstr>實驗室生物風險管理系統實施指引(CWA16393)</vt:lpstr>
      <vt:lpstr>實驗室生物風險管理系統</vt:lpstr>
      <vt:lpstr>實驗室風險評鑑步驟</vt:lpstr>
      <vt:lpstr>實驗室風險評鑑步驟</vt:lpstr>
      <vt:lpstr>實驗室的風險</vt:lpstr>
      <vt:lpstr>實驗室生物安全風險</vt:lpstr>
      <vt:lpstr>生物安全風險評鑑過程</vt:lpstr>
      <vt:lpstr>PowerPoint 簡報</vt:lpstr>
      <vt:lpstr>實驗室生物保全風險</vt:lpstr>
      <vt:lpstr>生物保全風險評鑑過程</vt:lpstr>
      <vt:lpstr>PowerPoint 簡報</vt:lpstr>
      <vt:lpstr>標準版風險評估表</vt:lpstr>
      <vt:lpstr>實驗室導入對策(1)</vt:lpstr>
      <vt:lpstr>實驗室導入對策(2)</vt:lpstr>
      <vt:lpstr>我要參加風險管理小組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實驗室風險管理</dc:title>
  <dc:creator>檢驗醫學科</dc:creator>
  <cp:lastModifiedBy>檢驗醫學科  林銘福組長</cp:lastModifiedBy>
  <cp:revision>52</cp:revision>
  <dcterms:created xsi:type="dcterms:W3CDTF">2016-05-23T06:16:32Z</dcterms:created>
  <dcterms:modified xsi:type="dcterms:W3CDTF">2018-07-24T07:07:44Z</dcterms:modified>
</cp:coreProperties>
</file>