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8" r:id="rId3"/>
    <p:sldId id="262" r:id="rId4"/>
    <p:sldId id="257" r:id="rId5"/>
    <p:sldId id="259" r:id="rId6"/>
    <p:sldId id="261" r:id="rId7"/>
    <p:sldId id="263" r:id="rId8"/>
    <p:sldId id="299" r:id="rId9"/>
    <p:sldId id="265" r:id="rId10"/>
    <p:sldId id="266" r:id="rId11"/>
    <p:sldId id="289" r:id="rId12"/>
    <p:sldId id="301" r:id="rId13"/>
    <p:sldId id="290" r:id="rId14"/>
    <p:sldId id="291" r:id="rId15"/>
    <p:sldId id="292" r:id="rId16"/>
    <p:sldId id="293" r:id="rId17"/>
    <p:sldId id="270" r:id="rId18"/>
    <p:sldId id="277" r:id="rId19"/>
    <p:sldId id="275" r:id="rId20"/>
    <p:sldId id="274" r:id="rId21"/>
    <p:sldId id="273" r:id="rId22"/>
    <p:sldId id="278" r:id="rId23"/>
    <p:sldId id="281" r:id="rId24"/>
    <p:sldId id="279" r:id="rId25"/>
    <p:sldId id="280" r:id="rId26"/>
    <p:sldId id="282" r:id="rId27"/>
    <p:sldId id="283" r:id="rId28"/>
    <p:sldId id="284" r:id="rId29"/>
    <p:sldId id="285" r:id="rId30"/>
    <p:sldId id="287" r:id="rId31"/>
    <p:sldId id="286" r:id="rId32"/>
    <p:sldId id="288" r:id="rId33"/>
    <p:sldId id="294" r:id="rId34"/>
    <p:sldId id="300" r:id="rId35"/>
    <p:sldId id="268" r:id="rId36"/>
    <p:sldId id="269" r:id="rId37"/>
    <p:sldId id="267" r:id="rId38"/>
    <p:sldId id="297" r:id="rId39"/>
    <p:sldId id="298" r:id="rId40"/>
    <p:sldId id="264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Reversine\bladder%20tumor%20cell%20reversine%20(cck-8)-1040115~1040117\1040115-1040117-RT4-reversine-24hr-72hr-CCK-8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Exp%20data\bladder%20tumor%20cell%20reversine%20(cck-8)-1030917~1030919\1030917-1030919-TSGH8301-reversine-24hr-72hr-CCK-8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F:\Reversine\bladder%20tumor%20cell%20reversine%20(cck-8)-1040115~1040117\1040115-1040117-RT4-reversine-24hr-72hr-CCK-8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21437315205897839"/>
          <c:y val="2.4783965146047058E-2"/>
          <c:w val="0.70011655373721005"/>
          <c:h val="0.85834898905724932"/>
        </c:manualLayout>
      </c:layout>
      <c:lineChart>
        <c:grouping val="standard"/>
        <c:ser>
          <c:idx val="0"/>
          <c:order val="0"/>
          <c:tx>
            <c:strRef>
              <c:f>Sheet1!$H$37</c:f>
              <c:strCache>
                <c:ptCount val="1"/>
                <c:pt idx="0">
                  <c:v>24hr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plus>
              <c:numRef>
                <c:f>Sheet1!$I$41:$L$41</c:f>
                <c:numCache>
                  <c:formatCode>General</c:formatCode>
                  <c:ptCount val="4"/>
                  <c:pt idx="0">
                    <c:v>6.9</c:v>
                  </c:pt>
                  <c:pt idx="1">
                    <c:v>6.4</c:v>
                  </c:pt>
                  <c:pt idx="2">
                    <c:v>6.2</c:v>
                  </c:pt>
                  <c:pt idx="3">
                    <c:v>6.5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25400">
                <a:solidFill>
                  <a:schemeClr val="tx1"/>
                </a:solidFill>
              </a:ln>
            </c:spPr>
          </c:errBars>
          <c:cat>
            <c:strRef>
              <c:f>Sheet1!$I$36:$M$36</c:f>
              <c:strCache>
                <c:ptCount val="5"/>
                <c:pt idx="0">
                  <c:v>Mock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50</c:v>
                </c:pt>
              </c:strCache>
            </c:strRef>
          </c:cat>
          <c:val>
            <c:numRef>
              <c:f>Sheet1!$I$37:$M$37</c:f>
              <c:numCache>
                <c:formatCode>General</c:formatCode>
                <c:ptCount val="5"/>
                <c:pt idx="0">
                  <c:v>100</c:v>
                </c:pt>
                <c:pt idx="1">
                  <c:v>98.5</c:v>
                </c:pt>
                <c:pt idx="2">
                  <c:v>90.3</c:v>
                </c:pt>
                <c:pt idx="3">
                  <c:v>83.4</c:v>
                </c:pt>
                <c:pt idx="4">
                  <c:v>61.5</c:v>
                </c:pt>
              </c:numCache>
            </c:numRef>
          </c:val>
        </c:ser>
        <c:ser>
          <c:idx val="1"/>
          <c:order val="1"/>
          <c:tx>
            <c:strRef>
              <c:f>Sheet1!$H$38</c:f>
              <c:strCache>
                <c:ptCount val="1"/>
                <c:pt idx="0">
                  <c:v>48h 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25400">
                <a:solidFill>
                  <a:schemeClr val="tx1"/>
                </a:solidFill>
              </a:ln>
            </c:spPr>
          </c:errBars>
          <c:cat>
            <c:strRef>
              <c:f>Sheet1!$I$36:$M$36</c:f>
              <c:strCache>
                <c:ptCount val="5"/>
                <c:pt idx="0">
                  <c:v>Mock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50</c:v>
                </c:pt>
              </c:strCache>
            </c:strRef>
          </c:cat>
          <c:val>
            <c:numRef>
              <c:f>Sheet1!$I$38:$M$38</c:f>
              <c:numCache>
                <c:formatCode>General</c:formatCode>
                <c:ptCount val="5"/>
                <c:pt idx="0">
                  <c:v>100</c:v>
                </c:pt>
                <c:pt idx="1">
                  <c:v>99.5</c:v>
                </c:pt>
                <c:pt idx="2">
                  <c:v>77.400000000000006</c:v>
                </c:pt>
                <c:pt idx="3">
                  <c:v>69.8</c:v>
                </c:pt>
                <c:pt idx="4">
                  <c:v>49</c:v>
                </c:pt>
              </c:numCache>
            </c:numRef>
          </c:val>
        </c:ser>
        <c:ser>
          <c:idx val="2"/>
          <c:order val="2"/>
          <c:tx>
            <c:strRef>
              <c:f>Sheet1!$H$39</c:f>
              <c:strCache>
                <c:ptCount val="1"/>
                <c:pt idx="0">
                  <c:v>72h 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25400">
                <a:solidFill>
                  <a:prstClr val="black"/>
                </a:solidFill>
              </a:ln>
            </c:spPr>
          </c:marker>
          <c:errBars>
            <c:errDir val="y"/>
            <c:errBarType val="plus"/>
            <c:errValType val="cust"/>
            <c:plus>
              <c:numRef>
                <c:f>Sheet1!$I$43:$M$43</c:f>
                <c:numCache>
                  <c:formatCode>General</c:formatCode>
                  <c:ptCount val="5"/>
                  <c:pt idx="0">
                    <c:v>8.3000000000000007</c:v>
                  </c:pt>
                  <c:pt idx="1">
                    <c:v>7.1</c:v>
                  </c:pt>
                  <c:pt idx="2">
                    <c:v>3.7</c:v>
                  </c:pt>
                  <c:pt idx="3">
                    <c:v>4</c:v>
                  </c:pt>
                  <c:pt idx="4">
                    <c:v>1.6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25400">
                <a:solidFill>
                  <a:prstClr val="black"/>
                </a:solidFill>
              </a:ln>
            </c:spPr>
          </c:errBars>
          <c:cat>
            <c:strRef>
              <c:f>Sheet1!$I$36:$M$36</c:f>
              <c:strCache>
                <c:ptCount val="5"/>
                <c:pt idx="0">
                  <c:v>Mock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50</c:v>
                </c:pt>
              </c:strCache>
            </c:strRef>
          </c:cat>
          <c:val>
            <c:numRef>
              <c:f>Sheet1!$I$39:$M$39</c:f>
              <c:numCache>
                <c:formatCode>General</c:formatCode>
                <c:ptCount val="5"/>
                <c:pt idx="0">
                  <c:v>100</c:v>
                </c:pt>
                <c:pt idx="1">
                  <c:v>88.4</c:v>
                </c:pt>
                <c:pt idx="2">
                  <c:v>57.7</c:v>
                </c:pt>
                <c:pt idx="3">
                  <c:v>47.8</c:v>
                </c:pt>
                <c:pt idx="4">
                  <c:v>31.8</c:v>
                </c:pt>
              </c:numCache>
            </c:numRef>
          </c:val>
        </c:ser>
        <c:marker val="1"/>
        <c:axId val="61405056"/>
        <c:axId val="61406592"/>
      </c:lineChart>
      <c:catAx>
        <c:axId val="61405056"/>
        <c:scaling>
          <c:orientation val="minMax"/>
        </c:scaling>
        <c:axPos val="b"/>
        <c:numFmt formatCode="General" sourceLinked="0"/>
        <c:tickLblPos val="nextTo"/>
        <c:spPr>
          <a:noFill/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latin typeface="+mn-lt"/>
                <a:cs typeface="Arial" pitchFamily="34" charset="0"/>
              </a:defRPr>
            </a:pPr>
            <a:endParaRPr lang="zh-TW"/>
          </a:p>
        </c:txPr>
        <c:crossAx val="61406592"/>
        <c:crosses val="autoZero"/>
        <c:auto val="1"/>
        <c:lblAlgn val="ctr"/>
        <c:lblOffset val="100"/>
      </c:catAx>
      <c:valAx>
        <c:axId val="61406592"/>
        <c:scaling>
          <c:orientation val="minMax"/>
        </c:scaling>
        <c:axPos val="l"/>
        <c:numFmt formatCode="General" sourceLinked="1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latin typeface="+mn-lt"/>
              </a:defRPr>
            </a:pPr>
            <a:endParaRPr lang="zh-TW"/>
          </a:p>
        </c:txPr>
        <c:crossAx val="614050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8452680914886045"/>
          <c:y val="4.5134863461216292E-2"/>
          <c:w val="0.51296433102109018"/>
          <c:h val="8.845359102839416E-2"/>
        </c:manualLayout>
      </c:layout>
      <c:txPr>
        <a:bodyPr/>
        <a:lstStyle/>
        <a:p>
          <a:pPr>
            <a:defRPr sz="1400" b="1">
              <a:latin typeface="Arial" pitchFamily="34" charset="0"/>
              <a:cs typeface="Arial" pitchFamily="34" charset="0"/>
            </a:defRPr>
          </a:pPr>
          <a:endParaRPr lang="zh-TW"/>
        </a:p>
      </c:txPr>
    </c:legend>
    <c:plotVisOnly val="1"/>
    <c:dispBlanksAs val="gap"/>
  </c:chart>
  <c:spPr>
    <a:solidFill>
      <a:sysClr val="window" lastClr="FFFFFF"/>
    </a:solidFill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style val="1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1322900675152"/>
          <c:y val="2.7770392337321492E-2"/>
          <c:w val="0.66581180497091963"/>
          <c:h val="0.79748406449193432"/>
        </c:manualLayout>
      </c:layout>
      <c:lineChart>
        <c:grouping val="standard"/>
        <c:ser>
          <c:idx val="0"/>
          <c:order val="0"/>
          <c:tx>
            <c:strRef>
              <c:f>Sheet1!$A$36</c:f>
              <c:strCache>
                <c:ptCount val="1"/>
                <c:pt idx="0">
                  <c:v>24hr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plus>
              <c:numRef>
                <c:f>Sheet1!$B$41:$F$41</c:f>
                <c:numCache>
                  <c:formatCode>General</c:formatCode>
                  <c:ptCount val="5"/>
                  <c:pt idx="0">
                    <c:v>9.5</c:v>
                  </c:pt>
                  <c:pt idx="1">
                    <c:v>6</c:v>
                  </c:pt>
                  <c:pt idx="2">
                    <c:v>7.9</c:v>
                  </c:pt>
                  <c:pt idx="3">
                    <c:v>7.3</c:v>
                  </c:pt>
                  <c:pt idx="4">
                    <c:v>1.6</c:v>
                  </c:pt>
                </c:numCache>
              </c:numRef>
            </c:pl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Sheet1!$B$35:$F$35</c:f>
              <c:strCache>
                <c:ptCount val="5"/>
                <c:pt idx="0">
                  <c:v>Mock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50</c:v>
                </c:pt>
              </c:strCache>
            </c:strRef>
          </c:cat>
          <c:val>
            <c:numRef>
              <c:f>Sheet1!$B$36:$F$36</c:f>
              <c:numCache>
                <c:formatCode>General</c:formatCode>
                <c:ptCount val="5"/>
                <c:pt idx="0">
                  <c:v>100</c:v>
                </c:pt>
                <c:pt idx="1">
                  <c:v>102.8</c:v>
                </c:pt>
                <c:pt idx="2">
                  <c:v>100</c:v>
                </c:pt>
                <c:pt idx="3">
                  <c:v>83.3</c:v>
                </c:pt>
                <c:pt idx="4">
                  <c:v>42.6</c:v>
                </c:pt>
              </c:numCache>
            </c:numRef>
          </c:val>
        </c:ser>
        <c:ser>
          <c:idx val="1"/>
          <c:order val="1"/>
          <c:tx>
            <c:strRef>
              <c:f>Sheet1!$A$37</c:f>
              <c:strCache>
                <c:ptCount val="1"/>
                <c:pt idx="0">
                  <c:v>48h 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errBars>
            <c:errDir val="y"/>
            <c:errBarType val="plus"/>
            <c:errValType val="cust"/>
            <c:plus>
              <c:numRef>
                <c:f>Sheet1!$B$42:$F$42</c:f>
                <c:numCache>
                  <c:formatCode>General</c:formatCode>
                  <c:ptCount val="5"/>
                  <c:pt idx="0">
                    <c:v>13.6</c:v>
                  </c:pt>
                  <c:pt idx="1">
                    <c:v>12.5</c:v>
                  </c:pt>
                  <c:pt idx="2">
                    <c:v>12.3</c:v>
                  </c:pt>
                  <c:pt idx="3">
                    <c:v>7.1</c:v>
                  </c:pt>
                  <c:pt idx="4">
                    <c:v>0.9</c:v>
                  </c:pt>
                </c:numCache>
              </c:numRef>
            </c:pl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Sheet1!$B$35:$F$35</c:f>
              <c:strCache>
                <c:ptCount val="5"/>
                <c:pt idx="0">
                  <c:v>Mock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50</c:v>
                </c:pt>
              </c:strCache>
            </c:strRef>
          </c:cat>
          <c:val>
            <c:numRef>
              <c:f>Sheet1!$B$37:$F$37</c:f>
              <c:numCache>
                <c:formatCode>General</c:formatCode>
                <c:ptCount val="5"/>
                <c:pt idx="0">
                  <c:v>100</c:v>
                </c:pt>
                <c:pt idx="1">
                  <c:v>80.2</c:v>
                </c:pt>
                <c:pt idx="2">
                  <c:v>78.599999999999994</c:v>
                </c:pt>
                <c:pt idx="3">
                  <c:v>46.5</c:v>
                </c:pt>
                <c:pt idx="4">
                  <c:v>23.8</c:v>
                </c:pt>
              </c:numCache>
            </c:numRef>
          </c:val>
        </c:ser>
        <c:marker val="1"/>
        <c:axId val="62270848"/>
        <c:axId val="62280832"/>
      </c:lineChart>
      <c:lineChart>
        <c:grouping val="standard"/>
        <c:ser>
          <c:idx val="2"/>
          <c:order val="2"/>
          <c:tx>
            <c:strRef>
              <c:f>Sheet1!$A$38</c:f>
              <c:strCache>
                <c:ptCount val="1"/>
                <c:pt idx="0">
                  <c:v>72h 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plus>
              <c:numRef>
                <c:f>Sheet1!$B$43:$F$43</c:f>
                <c:numCache>
                  <c:formatCode>General</c:formatCode>
                  <c:ptCount val="5"/>
                  <c:pt idx="0">
                    <c:v>12.2</c:v>
                  </c:pt>
                  <c:pt idx="1">
                    <c:v>3.1</c:v>
                  </c:pt>
                  <c:pt idx="2">
                    <c:v>4.4000000000000004</c:v>
                  </c:pt>
                  <c:pt idx="3">
                    <c:v>0.9</c:v>
                  </c:pt>
                  <c:pt idx="4">
                    <c:v>0.30000000000000032</c:v>
                  </c:pt>
                </c:numCache>
              </c:numRef>
            </c:pl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Sheet1!$B$35:$F$35</c:f>
              <c:strCache>
                <c:ptCount val="5"/>
                <c:pt idx="0">
                  <c:v>Mock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50</c:v>
                </c:pt>
              </c:strCache>
            </c:strRef>
          </c:cat>
          <c:val>
            <c:numRef>
              <c:f>Sheet1!$B$38:$F$38</c:f>
              <c:numCache>
                <c:formatCode>General</c:formatCode>
                <c:ptCount val="5"/>
                <c:pt idx="0">
                  <c:v>100</c:v>
                </c:pt>
                <c:pt idx="1">
                  <c:v>52.6</c:v>
                </c:pt>
                <c:pt idx="2">
                  <c:v>43.9</c:v>
                </c:pt>
                <c:pt idx="3">
                  <c:v>21.7</c:v>
                </c:pt>
                <c:pt idx="4">
                  <c:v>13.8</c:v>
                </c:pt>
              </c:numCache>
            </c:numRef>
          </c:val>
        </c:ser>
        <c:marker val="1"/>
        <c:axId val="62282368"/>
        <c:axId val="62321024"/>
      </c:lineChart>
      <c:catAx>
        <c:axId val="622708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zh-TW" sz="1200">
                    <a:latin typeface="Arial" pitchFamily="34" charset="0"/>
                    <a:cs typeface="Arial" pitchFamily="34" charset="0"/>
                  </a:rPr>
                  <a:t>Reversine (</a:t>
                </a:r>
                <a:r>
                  <a:rPr lang="el-GR" altLang="zh-TW" sz="1200">
                    <a:latin typeface="Arial" pitchFamily="34" charset="0"/>
                    <a:cs typeface="Arial" pitchFamily="34" charset="0"/>
                  </a:rPr>
                  <a:t>μ</a:t>
                </a:r>
                <a:r>
                  <a:rPr lang="en-US" altLang="zh-TW" sz="1200">
                    <a:latin typeface="Arial" pitchFamily="34" charset="0"/>
                    <a:cs typeface="Arial" pitchFamily="34" charset="0"/>
                  </a:rPr>
                  <a:t>M)</a:t>
                </a:r>
                <a:endParaRPr lang="zh-TW" altLang="en-US" sz="1200">
                  <a:latin typeface="Arial" pitchFamily="34" charset="0"/>
                  <a:cs typeface="Arial" pitchFamily="34" charset="0"/>
                </a:endParaRPr>
              </a:p>
            </c:rich>
          </c:tx>
          <c:layout/>
        </c:title>
        <c:numFmt formatCode="General" sourceLinked="1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zh-TW"/>
          </a:p>
        </c:txPr>
        <c:crossAx val="62280832"/>
        <c:crosses val="autoZero"/>
        <c:auto val="1"/>
        <c:lblAlgn val="ctr"/>
        <c:lblOffset val="100"/>
      </c:catAx>
      <c:valAx>
        <c:axId val="62280832"/>
        <c:scaling>
          <c:orientation val="minMax"/>
        </c:scaling>
        <c:delete val="1"/>
        <c:axPos val="r"/>
        <c:numFmt formatCode="General" sourceLinked="1"/>
        <c:tickLblPos val="none"/>
        <c:crossAx val="62270848"/>
        <c:crosses val="max"/>
        <c:crossBetween val="midCat"/>
      </c:valAx>
      <c:catAx>
        <c:axId val="62282368"/>
        <c:scaling>
          <c:orientation val="minMax"/>
        </c:scaling>
        <c:delete val="1"/>
        <c:axPos val="b"/>
        <c:numFmt formatCode="General" sourceLinked="1"/>
        <c:tickLblPos val="none"/>
        <c:crossAx val="62321024"/>
        <c:crosses val="autoZero"/>
        <c:auto val="1"/>
        <c:lblAlgn val="ctr"/>
        <c:lblOffset val="100"/>
      </c:catAx>
      <c:valAx>
        <c:axId val="6232102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altLang="zh-TW" sz="1200">
                    <a:latin typeface="Arial" pitchFamily="34" charset="0"/>
                    <a:cs typeface="Arial" pitchFamily="34" charset="0"/>
                  </a:rPr>
                  <a:t>Percentage</a:t>
                </a:r>
                <a:r>
                  <a:rPr lang="en-US" altLang="zh-TW" sz="1200" baseline="0">
                    <a:latin typeface="Arial" pitchFamily="34" charset="0"/>
                    <a:cs typeface="Arial" pitchFamily="34" charset="0"/>
                  </a:rPr>
                  <a:t> of Cell Survival (%)</a:t>
                </a:r>
                <a:endParaRPr lang="zh-TW" altLang="en-US" sz="1200">
                  <a:latin typeface="Arial" pitchFamily="34" charset="0"/>
                  <a:cs typeface="Arial" pitchFamily="34" charset="0"/>
                </a:endParaRPr>
              </a:p>
            </c:rich>
          </c:tx>
          <c:layout/>
        </c:title>
        <c:numFmt formatCode="General" sourceLinked="1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zh-TW"/>
          </a:p>
        </c:txPr>
        <c:crossAx val="62282368"/>
        <c:crosses val="autoZero"/>
        <c:crossBetween val="midCat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1624773834377185"/>
          <c:y val="3.5270215796404623E-2"/>
          <c:w val="0.64545581071677594"/>
          <c:h val="0.18315695179740893"/>
        </c:manualLayout>
      </c:layout>
      <c:txPr>
        <a:bodyPr/>
        <a:lstStyle/>
        <a:p>
          <a:pPr>
            <a:defRPr sz="1200" b="1">
              <a:latin typeface="+mj-lt"/>
            </a:defRPr>
          </a:pPr>
          <a:endParaRPr lang="zh-TW"/>
        </a:p>
      </c:txPr>
    </c:legend>
    <c:plotVisOnly val="1"/>
    <c:dispBlanksAs val="gap"/>
  </c:chart>
  <c:spPr>
    <a:solidFill>
      <a:sysClr val="window" lastClr="FFFFFF"/>
    </a:solidFill>
    <a:ln>
      <a:noFill/>
    </a:ln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style val="1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Sheet1!$A$37</c:f>
              <c:strCache>
                <c:ptCount val="1"/>
                <c:pt idx="0">
                  <c:v>24hr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plus>
              <c:numRef>
                <c:f>Sheet1!$C$41:$F$41</c:f>
                <c:numCache>
                  <c:formatCode>General</c:formatCode>
                  <c:ptCount val="4"/>
                  <c:pt idx="0">
                    <c:v>5.7</c:v>
                  </c:pt>
                  <c:pt idx="1">
                    <c:v>4.7</c:v>
                  </c:pt>
                  <c:pt idx="2">
                    <c:v>7.6</c:v>
                  </c:pt>
                  <c:pt idx="3">
                    <c:v>0.8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9050">
                <a:solidFill>
                  <a:schemeClr val="tx1"/>
                </a:solidFill>
              </a:ln>
            </c:spPr>
          </c:errBars>
          <c:cat>
            <c:strRef>
              <c:f>Sheet1!$B$36:$F$36</c:f>
              <c:strCache>
                <c:ptCount val="5"/>
                <c:pt idx="0">
                  <c:v>Mock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50</c:v>
                </c:pt>
              </c:strCache>
            </c:strRef>
          </c:cat>
          <c:val>
            <c:numRef>
              <c:f>Sheet1!$B$37:$F$37</c:f>
              <c:numCache>
                <c:formatCode>General</c:formatCode>
                <c:ptCount val="5"/>
                <c:pt idx="0">
                  <c:v>100</c:v>
                </c:pt>
                <c:pt idx="1">
                  <c:v>83.4</c:v>
                </c:pt>
                <c:pt idx="2">
                  <c:v>77.900000000000006</c:v>
                </c:pt>
                <c:pt idx="3">
                  <c:v>70.8</c:v>
                </c:pt>
                <c:pt idx="4">
                  <c:v>44.7</c:v>
                </c:pt>
              </c:numCache>
            </c:numRef>
          </c:val>
        </c:ser>
        <c:ser>
          <c:idx val="1"/>
          <c:order val="1"/>
          <c:tx>
            <c:strRef>
              <c:f>Sheet1!$A$38</c:f>
              <c:strCache>
                <c:ptCount val="1"/>
                <c:pt idx="0">
                  <c:v>48h 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prstClr val="black"/>
                </a:solidFill>
              </a:ln>
            </c:spPr>
          </c:marker>
          <c:errBars>
            <c:errDir val="y"/>
            <c:errBarType val="plus"/>
            <c:errValType val="cust"/>
            <c:plus>
              <c:numRef>
                <c:f>Sheet1!$C$42:$F$42</c:f>
                <c:numCache>
                  <c:formatCode>General</c:formatCode>
                  <c:ptCount val="4"/>
                  <c:pt idx="0">
                    <c:v>5.7</c:v>
                  </c:pt>
                  <c:pt idx="1">
                    <c:v>4.9000000000000004</c:v>
                  </c:pt>
                  <c:pt idx="2">
                    <c:v>5</c:v>
                  </c:pt>
                  <c:pt idx="3">
                    <c:v>0.8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9050">
                <a:solidFill>
                  <a:schemeClr val="tx1"/>
                </a:solidFill>
              </a:ln>
            </c:spPr>
          </c:errBars>
          <c:cat>
            <c:strRef>
              <c:f>Sheet1!$B$36:$F$36</c:f>
              <c:strCache>
                <c:ptCount val="5"/>
                <c:pt idx="0">
                  <c:v>Mock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50</c:v>
                </c:pt>
              </c:strCache>
            </c:strRef>
          </c:cat>
          <c:val>
            <c:numRef>
              <c:f>Sheet1!$B$38:$F$38</c:f>
              <c:numCache>
                <c:formatCode>General</c:formatCode>
                <c:ptCount val="5"/>
                <c:pt idx="0">
                  <c:v>100</c:v>
                </c:pt>
                <c:pt idx="1">
                  <c:v>67.3</c:v>
                </c:pt>
                <c:pt idx="2">
                  <c:v>64.5</c:v>
                </c:pt>
                <c:pt idx="3">
                  <c:v>58.1</c:v>
                </c:pt>
                <c:pt idx="4">
                  <c:v>35.700000000000003</c:v>
                </c:pt>
              </c:numCache>
            </c:numRef>
          </c:val>
        </c:ser>
        <c:ser>
          <c:idx val="2"/>
          <c:order val="2"/>
          <c:tx>
            <c:strRef>
              <c:f>Sheet1!$A$39</c:f>
              <c:strCache>
                <c:ptCount val="1"/>
                <c:pt idx="0">
                  <c:v>72h 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prstClr val="black"/>
                </a:solidFill>
              </a:ln>
            </c:spPr>
          </c:marker>
          <c:errBars>
            <c:errDir val="y"/>
            <c:errBarType val="plus"/>
            <c:errValType val="cust"/>
            <c:plus>
              <c:numRef>
                <c:f>Sheet1!$C$43:$F$43</c:f>
                <c:numCache>
                  <c:formatCode>General</c:formatCode>
                  <c:ptCount val="4"/>
                  <c:pt idx="0">
                    <c:v>8.4</c:v>
                  </c:pt>
                  <c:pt idx="1">
                    <c:v>2.4</c:v>
                  </c:pt>
                  <c:pt idx="2">
                    <c:v>3.2</c:v>
                  </c:pt>
                  <c:pt idx="3">
                    <c:v>0.4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9050">
                <a:solidFill>
                  <a:schemeClr val="tx1"/>
                </a:solidFill>
              </a:ln>
            </c:spPr>
          </c:errBars>
          <c:cat>
            <c:strRef>
              <c:f>Sheet1!$B$36:$F$36</c:f>
              <c:strCache>
                <c:ptCount val="5"/>
                <c:pt idx="0">
                  <c:v>Mock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50</c:v>
                </c:pt>
              </c:strCache>
            </c:strRef>
          </c:cat>
          <c:val>
            <c:numRef>
              <c:f>Sheet1!$B$39:$F$39</c:f>
              <c:numCache>
                <c:formatCode>General</c:formatCode>
                <c:ptCount val="5"/>
                <c:pt idx="0">
                  <c:v>100</c:v>
                </c:pt>
                <c:pt idx="1">
                  <c:v>45.3</c:v>
                </c:pt>
                <c:pt idx="2">
                  <c:v>48.1</c:v>
                </c:pt>
                <c:pt idx="3">
                  <c:v>44.6</c:v>
                </c:pt>
                <c:pt idx="4">
                  <c:v>25.7</c:v>
                </c:pt>
              </c:numCache>
            </c:numRef>
          </c:val>
        </c:ser>
        <c:marker val="1"/>
        <c:axId val="61201408"/>
        <c:axId val="62325120"/>
      </c:lineChart>
      <c:catAx>
        <c:axId val="61201408"/>
        <c:scaling>
          <c:orientation val="minMax"/>
        </c:scaling>
        <c:axPos val="b"/>
        <c:numFmt formatCode="General" sourceLinked="0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zh-TW"/>
          </a:p>
        </c:txPr>
        <c:crossAx val="62325120"/>
        <c:crosses val="autoZero"/>
        <c:auto val="1"/>
        <c:lblAlgn val="ctr"/>
        <c:lblOffset val="100"/>
      </c:catAx>
      <c:valAx>
        <c:axId val="62325120"/>
        <c:scaling>
          <c:orientation val="minMax"/>
        </c:scaling>
        <c:axPos val="l"/>
        <c:numFmt formatCode="General" sourceLinked="1"/>
        <c:tickLblPos val="nextTo"/>
        <c:spPr>
          <a:ln w="28575">
            <a:solidFill>
              <a:sysClr val="windowText" lastClr="000000"/>
            </a:solidFill>
          </a:ln>
        </c:spPr>
        <c:txPr>
          <a:bodyPr/>
          <a:lstStyle/>
          <a:p>
            <a:pPr>
              <a:defRPr sz="900" b="1">
                <a:latin typeface="Arial" pitchFamily="34" charset="0"/>
                <a:cs typeface="Arial" pitchFamily="34" charset="0"/>
              </a:defRPr>
            </a:pPr>
            <a:endParaRPr lang="zh-TW"/>
          </a:p>
        </c:txPr>
        <c:crossAx val="61201408"/>
        <c:crosses val="autoZero"/>
        <c:crossBetween val="midCat"/>
      </c:valAx>
      <c:spPr>
        <a:solidFill>
          <a:sysClr val="window" lastClr="FFFFFF"/>
        </a:solidFill>
        <a:ln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endParaRPr lang="zh-TW"/>
          </a:p>
        </c:txPr>
      </c:legendEntry>
      <c:layout>
        <c:manualLayout>
          <c:xMode val="edge"/>
          <c:yMode val="edge"/>
          <c:x val="0.28909018802531039"/>
          <c:y val="6.1121146621377791E-2"/>
          <c:w val="0.56615543027718762"/>
          <c:h val="0.15531135813905644"/>
        </c:manualLayout>
      </c:layout>
      <c:txPr>
        <a:bodyPr/>
        <a:lstStyle/>
        <a:p>
          <a:pPr>
            <a:defRPr sz="1400" b="1">
              <a:solidFill>
                <a:sysClr val="windowText" lastClr="000000"/>
              </a:solidFill>
              <a:latin typeface="+mn-lt"/>
              <a:cs typeface="Arial" pitchFamily="34" charset="0"/>
            </a:defRPr>
          </a:pPr>
          <a:endParaRPr lang="zh-TW"/>
        </a:p>
      </c:txPr>
    </c:legend>
    <c:plotVisOnly val="1"/>
    <c:dispBlanksAs val="gap"/>
  </c:chart>
  <c:spPr>
    <a:solidFill>
      <a:sysClr val="window" lastClr="FFFFFF"/>
    </a:solidFill>
    <a:ln>
      <a:solidFill>
        <a:sysClr val="window" lastClr="FFFFFF"/>
      </a:solidFill>
    </a:ln>
  </c:sp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59212-E647-4502-A9F4-19BE323CB9CA}" type="datetimeFigureOut">
              <a:rPr lang="zh-TW" altLang="en-US" smtClean="0"/>
              <a:pPr/>
              <a:t>2015/11/25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30C98-C691-4B25-9D29-885BBF6E9A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34126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17778-F65F-4217-BAE7-5C852E5657E7}" type="datetimeFigureOut">
              <a:rPr lang="zh-TW" altLang="en-US" smtClean="0"/>
              <a:pPr/>
              <a:t>2015/11/25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B9551-165F-4FC0-A0F3-4695F5A41E4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15708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E97D1-5410-4EAF-8FB4-2D80218D2BCB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457C-A334-4624-AA3D-BBB110DFFF77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A4DB-5389-4074-A9F4-954DDF939871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DDEC-6C4E-4BBB-9825-7F111B756F54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E5824-2C58-40B3-B128-24A8F9776B66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555C-980F-434C-9EAA-2302B7671779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A88C-0494-4C62-BC76-5AF42F9975C2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489D-D86F-4C6A-9222-80C86EC428FC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A0A2-6D33-4DAB-B27F-2BD584B3796E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60D3-55D7-44A2-BA57-C01EC815B654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7343-1DDB-418A-A488-F3C28EC43BBA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D203-7136-47A0-BDF7-ED914AC72B0D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3551-DA99-4952-A3F9-03263A28BCF6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FC9C-BE7B-4A25-921A-FA6E5DB220EB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6B93-5144-4511-8830-D9C66A21A807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0D34-E464-4D98-B0BA-80728B361678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4C41-3A5E-4A44-990C-5BA268DDCFE9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711580B-F143-411D-AF0E-CF7746CEC7DA}" type="datetime1">
              <a:rPr lang="en-US" altLang="zh-TW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24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72.jpe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72.jpe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72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3" Type="http://schemas.openxmlformats.org/officeDocument/2006/relationships/image" Target="../media/image159.tiff"/><Relationship Id="rId21" Type="http://schemas.openxmlformats.org/officeDocument/2006/relationships/image" Target="../media/image177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5" Type="http://schemas.openxmlformats.org/officeDocument/2006/relationships/image" Target="../media/image181.png"/><Relationship Id="rId2" Type="http://schemas.openxmlformats.org/officeDocument/2006/relationships/image" Target="../media/image158.tiff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24" Type="http://schemas.openxmlformats.org/officeDocument/2006/relationships/image" Target="../media/image180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23" Type="http://schemas.openxmlformats.org/officeDocument/2006/relationships/image" Target="../media/image179.png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3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Relationship Id="rId14" Type="http://schemas.openxmlformats.org/officeDocument/2006/relationships/image" Target="../media/image1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97101" y="1179235"/>
            <a:ext cx="8231650" cy="160206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8000" b="1" dirty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如何踏入研究的領域</a:t>
            </a:r>
            <a:r>
              <a:rPr lang="zh-TW" altLang="en-US" sz="8000" b="1" dirty="0" smtClean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？</a:t>
            </a:r>
            <a:r>
              <a:rPr lang="en-US" altLang="zh-TW" sz="8000" b="1" dirty="0" smtClean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8000" b="1" dirty="0" smtClean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zh-TW" altLang="en-US" sz="8000" b="1" dirty="0" smtClean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跨越</a:t>
            </a:r>
            <a:r>
              <a:rPr lang="en-US" altLang="zh-TW" sz="8000" b="1" dirty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</a:t>
            </a:r>
            <a:r>
              <a:rPr lang="zh-TW" altLang="en-US" sz="8000" b="1" dirty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到</a:t>
            </a:r>
            <a:r>
              <a:rPr lang="en-US" altLang="zh-TW" sz="8000" b="1" dirty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r>
              <a:rPr lang="zh-TW" altLang="en-US" sz="8000" b="1" dirty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的經驗</a:t>
            </a:r>
            <a:r>
              <a:rPr lang="zh-TW" altLang="en-US" sz="8000" b="1" dirty="0" smtClean="0"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分享</a:t>
            </a:r>
            <a:endParaRPr lang="zh-TW" altLang="en-US" sz="8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295900" y="5118100"/>
            <a:ext cx="4729316" cy="13843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轉譯醫學研究中心</a:t>
            </a:r>
            <a:endParaRPr lang="en-US" altLang="zh-TW" sz="4000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方瓊瑤</a:t>
            </a:r>
            <a:endParaRPr lang="zh-TW" altLang="en-US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21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hemacare.com/blog/wp-content/uploads/2014/02/Lead_CoD_in_US1-e13933055443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290" y="462643"/>
            <a:ext cx="8391525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右箭號 4"/>
          <p:cNvSpPr/>
          <p:nvPr/>
        </p:nvSpPr>
        <p:spPr>
          <a:xfrm rot="19970107">
            <a:off x="6332235" y="1973773"/>
            <a:ext cx="2029394" cy="450376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353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ospectrumasia.com/IMG/470/21470/tot-biopharm-china-constructs-first-stage-of-its-usd100-mn-factory-in-18-months-to-develop-anti-cancer-drugs-262x1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8010" y="2401412"/>
            <a:ext cx="4866801" cy="3232152"/>
          </a:xfrm>
          <a:prstGeom prst="rect">
            <a:avLst/>
          </a:prstGeom>
          <a:noFill/>
        </p:spPr>
      </p:pic>
      <p:pic>
        <p:nvPicPr>
          <p:cNvPr id="1028" name="Picture 4" descr="http://viotox.com/wp-content/uploads/2015/08/anti-cancer-drug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554" y="2536776"/>
            <a:ext cx="5075262" cy="3045157"/>
          </a:xfrm>
          <a:prstGeom prst="rect">
            <a:avLst/>
          </a:prstGeom>
          <a:noFill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1069145" y="2588455"/>
            <a:ext cx="3263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/>
              <a:t>Model system?</a:t>
            </a:r>
            <a:endParaRPr lang="zh-TW" altLang="en-US" sz="60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5162842" y="3826402"/>
            <a:ext cx="256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/>
              <a:t>Mice ?</a:t>
            </a:r>
            <a:endParaRPr lang="zh-TW" altLang="en-US" sz="5400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5019818" y="2037488"/>
            <a:ext cx="4124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/>
              <a:t>Cell Culture?</a:t>
            </a:r>
            <a:endParaRPr lang="zh-TW" altLang="en-US" sz="5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Image of regeneration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3252" name="Picture 4" descr="Image of regeneration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341" y="1672259"/>
            <a:ext cx="2872192" cy="4933258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179928" y="259300"/>
            <a:ext cx="49950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err="1" smtClean="0"/>
              <a:t>Reversine</a:t>
            </a:r>
            <a:endParaRPr lang="zh-TW" altLang="en-US" sz="8000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2723" y="4476750"/>
            <a:ext cx="6397814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3939" y="1613706"/>
            <a:ext cx="63531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scbt.com/images/gels/101869.jpg"/>
          <p:cNvPicPr>
            <a:picLocks noChangeAspect="1" noChangeArrowheads="1"/>
          </p:cNvPicPr>
          <p:nvPr/>
        </p:nvPicPr>
        <p:blipFill>
          <a:blip r:embed="rId2"/>
          <a:srcRect t="16852" b="19339"/>
          <a:stretch>
            <a:fillRect/>
          </a:stretch>
        </p:blipFill>
        <p:spPr bwMode="auto">
          <a:xfrm>
            <a:off x="409433" y="2265529"/>
            <a:ext cx="3529107" cy="2251880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5800304" y="1392071"/>
            <a:ext cx="56774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/>
              <a:t>Bladder cancer</a:t>
            </a:r>
          </a:p>
          <a:p>
            <a:r>
              <a:rPr lang="en-US" altLang="zh-TW" sz="6600" dirty="0" smtClean="0"/>
              <a:t>TSGH8301</a:t>
            </a:r>
          </a:p>
          <a:p>
            <a:r>
              <a:rPr lang="en-US" altLang="zh-TW" sz="6600" dirty="0" smtClean="0"/>
              <a:t>RT4</a:t>
            </a:r>
          </a:p>
          <a:p>
            <a:r>
              <a:rPr lang="en-US" altLang="zh-TW" sz="6600" dirty="0" smtClean="0"/>
              <a:t>SV-HUC1</a:t>
            </a:r>
            <a:endParaRPr lang="zh-TW" altLang="en-US" sz="6600" dirty="0"/>
          </a:p>
        </p:txBody>
      </p:sp>
      <p:sp>
        <p:nvSpPr>
          <p:cNvPr id="4" name="向右箭號 3"/>
          <p:cNvSpPr/>
          <p:nvPr/>
        </p:nvSpPr>
        <p:spPr>
          <a:xfrm>
            <a:off x="4217158" y="3111690"/>
            <a:ext cx="1310185" cy="7915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635000" y="4711700"/>
            <a:ext cx="3303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err="1" smtClean="0"/>
              <a:t>Reversine</a:t>
            </a:r>
            <a:endParaRPr lang="zh-TW" altLang="en-US" sz="4800" b="1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234614" y="1384774"/>
            <a:ext cx="6714603" cy="514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TSGH8301,</a:t>
            </a:r>
            <a:r>
              <a:rPr kumimoji="1" lang="en-US" altLang="zh-TW" sz="28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RT4</a:t>
            </a:r>
            <a:r>
              <a:rPr kumimoji="1" lang="en-US" altLang="zh-TW" sz="28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and SV-HUC1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cells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5746521" y="1901115"/>
            <a:ext cx="0" cy="53414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2800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862313" y="2454178"/>
            <a:ext cx="5349926" cy="514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Cell proliferation assay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5728713" y="1835459"/>
            <a:ext cx="4861949" cy="5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Reversine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treatment or not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5746521" y="2968293"/>
            <a:ext cx="0" cy="53525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2800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5749859" y="2903751"/>
            <a:ext cx="890352" cy="65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Yes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4270762" y="3522469"/>
            <a:ext cx="4641226" cy="514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Apoptosis analysis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5746521" y="4037697"/>
            <a:ext cx="0" cy="53525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2800"/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5748746" y="3988734"/>
            <a:ext cx="891465" cy="52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Yes</a:t>
            </a:r>
            <a:endParaRPr kumimoji="1" lang="zh-TW" altLang="zh-TW" sz="2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7993547" y="3297683"/>
            <a:ext cx="1815205" cy="104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3113303" y="4591873"/>
            <a:ext cx="6535663" cy="59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Cell death mechanisms investigation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3174516" y="2348462"/>
            <a:ext cx="649957" cy="544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(I)</a:t>
            </a:r>
            <a:endParaRPr kumimoji="1" lang="zh-TW" altLang="zh-TW" sz="2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3234615" y="3474619"/>
            <a:ext cx="858077" cy="544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(II)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2396571" y="4532895"/>
            <a:ext cx="856964" cy="544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(III)</a:t>
            </a:r>
            <a:endParaRPr kumimoji="1" lang="zh-TW" altLang="zh-TW" sz="2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2464" y="1295400"/>
            <a:ext cx="3845984" cy="2160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600" y="1295400"/>
            <a:ext cx="3818467" cy="2160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1" y="1295400"/>
            <a:ext cx="3822700" cy="2160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657" y="4063624"/>
            <a:ext cx="3833284" cy="2160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5856" y="4063624"/>
            <a:ext cx="3835400" cy="2160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03" name="文字方塊 6"/>
          <p:cNvSpPr txBox="1">
            <a:spLocks noChangeArrowheads="1"/>
          </p:cNvSpPr>
          <p:nvPr/>
        </p:nvSpPr>
        <p:spPr bwMode="auto">
          <a:xfrm>
            <a:off x="2032000" y="457200"/>
            <a:ext cx="1857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/>
              <a:t>TSGH8301_72h</a:t>
            </a:r>
            <a:endParaRPr lang="zh-TW" altLang="en-US" b="1" dirty="0"/>
          </a:p>
        </p:txBody>
      </p:sp>
      <p:sp>
        <p:nvSpPr>
          <p:cNvPr id="4104" name="文字方塊 7"/>
          <p:cNvSpPr txBox="1">
            <a:spLocks noChangeArrowheads="1"/>
          </p:cNvSpPr>
          <p:nvPr/>
        </p:nvSpPr>
        <p:spPr bwMode="auto">
          <a:xfrm>
            <a:off x="5230853" y="346648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/>
              <a:t>10 uM</a:t>
            </a:r>
            <a:endParaRPr lang="zh-TW" altLang="en-US" b="1"/>
          </a:p>
        </p:txBody>
      </p:sp>
      <p:sp>
        <p:nvSpPr>
          <p:cNvPr id="4105" name="文字方塊 8"/>
          <p:cNvSpPr txBox="1">
            <a:spLocks noChangeArrowheads="1"/>
          </p:cNvSpPr>
          <p:nvPr/>
        </p:nvSpPr>
        <p:spPr bwMode="auto">
          <a:xfrm>
            <a:off x="9069696" y="342900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dirty="0"/>
              <a:t>50 </a:t>
            </a:r>
            <a:r>
              <a:rPr lang="en-US" altLang="zh-TW" b="1" dirty="0" err="1"/>
              <a:t>uM</a:t>
            </a:r>
            <a:endParaRPr lang="zh-TW" altLang="en-US" b="1" dirty="0"/>
          </a:p>
        </p:txBody>
      </p:sp>
      <p:sp>
        <p:nvSpPr>
          <p:cNvPr id="4106" name="文字方塊 9"/>
          <p:cNvSpPr txBox="1">
            <a:spLocks noChangeArrowheads="1"/>
          </p:cNvSpPr>
          <p:nvPr/>
        </p:nvSpPr>
        <p:spPr bwMode="auto">
          <a:xfrm>
            <a:off x="3559040" y="624044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dirty="0"/>
              <a:t>Mock</a:t>
            </a:r>
            <a:endParaRPr lang="zh-TW" altLang="en-US" b="1" dirty="0"/>
          </a:p>
        </p:txBody>
      </p:sp>
      <p:sp>
        <p:nvSpPr>
          <p:cNvPr id="4107" name="文字方塊 10"/>
          <p:cNvSpPr txBox="1">
            <a:spLocks noChangeArrowheads="1"/>
          </p:cNvSpPr>
          <p:nvPr/>
        </p:nvSpPr>
        <p:spPr bwMode="auto">
          <a:xfrm>
            <a:off x="7436496" y="6248400"/>
            <a:ext cx="162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dirty="0"/>
              <a:t>1 </a:t>
            </a:r>
            <a:r>
              <a:rPr lang="en-US" altLang="zh-TW" b="1" dirty="0" err="1"/>
              <a:t>uM</a:t>
            </a:r>
            <a:endParaRPr lang="zh-TW" altLang="en-US" b="1" dirty="0"/>
          </a:p>
        </p:txBody>
      </p:sp>
      <p:sp>
        <p:nvSpPr>
          <p:cNvPr id="4108" name="文字方塊 11"/>
          <p:cNvSpPr txBox="1">
            <a:spLocks noChangeArrowheads="1"/>
          </p:cNvSpPr>
          <p:nvPr/>
        </p:nvSpPr>
        <p:spPr bwMode="auto">
          <a:xfrm>
            <a:off x="1613469" y="3444920"/>
            <a:ext cx="132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dirty="0"/>
              <a:t>5 </a:t>
            </a:r>
            <a:r>
              <a:rPr lang="en-US" altLang="zh-TW" b="1" dirty="0" err="1"/>
              <a:t>uM</a:t>
            </a:r>
            <a:endParaRPr lang="zh-TW" altLang="en-US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1"/>
          <p:cNvGraphicFramePr/>
          <p:nvPr/>
        </p:nvGraphicFramePr>
        <p:xfrm>
          <a:off x="7724633" y="2838734"/>
          <a:ext cx="3930555" cy="2988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3" name="文字方塊 2"/>
          <p:cNvSpPr txBox="1">
            <a:spLocks noChangeArrowheads="1"/>
          </p:cNvSpPr>
          <p:nvPr/>
        </p:nvSpPr>
        <p:spPr bwMode="auto">
          <a:xfrm>
            <a:off x="8653818" y="6226791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/>
              <a:t>SV-HUC-1</a:t>
            </a:r>
            <a:endParaRPr lang="zh-TW" altLang="en-US" b="1" dirty="0"/>
          </a:p>
        </p:txBody>
      </p:sp>
      <p:graphicFrame>
        <p:nvGraphicFramePr>
          <p:cNvPr id="6" name="圖表 5"/>
          <p:cNvGraphicFramePr>
            <a:graphicFrameLocks/>
          </p:cNvGraphicFramePr>
          <p:nvPr/>
        </p:nvGraphicFramePr>
        <p:xfrm>
          <a:off x="327546" y="2757985"/>
          <a:ext cx="3452884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圖表 6"/>
          <p:cNvGraphicFramePr/>
          <p:nvPr/>
        </p:nvGraphicFramePr>
        <p:xfrm>
          <a:off x="3998794" y="2788693"/>
          <a:ext cx="3616657" cy="297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5244142" y="6174475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 smtClean="0"/>
              <a:t>RT4</a:t>
            </a:r>
            <a:endParaRPr lang="zh-TW" altLang="en-US" b="1" dirty="0"/>
          </a:p>
        </p:txBody>
      </p:sp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1124781" y="6204046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 smtClean="0"/>
              <a:t>TSGH8301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3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-bcf.usc.edu/~forsburg/images/CDKcycl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371600"/>
            <a:ext cx="57308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1855-530E-4C54-9DCE-9447B681DE10}" type="datetime1">
              <a:rPr lang="en-US" altLang="zh-TW" smtClean="0"/>
              <a:pPr/>
              <a:t>11/25/2015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197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9"/>
          <p:cNvSpPr txBox="1">
            <a:spLocks noChangeArrowheads="1"/>
          </p:cNvSpPr>
          <p:nvPr/>
        </p:nvSpPr>
        <p:spPr bwMode="auto">
          <a:xfrm>
            <a:off x="1524001" y="3657600"/>
            <a:ext cx="792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600" b="1">
                <a:latin typeface="Calibri" panose="020F0502020204030204" pitchFamily="34" charset="0"/>
              </a:rPr>
              <a:t>48hr</a:t>
            </a:r>
          </a:p>
        </p:txBody>
      </p:sp>
      <p:sp>
        <p:nvSpPr>
          <p:cNvPr id="10243" name="Text Box 22"/>
          <p:cNvSpPr txBox="1">
            <a:spLocks noChangeArrowheads="1"/>
          </p:cNvSpPr>
          <p:nvPr/>
        </p:nvSpPr>
        <p:spPr bwMode="auto">
          <a:xfrm>
            <a:off x="2793336" y="319727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CONTROL</a:t>
            </a:r>
          </a:p>
        </p:txBody>
      </p:sp>
      <p:sp>
        <p:nvSpPr>
          <p:cNvPr id="10244" name="Text Box 26"/>
          <p:cNvSpPr txBox="1">
            <a:spLocks noChangeArrowheads="1"/>
          </p:cNvSpPr>
          <p:nvPr/>
        </p:nvSpPr>
        <p:spPr bwMode="auto">
          <a:xfrm>
            <a:off x="1524001" y="1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TSGH8301</a:t>
            </a:r>
          </a:p>
        </p:txBody>
      </p:sp>
      <p:sp>
        <p:nvSpPr>
          <p:cNvPr id="10245" name="Text Box 28"/>
          <p:cNvSpPr txBox="1">
            <a:spLocks noChangeArrowheads="1"/>
          </p:cNvSpPr>
          <p:nvPr/>
        </p:nvSpPr>
        <p:spPr bwMode="auto">
          <a:xfrm>
            <a:off x="5375276" y="6591301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DNA content</a:t>
            </a:r>
          </a:p>
        </p:txBody>
      </p:sp>
      <p:sp>
        <p:nvSpPr>
          <p:cNvPr id="10246" name="Text Box 29"/>
          <p:cNvSpPr txBox="1">
            <a:spLocks noChangeArrowheads="1"/>
          </p:cNvSpPr>
          <p:nvPr/>
        </p:nvSpPr>
        <p:spPr bwMode="auto">
          <a:xfrm>
            <a:off x="5087939" y="-26988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Cell number</a:t>
            </a:r>
          </a:p>
        </p:txBody>
      </p:sp>
      <p:sp>
        <p:nvSpPr>
          <p:cNvPr id="10247" name="Text Box 22"/>
          <p:cNvSpPr txBox="1">
            <a:spLocks noChangeArrowheads="1"/>
          </p:cNvSpPr>
          <p:nvPr/>
        </p:nvSpPr>
        <p:spPr bwMode="auto">
          <a:xfrm>
            <a:off x="4872038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1uM</a:t>
            </a:r>
          </a:p>
        </p:txBody>
      </p:sp>
      <p:sp>
        <p:nvSpPr>
          <p:cNvPr id="10248" name="Text Box 22"/>
          <p:cNvSpPr txBox="1">
            <a:spLocks noChangeArrowheads="1"/>
          </p:cNvSpPr>
          <p:nvPr/>
        </p:nvSpPr>
        <p:spPr bwMode="auto">
          <a:xfrm>
            <a:off x="6870700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10uM</a:t>
            </a:r>
          </a:p>
        </p:txBody>
      </p:sp>
      <p:sp>
        <p:nvSpPr>
          <p:cNvPr id="10249" name="Text Box 22"/>
          <p:cNvSpPr txBox="1">
            <a:spLocks noChangeArrowheads="1"/>
          </p:cNvSpPr>
          <p:nvPr/>
        </p:nvSpPr>
        <p:spPr bwMode="auto">
          <a:xfrm>
            <a:off x="8886825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20uM</a:t>
            </a:r>
          </a:p>
        </p:txBody>
      </p:sp>
      <p:sp>
        <p:nvSpPr>
          <p:cNvPr id="10250" name="Text Box 19"/>
          <p:cNvSpPr txBox="1">
            <a:spLocks noChangeArrowheads="1"/>
          </p:cNvSpPr>
          <p:nvPr/>
        </p:nvSpPr>
        <p:spPr bwMode="auto">
          <a:xfrm>
            <a:off x="1487488" y="1771650"/>
            <a:ext cx="792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600" b="1">
                <a:latin typeface="Calibri" panose="020F0502020204030204" pitchFamily="34" charset="0"/>
              </a:rPr>
              <a:t>24hr</a:t>
            </a:r>
          </a:p>
        </p:txBody>
      </p:sp>
      <p:sp>
        <p:nvSpPr>
          <p:cNvPr id="10251" name="Text Box 19"/>
          <p:cNvSpPr txBox="1">
            <a:spLocks noChangeArrowheads="1"/>
          </p:cNvSpPr>
          <p:nvPr/>
        </p:nvSpPr>
        <p:spPr bwMode="auto">
          <a:xfrm>
            <a:off x="1487488" y="5745163"/>
            <a:ext cx="792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600" b="1">
                <a:latin typeface="Calibri" panose="020F0502020204030204" pitchFamily="34" charset="0"/>
              </a:rPr>
              <a:t>72hr</a:t>
            </a:r>
          </a:p>
        </p:txBody>
      </p:sp>
      <p:pic>
        <p:nvPicPr>
          <p:cNvPr id="10252" name="Picture 37" descr="rpt_cell cycle 1031208-TSGH8301_cell cycle 1031208-TSGH8301 reversine control 24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441" r="39775" b="55580"/>
          <a:stretch>
            <a:fillRect/>
          </a:stretch>
        </p:blipFill>
        <p:spPr bwMode="auto">
          <a:xfrm>
            <a:off x="2395538" y="1196976"/>
            <a:ext cx="19431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38" descr="rpt_cell cycle 1031208-TSGH8301_cell cycle 1031208-TSGH8301 reversine 1uM 24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441" r="39755" b="55580"/>
          <a:stretch>
            <a:fillRect/>
          </a:stretch>
        </p:blipFill>
        <p:spPr bwMode="auto">
          <a:xfrm>
            <a:off x="4511675" y="1204913"/>
            <a:ext cx="194468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39" descr="rpt_cell cycle 1031208-TSGH8301_cell cycle 1031208-TSGH8301 reversine 10uM 24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441" r="39755" b="55612"/>
          <a:stretch>
            <a:fillRect/>
          </a:stretch>
        </p:blipFill>
        <p:spPr bwMode="auto">
          <a:xfrm>
            <a:off x="6600826" y="1220789"/>
            <a:ext cx="1928813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0" descr="rpt_cell cycle 1031208-TSGH8301_cell cycle 1031208-TSGH8301 reversine 20uM 24h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7" t="6441" r="39775" b="55612"/>
          <a:stretch>
            <a:fillRect/>
          </a:stretch>
        </p:blipFill>
        <p:spPr bwMode="auto">
          <a:xfrm>
            <a:off x="8615364" y="1206501"/>
            <a:ext cx="1944687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41" descr="rpt_cell cycle 1031208-TSGH8301_cell cycle 1031208-TSGH8301 reversine control 48h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5998" r="39775" b="55612"/>
          <a:stretch>
            <a:fillRect/>
          </a:stretch>
        </p:blipFill>
        <p:spPr bwMode="auto">
          <a:xfrm>
            <a:off x="2393950" y="3060701"/>
            <a:ext cx="1943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42" descr="rpt_cell cycle 1031208-TSGH8301_cell cycle 1031208-TSGH8301 reversine 1uM 48h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441" r="39755" b="55595"/>
          <a:stretch>
            <a:fillRect/>
          </a:stretch>
        </p:blipFill>
        <p:spPr bwMode="auto">
          <a:xfrm>
            <a:off x="4511675" y="3079751"/>
            <a:ext cx="1944688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43" descr="rpt_cell cycle 1031208-TSGH8301_cell cycle 1031208-TSGH8301 reversine 10uM 48h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725" r="39775" b="55595"/>
          <a:stretch>
            <a:fillRect/>
          </a:stretch>
        </p:blipFill>
        <p:spPr bwMode="auto">
          <a:xfrm>
            <a:off x="6599239" y="3090863"/>
            <a:ext cx="1944687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44" descr="rpt_cell cycle 1031208-TSGH8301_cell cycle 1031208-TSGH8301 reversine 20uM 48h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7" t="6709" r="39775" b="55612"/>
          <a:stretch>
            <a:fillRect/>
          </a:stretch>
        </p:blipFill>
        <p:spPr bwMode="auto">
          <a:xfrm>
            <a:off x="8616950" y="3092451"/>
            <a:ext cx="19431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45" descr="rpt_cell cycle 1031208-TSGH8301_cell cycle 1031208-TSGH8301 reversine control 72h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441" r="39755" b="55612"/>
          <a:stretch>
            <a:fillRect/>
          </a:stretch>
        </p:blipFill>
        <p:spPr bwMode="auto">
          <a:xfrm>
            <a:off x="2393950" y="4951414"/>
            <a:ext cx="1944688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46" descr="rpt_cell cycle 1031208-TSGH8301_cell cycle 1031208-TSGH8301 reversine 1uM 72h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441" r="39775" b="55595"/>
          <a:stretch>
            <a:fillRect/>
          </a:stretch>
        </p:blipFill>
        <p:spPr bwMode="auto">
          <a:xfrm>
            <a:off x="4513263" y="4951414"/>
            <a:ext cx="19431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47" descr="rpt_cell cycle 1031208-TSGH8301_cell cycle 1031208-TSGH8301 reversine 10uM 72h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441" r="39755" b="55595"/>
          <a:stretch>
            <a:fillRect/>
          </a:stretch>
        </p:blipFill>
        <p:spPr bwMode="auto">
          <a:xfrm>
            <a:off x="6600825" y="4953000"/>
            <a:ext cx="19431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48" descr="rpt_cell cycle 1031208-TSGH8301_cell cycle 1031208-TSGH8301 reversine 20uM 72h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441" r="39755" b="55595"/>
          <a:stretch>
            <a:fillRect/>
          </a:stretch>
        </p:blipFill>
        <p:spPr bwMode="auto">
          <a:xfrm>
            <a:off x="8615364" y="4951414"/>
            <a:ext cx="1944687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4" name="Text Box 33"/>
          <p:cNvSpPr txBox="1">
            <a:spLocks noChangeArrowheads="1"/>
          </p:cNvSpPr>
          <p:nvPr/>
        </p:nvSpPr>
        <p:spPr bwMode="auto">
          <a:xfrm>
            <a:off x="3134389" y="1386717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G0/G1=50.02%                       S=29.92%                                          G2/M=20.06%               subG1=0.19%</a:t>
            </a:r>
            <a:endParaRPr kumimoji="0" lang="en-US" altLang="zh-TW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65" name="Text Box 33"/>
          <p:cNvSpPr txBox="1">
            <a:spLocks noChangeArrowheads="1"/>
          </p:cNvSpPr>
          <p:nvPr/>
        </p:nvSpPr>
        <p:spPr bwMode="auto">
          <a:xfrm>
            <a:off x="9625013" y="1031876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G0/G1=10.05%                       S=30.91%                                          G2/M=59.04%               subG1=1.66%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66" name="Text Box 33"/>
          <p:cNvSpPr txBox="1">
            <a:spLocks noChangeArrowheads="1"/>
          </p:cNvSpPr>
          <p:nvPr/>
        </p:nvSpPr>
        <p:spPr bwMode="auto">
          <a:xfrm>
            <a:off x="7608888" y="1049339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G0/G1=3%                       S=10%                                          G2/M=87%               subG1=0.18%</a:t>
            </a:r>
            <a:endParaRPr kumimoji="0" lang="en-US" altLang="zh-TW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67" name="Text Box 33"/>
          <p:cNvSpPr txBox="1">
            <a:spLocks noChangeArrowheads="1"/>
          </p:cNvSpPr>
          <p:nvPr/>
        </p:nvSpPr>
        <p:spPr bwMode="auto">
          <a:xfrm>
            <a:off x="5390511" y="1236592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G0/G1=61.02%                       S=22.55%                                          G2/M=16.43%               subG1=0.27%</a:t>
            </a:r>
            <a:endParaRPr kumimoji="0" lang="en-US" altLang="zh-TW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68" name="Text Box 33"/>
          <p:cNvSpPr txBox="1">
            <a:spLocks noChangeArrowheads="1"/>
          </p:cNvSpPr>
          <p:nvPr/>
        </p:nvSpPr>
        <p:spPr bwMode="auto">
          <a:xfrm>
            <a:off x="3216275" y="3048001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G0/G1=63.3%                       S=21.19%                                          G2/M=15.51%               subG1=0.1%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69" name="Text Box 33"/>
          <p:cNvSpPr txBox="1">
            <a:spLocks noChangeArrowheads="1"/>
          </p:cNvSpPr>
          <p:nvPr/>
        </p:nvSpPr>
        <p:spPr bwMode="auto">
          <a:xfrm>
            <a:off x="9625013" y="3048001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G0/G1=5.96%                       S=7.08%                                          G2/M=86.96%               subG1=1.15%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70" name="Text Box 33"/>
          <p:cNvSpPr txBox="1">
            <a:spLocks noChangeArrowheads="1"/>
          </p:cNvSpPr>
          <p:nvPr/>
        </p:nvSpPr>
        <p:spPr bwMode="auto">
          <a:xfrm>
            <a:off x="7608888" y="3065464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G0/G1=7.69%                       S=15.62%                                          G2/M=76.69%               subG1=0.85%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71" name="Text Box 33"/>
          <p:cNvSpPr txBox="1">
            <a:spLocks noChangeArrowheads="1"/>
          </p:cNvSpPr>
          <p:nvPr/>
        </p:nvSpPr>
        <p:spPr bwMode="auto">
          <a:xfrm>
            <a:off x="5376863" y="3048001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G0/G1=41.5%                       S=15.24%                                          G2/M=43.26%               subG1=0.59%</a:t>
            </a:r>
            <a:endParaRPr kumimoji="0" lang="en-US" altLang="zh-TW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72" name="Text Box 33"/>
          <p:cNvSpPr txBox="1">
            <a:spLocks noChangeArrowheads="1"/>
          </p:cNvSpPr>
          <p:nvPr/>
        </p:nvSpPr>
        <p:spPr bwMode="auto">
          <a:xfrm>
            <a:off x="3216275" y="4797426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G0/G1=69.45%                       S=23.15%                                          G2/M=7.39%               subG1=0.11%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9625013" y="4797426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G0/G1=9.08%                       S=13.48%                                          G2/M=77.44%               subG1=7.72%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74" name="Text Box 33"/>
          <p:cNvSpPr txBox="1">
            <a:spLocks noChangeArrowheads="1"/>
          </p:cNvSpPr>
          <p:nvPr/>
        </p:nvSpPr>
        <p:spPr bwMode="auto">
          <a:xfrm>
            <a:off x="7608888" y="4814889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G0/G1=3.32%                       S=19.6%                                          G2/M=77.09%               subG1=9.8%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75" name="Text Box 33"/>
          <p:cNvSpPr txBox="1">
            <a:spLocks noChangeArrowheads="1"/>
          </p:cNvSpPr>
          <p:nvPr/>
        </p:nvSpPr>
        <p:spPr bwMode="auto">
          <a:xfrm>
            <a:off x="5376863" y="4797426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G0/G1=41.01%                       S=5.01%                                          G2/M=53.99%               subG1=1.6%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7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Tram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4" y="365124"/>
            <a:ext cx="3883025" cy="651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gbiomed.kuleuven.be/english/BSG/Images/translationalmedicinesquare.jpg/image_previe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6336" y="1437481"/>
            <a:ext cx="5275263" cy="4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60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1524001" y="3657600"/>
            <a:ext cx="792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600" b="1">
                <a:latin typeface="Calibri" panose="020F0502020204030204" pitchFamily="34" charset="0"/>
              </a:rPr>
              <a:t>48hr</a:t>
            </a:r>
          </a:p>
        </p:txBody>
      </p:sp>
      <p:sp>
        <p:nvSpPr>
          <p:cNvPr id="9219" name="Text Box 22"/>
          <p:cNvSpPr txBox="1">
            <a:spLocks noChangeArrowheads="1"/>
          </p:cNvSpPr>
          <p:nvPr/>
        </p:nvSpPr>
        <p:spPr bwMode="auto">
          <a:xfrm>
            <a:off x="2711450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CONTROL</a:t>
            </a:r>
          </a:p>
        </p:txBody>
      </p:sp>
      <p:sp>
        <p:nvSpPr>
          <p:cNvPr id="9220" name="Text Box 26"/>
          <p:cNvSpPr txBox="1">
            <a:spLocks noChangeArrowheads="1"/>
          </p:cNvSpPr>
          <p:nvPr/>
        </p:nvSpPr>
        <p:spPr bwMode="auto">
          <a:xfrm>
            <a:off x="1524001" y="1"/>
            <a:ext cx="15843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RT4</a:t>
            </a:r>
          </a:p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10^5</a:t>
            </a:r>
          </a:p>
        </p:txBody>
      </p:sp>
      <p:sp>
        <p:nvSpPr>
          <p:cNvPr id="9221" name="Text Box 28"/>
          <p:cNvSpPr txBox="1">
            <a:spLocks noChangeArrowheads="1"/>
          </p:cNvSpPr>
          <p:nvPr/>
        </p:nvSpPr>
        <p:spPr bwMode="auto">
          <a:xfrm>
            <a:off x="5375276" y="6591301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DNA content</a:t>
            </a:r>
          </a:p>
        </p:txBody>
      </p:sp>
      <p:sp>
        <p:nvSpPr>
          <p:cNvPr id="9222" name="Text Box 29"/>
          <p:cNvSpPr txBox="1">
            <a:spLocks noChangeArrowheads="1"/>
          </p:cNvSpPr>
          <p:nvPr/>
        </p:nvSpPr>
        <p:spPr bwMode="auto">
          <a:xfrm>
            <a:off x="5087939" y="-26988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Cell number</a:t>
            </a:r>
          </a:p>
        </p:txBody>
      </p:sp>
      <p:sp>
        <p:nvSpPr>
          <p:cNvPr id="9223" name="Text Box 22"/>
          <p:cNvSpPr txBox="1">
            <a:spLocks noChangeArrowheads="1"/>
          </p:cNvSpPr>
          <p:nvPr/>
        </p:nvSpPr>
        <p:spPr bwMode="auto">
          <a:xfrm>
            <a:off x="4872038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1uM</a:t>
            </a:r>
          </a:p>
        </p:txBody>
      </p:sp>
      <p:sp>
        <p:nvSpPr>
          <p:cNvPr id="9224" name="Text Box 22"/>
          <p:cNvSpPr txBox="1">
            <a:spLocks noChangeArrowheads="1"/>
          </p:cNvSpPr>
          <p:nvPr/>
        </p:nvSpPr>
        <p:spPr bwMode="auto">
          <a:xfrm>
            <a:off x="6870700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10uM</a:t>
            </a:r>
          </a:p>
        </p:txBody>
      </p:sp>
      <p:sp>
        <p:nvSpPr>
          <p:cNvPr id="9225" name="Text Box 22"/>
          <p:cNvSpPr txBox="1">
            <a:spLocks noChangeArrowheads="1"/>
          </p:cNvSpPr>
          <p:nvPr/>
        </p:nvSpPr>
        <p:spPr bwMode="auto">
          <a:xfrm>
            <a:off x="8886825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20uM</a:t>
            </a:r>
          </a:p>
        </p:txBody>
      </p:sp>
      <p:sp>
        <p:nvSpPr>
          <p:cNvPr id="9226" name="Text Box 19"/>
          <p:cNvSpPr txBox="1">
            <a:spLocks noChangeArrowheads="1"/>
          </p:cNvSpPr>
          <p:nvPr/>
        </p:nvSpPr>
        <p:spPr bwMode="auto">
          <a:xfrm>
            <a:off x="1487488" y="1771650"/>
            <a:ext cx="792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600" b="1">
                <a:latin typeface="Calibri" panose="020F0502020204030204" pitchFamily="34" charset="0"/>
              </a:rPr>
              <a:t>24hr</a:t>
            </a:r>
          </a:p>
        </p:txBody>
      </p:sp>
      <p:sp>
        <p:nvSpPr>
          <p:cNvPr id="9227" name="Text Box 19"/>
          <p:cNvSpPr txBox="1">
            <a:spLocks noChangeArrowheads="1"/>
          </p:cNvSpPr>
          <p:nvPr/>
        </p:nvSpPr>
        <p:spPr bwMode="auto">
          <a:xfrm>
            <a:off x="1487488" y="5745163"/>
            <a:ext cx="792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600" b="1">
                <a:latin typeface="Calibri" panose="020F0502020204030204" pitchFamily="34" charset="0"/>
              </a:rPr>
              <a:t>72hr</a:t>
            </a:r>
          </a:p>
        </p:txBody>
      </p:sp>
      <p:pic>
        <p:nvPicPr>
          <p:cNvPr id="9228" name="Picture 85" descr="1040310_RT4 control 24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5730" r="40695" b="55580"/>
          <a:stretch>
            <a:fillRect/>
          </a:stretch>
        </p:blipFill>
        <p:spPr bwMode="auto">
          <a:xfrm>
            <a:off x="2351088" y="1125538"/>
            <a:ext cx="19875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33"/>
          <p:cNvSpPr txBox="1">
            <a:spLocks noChangeArrowheads="1"/>
          </p:cNvSpPr>
          <p:nvPr/>
        </p:nvSpPr>
        <p:spPr bwMode="auto">
          <a:xfrm>
            <a:off x="3241103" y="1131204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G0/G1=74.66%                       S=19.13%                                          G2/M=6.2%               subG1=0.82%</a:t>
            </a:r>
            <a:endParaRPr kumimoji="0" lang="en-US" altLang="zh-TW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230" name="Picture 87" descr="1040310_RT4 reversine 1uM 24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40695" b="55580"/>
          <a:stretch>
            <a:fillRect/>
          </a:stretch>
        </p:blipFill>
        <p:spPr bwMode="auto">
          <a:xfrm>
            <a:off x="4468814" y="1133476"/>
            <a:ext cx="200183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88" descr="1040310_RT4 reversine 10uM 24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9" t="6456" r="40694" b="55612"/>
          <a:stretch>
            <a:fillRect/>
          </a:stretch>
        </p:blipFill>
        <p:spPr bwMode="auto">
          <a:xfrm>
            <a:off x="6557963" y="1125539"/>
            <a:ext cx="19859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89" descr="1040310_RT4 reversine 20uM 24h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40695" b="55612"/>
          <a:stretch>
            <a:fillRect/>
          </a:stretch>
        </p:blipFill>
        <p:spPr bwMode="auto">
          <a:xfrm>
            <a:off x="8574088" y="1125538"/>
            <a:ext cx="19859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90" descr="1040310_RT4 control 48h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40695" b="55612"/>
          <a:stretch>
            <a:fillRect/>
          </a:stretch>
        </p:blipFill>
        <p:spPr bwMode="auto">
          <a:xfrm>
            <a:off x="2351088" y="3041651"/>
            <a:ext cx="19875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91" descr="1040310_RT4 reversine 1uM 48h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40695" b="55612"/>
          <a:stretch>
            <a:fillRect/>
          </a:stretch>
        </p:blipFill>
        <p:spPr bwMode="auto">
          <a:xfrm>
            <a:off x="4468814" y="3030539"/>
            <a:ext cx="2001837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92" descr="1040310_RT4 reversine 10uM 48h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56" r="40715" b="55612"/>
          <a:stretch>
            <a:fillRect/>
          </a:stretch>
        </p:blipFill>
        <p:spPr bwMode="auto">
          <a:xfrm>
            <a:off x="6556376" y="3016251"/>
            <a:ext cx="20161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93" descr="1040310_RT4 reversine 20uM 48h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9" t="6441" r="40674" b="55612"/>
          <a:stretch>
            <a:fillRect/>
          </a:stretch>
        </p:blipFill>
        <p:spPr bwMode="auto">
          <a:xfrm>
            <a:off x="8572501" y="3054351"/>
            <a:ext cx="19732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33"/>
          <p:cNvSpPr txBox="1">
            <a:spLocks noChangeArrowheads="1"/>
          </p:cNvSpPr>
          <p:nvPr/>
        </p:nvSpPr>
        <p:spPr bwMode="auto">
          <a:xfrm>
            <a:off x="3432175" y="3014664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G0/G1=76.51%                       S=20.32%                                          G2/M=3.17%               subG1=0.65%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238" name="Picture 95" descr="1040310_RT4 control 72h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40695" b="55580"/>
          <a:stretch>
            <a:fillRect/>
          </a:stretch>
        </p:blipFill>
        <p:spPr bwMode="auto">
          <a:xfrm>
            <a:off x="2351089" y="4914901"/>
            <a:ext cx="200183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96" descr="1040310_RT4 reversine 1uM 72h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9" t="6441" r="40674" b="55612"/>
          <a:stretch>
            <a:fillRect/>
          </a:stretch>
        </p:blipFill>
        <p:spPr bwMode="auto">
          <a:xfrm>
            <a:off x="4468813" y="4914900"/>
            <a:ext cx="19859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97" descr="1040310_RT4 reversine 10uM 72h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38835" b="55612"/>
          <a:stretch>
            <a:fillRect/>
          </a:stretch>
        </p:blipFill>
        <p:spPr bwMode="auto">
          <a:xfrm>
            <a:off x="6570664" y="4946650"/>
            <a:ext cx="2016125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98" descr="1040310_RT4 reversine 20uM 72h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40695" b="55580"/>
          <a:stretch>
            <a:fillRect/>
          </a:stretch>
        </p:blipFill>
        <p:spPr bwMode="auto">
          <a:xfrm>
            <a:off x="8586788" y="4911726"/>
            <a:ext cx="197326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33"/>
          <p:cNvSpPr txBox="1">
            <a:spLocks noChangeArrowheads="1"/>
          </p:cNvSpPr>
          <p:nvPr/>
        </p:nvSpPr>
        <p:spPr bwMode="auto">
          <a:xfrm>
            <a:off x="3432175" y="4868864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G0/G1=76.37%                       S=16.49%                                          G2/M=6.69%               subG1=0.49%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43" name="Text Box 33"/>
          <p:cNvSpPr txBox="1">
            <a:spLocks noChangeArrowheads="1"/>
          </p:cNvSpPr>
          <p:nvPr/>
        </p:nvSpPr>
        <p:spPr bwMode="auto">
          <a:xfrm>
            <a:off x="5448300" y="981076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G0/G1=63.19%                       S=11.08%                                          G2/M=25.72%               subG1=4.76%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44" name="Text Box 33"/>
          <p:cNvSpPr txBox="1">
            <a:spLocks noChangeArrowheads="1"/>
          </p:cNvSpPr>
          <p:nvPr/>
        </p:nvSpPr>
        <p:spPr bwMode="auto">
          <a:xfrm>
            <a:off x="5448300" y="3014664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G0/G1=58.92%                       S=0%                                          G2/M=41.08%               subG1=18.07%</a:t>
            </a:r>
            <a:endParaRPr kumimoji="0" lang="en-US" altLang="zh-TW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45" name="Text Box 33"/>
          <p:cNvSpPr txBox="1">
            <a:spLocks noChangeArrowheads="1"/>
          </p:cNvSpPr>
          <p:nvPr/>
        </p:nvSpPr>
        <p:spPr bwMode="auto">
          <a:xfrm>
            <a:off x="5448300" y="4868864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G0/G1=53.85%                       S=0%                                          G2/M=46.15%               subG1=8.91%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46" name="Text Box 33"/>
          <p:cNvSpPr txBox="1">
            <a:spLocks noChangeArrowheads="1"/>
          </p:cNvSpPr>
          <p:nvPr/>
        </p:nvSpPr>
        <p:spPr bwMode="auto">
          <a:xfrm>
            <a:off x="7464425" y="1052514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G0/G1=82.71%                       S=4.58%                                          G2/M=12.71%               subG1=6.23%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47" name="Text Box 33"/>
          <p:cNvSpPr txBox="1">
            <a:spLocks noChangeArrowheads="1"/>
          </p:cNvSpPr>
          <p:nvPr/>
        </p:nvSpPr>
        <p:spPr bwMode="auto">
          <a:xfrm>
            <a:off x="7464425" y="2997201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G0/G1=71.88%                       S=7.44%                                          G2/M=20.68%               subG1=6.57%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48" name="Text Box 33"/>
          <p:cNvSpPr txBox="1">
            <a:spLocks noChangeArrowheads="1"/>
          </p:cNvSpPr>
          <p:nvPr/>
        </p:nvSpPr>
        <p:spPr bwMode="auto">
          <a:xfrm>
            <a:off x="7464425" y="4940301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G0/G1=85.96%                       S=3.84%                                          G2/M=10.2%               subG1=6.58%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9480550" y="1052514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G0/G1=60.03%                       S=12.51%                                          G2/M=27.46%               subG1=7.66%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50" name="Text Box 33"/>
          <p:cNvSpPr txBox="1">
            <a:spLocks noChangeArrowheads="1"/>
          </p:cNvSpPr>
          <p:nvPr/>
        </p:nvSpPr>
        <p:spPr bwMode="auto">
          <a:xfrm>
            <a:off x="9480550" y="2997201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G0/G1=54.75%                       S=8.32%                                          G2/M=36.93%               subG1=15.69%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51" name="Text Box 33"/>
          <p:cNvSpPr txBox="1">
            <a:spLocks noChangeArrowheads="1"/>
          </p:cNvSpPr>
          <p:nvPr/>
        </p:nvSpPr>
        <p:spPr bwMode="auto">
          <a:xfrm>
            <a:off x="9480550" y="4868864"/>
            <a:ext cx="10795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solidFill>
                  <a:schemeClr val="bg1"/>
                </a:solidFill>
                <a:latin typeface="Calibri" panose="020F0502020204030204" pitchFamily="34" charset="0"/>
              </a:rPr>
              <a:t>G0/G1=64.35%                       S=15.04%                                          G2/M=20.61%               subG1=27.77%</a:t>
            </a:r>
            <a:endParaRPr kumimoji="0" lang="en-US" altLang="zh-TW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504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9"/>
          <p:cNvSpPr txBox="1">
            <a:spLocks noChangeArrowheads="1"/>
          </p:cNvSpPr>
          <p:nvPr/>
        </p:nvSpPr>
        <p:spPr bwMode="auto">
          <a:xfrm>
            <a:off x="1524001" y="3657600"/>
            <a:ext cx="792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600" b="1">
                <a:latin typeface="Calibri" panose="020F0502020204030204" pitchFamily="34" charset="0"/>
              </a:rPr>
              <a:t>48hr</a:t>
            </a:r>
          </a:p>
        </p:txBody>
      </p:sp>
      <p:sp>
        <p:nvSpPr>
          <p:cNvPr id="8195" name="Text Box 22"/>
          <p:cNvSpPr txBox="1">
            <a:spLocks noChangeArrowheads="1"/>
          </p:cNvSpPr>
          <p:nvPr/>
        </p:nvSpPr>
        <p:spPr bwMode="auto">
          <a:xfrm>
            <a:off x="2711450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CONTROL</a:t>
            </a:r>
          </a:p>
        </p:txBody>
      </p:sp>
      <p:sp>
        <p:nvSpPr>
          <p:cNvPr id="8196" name="Text Box 26"/>
          <p:cNvSpPr txBox="1">
            <a:spLocks noChangeArrowheads="1"/>
          </p:cNvSpPr>
          <p:nvPr/>
        </p:nvSpPr>
        <p:spPr bwMode="auto">
          <a:xfrm>
            <a:off x="1524001" y="1"/>
            <a:ext cx="15843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SV-HUC-1</a:t>
            </a:r>
          </a:p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10^5</a:t>
            </a:r>
          </a:p>
        </p:txBody>
      </p:sp>
      <p:sp>
        <p:nvSpPr>
          <p:cNvPr id="8197" name="Text Box 28"/>
          <p:cNvSpPr txBox="1">
            <a:spLocks noChangeArrowheads="1"/>
          </p:cNvSpPr>
          <p:nvPr/>
        </p:nvSpPr>
        <p:spPr bwMode="auto">
          <a:xfrm>
            <a:off x="5375276" y="6591301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DNA content</a:t>
            </a:r>
          </a:p>
        </p:txBody>
      </p:sp>
      <p:sp>
        <p:nvSpPr>
          <p:cNvPr id="8198" name="Text Box 29"/>
          <p:cNvSpPr txBox="1">
            <a:spLocks noChangeArrowheads="1"/>
          </p:cNvSpPr>
          <p:nvPr/>
        </p:nvSpPr>
        <p:spPr bwMode="auto">
          <a:xfrm>
            <a:off x="5087939" y="-26988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b="1">
                <a:latin typeface="Calibri" panose="020F0502020204030204" pitchFamily="34" charset="0"/>
              </a:rPr>
              <a:t>Cell number</a:t>
            </a:r>
          </a:p>
        </p:txBody>
      </p:sp>
      <p:sp>
        <p:nvSpPr>
          <p:cNvPr id="8199" name="Text Box 22"/>
          <p:cNvSpPr txBox="1">
            <a:spLocks noChangeArrowheads="1"/>
          </p:cNvSpPr>
          <p:nvPr/>
        </p:nvSpPr>
        <p:spPr bwMode="auto">
          <a:xfrm>
            <a:off x="4872038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1uM</a:t>
            </a:r>
          </a:p>
        </p:txBody>
      </p:sp>
      <p:sp>
        <p:nvSpPr>
          <p:cNvPr id="8200" name="Text Box 22"/>
          <p:cNvSpPr txBox="1">
            <a:spLocks noChangeArrowheads="1"/>
          </p:cNvSpPr>
          <p:nvPr/>
        </p:nvSpPr>
        <p:spPr bwMode="auto">
          <a:xfrm>
            <a:off x="6870700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10uM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8886825" y="333375"/>
            <a:ext cx="1530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REVERSINE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400" b="1">
                <a:latin typeface="Calibri" panose="020F0502020204030204" pitchFamily="34" charset="0"/>
              </a:rPr>
              <a:t>20uM</a:t>
            </a:r>
          </a:p>
        </p:txBody>
      </p:sp>
      <p:sp>
        <p:nvSpPr>
          <p:cNvPr id="8202" name="Text Box 19"/>
          <p:cNvSpPr txBox="1">
            <a:spLocks noChangeArrowheads="1"/>
          </p:cNvSpPr>
          <p:nvPr/>
        </p:nvSpPr>
        <p:spPr bwMode="auto">
          <a:xfrm>
            <a:off x="1487488" y="1771650"/>
            <a:ext cx="792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600" b="1">
                <a:latin typeface="Calibri" panose="020F0502020204030204" pitchFamily="34" charset="0"/>
              </a:rPr>
              <a:t>24hr</a:t>
            </a:r>
          </a:p>
        </p:txBody>
      </p:sp>
      <p:sp>
        <p:nvSpPr>
          <p:cNvPr id="8203" name="Text Box 19"/>
          <p:cNvSpPr txBox="1">
            <a:spLocks noChangeArrowheads="1"/>
          </p:cNvSpPr>
          <p:nvPr/>
        </p:nvSpPr>
        <p:spPr bwMode="auto">
          <a:xfrm>
            <a:off x="1487488" y="5745163"/>
            <a:ext cx="792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600" b="1">
                <a:latin typeface="Calibri" panose="020F0502020204030204" pitchFamily="34" charset="0"/>
              </a:rPr>
              <a:t>72hr</a:t>
            </a:r>
          </a:p>
        </p:txBody>
      </p:sp>
      <p:pic>
        <p:nvPicPr>
          <p:cNvPr id="8204" name="Picture 61" descr="1040309_SV-HUC-1 control 24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6456" r="38835" b="55580"/>
          <a:stretch>
            <a:fillRect/>
          </a:stretch>
        </p:blipFill>
        <p:spPr bwMode="auto">
          <a:xfrm>
            <a:off x="2393951" y="1196975"/>
            <a:ext cx="1973263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62" descr="1040309_SV-HUC-1 reversine 1uM 24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7" t="6441" r="38857" b="55612"/>
          <a:stretch>
            <a:fillRect/>
          </a:stretch>
        </p:blipFill>
        <p:spPr bwMode="auto">
          <a:xfrm>
            <a:off x="4511676" y="1211263"/>
            <a:ext cx="197326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63" descr="1040309_SV-HUC-1 reversine 10uM 24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7" t="6441" r="38857" b="55612"/>
          <a:stretch>
            <a:fillRect/>
          </a:stretch>
        </p:blipFill>
        <p:spPr bwMode="auto">
          <a:xfrm>
            <a:off x="6600825" y="1236663"/>
            <a:ext cx="19431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64" descr="1040309_SV-HUC-1 reversine 20uM 24h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38835" b="55612"/>
          <a:stretch>
            <a:fillRect/>
          </a:stretch>
        </p:blipFill>
        <p:spPr bwMode="auto">
          <a:xfrm>
            <a:off x="8601076" y="1250951"/>
            <a:ext cx="19589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65" descr="1040309_SV-HUC-1 control 48h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38835" b="55612"/>
          <a:stretch>
            <a:fillRect/>
          </a:stretch>
        </p:blipFill>
        <p:spPr bwMode="auto">
          <a:xfrm>
            <a:off x="2351089" y="3074989"/>
            <a:ext cx="20161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66" descr="1040309_SV-HUC-1 reversine 1uM 48h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725" r="38857" b="55595"/>
          <a:stretch>
            <a:fillRect/>
          </a:stretch>
        </p:blipFill>
        <p:spPr bwMode="auto">
          <a:xfrm>
            <a:off x="4483101" y="3122613"/>
            <a:ext cx="1973263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67" descr="1040309_SV-HUC-1 reversine 10uM 48h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9" t="6441" r="38815" b="55612"/>
          <a:stretch>
            <a:fillRect/>
          </a:stretch>
        </p:blipFill>
        <p:spPr bwMode="auto">
          <a:xfrm>
            <a:off x="6570663" y="3109913"/>
            <a:ext cx="1973262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68" descr="1040309_SV-HUC-1 reversine 20uM 48h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38835" b="55612"/>
          <a:stretch>
            <a:fillRect/>
          </a:stretch>
        </p:blipFill>
        <p:spPr bwMode="auto">
          <a:xfrm>
            <a:off x="8586788" y="3059114"/>
            <a:ext cx="20177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69" descr="1040309_SV-HUC-1 control 72h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725" r="38857" b="55595"/>
          <a:stretch>
            <a:fillRect/>
          </a:stretch>
        </p:blipFill>
        <p:spPr bwMode="auto">
          <a:xfrm>
            <a:off x="2351089" y="4957764"/>
            <a:ext cx="20161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Text Box 33"/>
          <p:cNvSpPr txBox="1">
            <a:spLocks noChangeArrowheads="1"/>
          </p:cNvSpPr>
          <p:nvPr/>
        </p:nvSpPr>
        <p:spPr bwMode="auto">
          <a:xfrm>
            <a:off x="3287713" y="1125539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G0/G1=48.48%                       S=40.2%                                          G2/M=11.32%               subG1=0.47%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14" name="Text Box 33"/>
          <p:cNvSpPr txBox="1">
            <a:spLocks noChangeArrowheads="1"/>
          </p:cNvSpPr>
          <p:nvPr/>
        </p:nvSpPr>
        <p:spPr bwMode="auto">
          <a:xfrm>
            <a:off x="9551988" y="1125539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G0/G1=66.64%                       S=22.52%                                          G2/M=10.85%               subG1=1.58%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15" name="Text Box 33"/>
          <p:cNvSpPr txBox="1">
            <a:spLocks noChangeArrowheads="1"/>
          </p:cNvSpPr>
          <p:nvPr/>
        </p:nvSpPr>
        <p:spPr bwMode="auto">
          <a:xfrm>
            <a:off x="7535863" y="1143001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G0/G1=59.79%                       S=19.05%                                          G2/M=21.16%               subG1=0.59%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16" name="Text Box 33"/>
          <p:cNvSpPr txBox="1">
            <a:spLocks noChangeArrowheads="1"/>
          </p:cNvSpPr>
          <p:nvPr/>
        </p:nvSpPr>
        <p:spPr bwMode="auto">
          <a:xfrm>
            <a:off x="5448300" y="1125539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G0/G1=55.47%                       S=28.21%                                          G2/M=16.31%               subG1=0.49%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17" name="Text Box 33"/>
          <p:cNvSpPr txBox="1">
            <a:spLocks noChangeArrowheads="1"/>
          </p:cNvSpPr>
          <p:nvPr/>
        </p:nvSpPr>
        <p:spPr bwMode="auto">
          <a:xfrm>
            <a:off x="3287713" y="3070226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G0/G1=52.72%                       S=23.72%                                          G2/M=23.56%               subG1=0.22%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18" name="Text Box 33"/>
          <p:cNvSpPr txBox="1">
            <a:spLocks noChangeArrowheads="1"/>
          </p:cNvSpPr>
          <p:nvPr/>
        </p:nvSpPr>
        <p:spPr bwMode="auto">
          <a:xfrm>
            <a:off x="9551988" y="3070226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G0/G1=64.13%                       S=19.11%                                          G2/M=16.76%               subG1=5.68%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19" name="Text Box 33"/>
          <p:cNvSpPr txBox="1">
            <a:spLocks noChangeArrowheads="1"/>
          </p:cNvSpPr>
          <p:nvPr/>
        </p:nvSpPr>
        <p:spPr bwMode="auto">
          <a:xfrm>
            <a:off x="7535863" y="3087689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G0/G1=43.38%                       S=36.97%                                          G2/M=19.65%               subG1=3%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20" name="Text Box 33"/>
          <p:cNvSpPr txBox="1">
            <a:spLocks noChangeArrowheads="1"/>
          </p:cNvSpPr>
          <p:nvPr/>
        </p:nvSpPr>
        <p:spPr bwMode="auto">
          <a:xfrm>
            <a:off x="5448300" y="3070226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G0/G1=69.72%                       S=19.08%                                          G2/M=11.2%               subG1=0.96%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pic>
        <p:nvPicPr>
          <p:cNvPr id="8221" name="Picture 78" descr="1040309_SV-HUC-1 reversine 1uM 72h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38835" b="55580"/>
          <a:stretch>
            <a:fillRect/>
          </a:stretch>
        </p:blipFill>
        <p:spPr bwMode="auto">
          <a:xfrm>
            <a:off x="4468814" y="4945064"/>
            <a:ext cx="20161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79" descr="1040309_SV-HUC-1 reversine 10uM 72h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725" r="38857" b="55595"/>
          <a:stretch>
            <a:fillRect/>
          </a:stretch>
        </p:blipFill>
        <p:spPr bwMode="auto">
          <a:xfrm>
            <a:off x="6557964" y="4957764"/>
            <a:ext cx="20161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80" descr="1040309_SV-HUC-1 reversine 20uM 72h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7" t="6441" r="38835" b="55612"/>
          <a:stretch>
            <a:fillRect/>
          </a:stretch>
        </p:blipFill>
        <p:spPr bwMode="auto">
          <a:xfrm>
            <a:off x="8586788" y="4941889"/>
            <a:ext cx="19875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Text Box 33"/>
          <p:cNvSpPr txBox="1">
            <a:spLocks noChangeArrowheads="1"/>
          </p:cNvSpPr>
          <p:nvPr/>
        </p:nvSpPr>
        <p:spPr bwMode="auto">
          <a:xfrm>
            <a:off x="3287713" y="5014914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G0/G1=46.79%                       S=41.13%                                          G2/M=12.08%               subG1=0.4%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9551988" y="5014914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G0/G1=65.28%                       S=19.02%                                          G2/M=15.7%               subG1=13.75%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26" name="Text Box 33"/>
          <p:cNvSpPr txBox="1">
            <a:spLocks noChangeArrowheads="1"/>
          </p:cNvSpPr>
          <p:nvPr/>
        </p:nvSpPr>
        <p:spPr bwMode="auto">
          <a:xfrm>
            <a:off x="7535863" y="4797426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G0/G1=23.21%                       S=41.37%                                          G2/M=35.42%               subG1=5.34%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8227" name="Text Box 33"/>
          <p:cNvSpPr txBox="1">
            <a:spLocks noChangeArrowheads="1"/>
          </p:cNvSpPr>
          <p:nvPr/>
        </p:nvSpPr>
        <p:spPr bwMode="auto">
          <a:xfrm>
            <a:off x="5448300" y="5014914"/>
            <a:ext cx="1079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000" b="1">
                <a:latin typeface="Calibri" panose="020F0502020204030204" pitchFamily="34" charset="0"/>
              </a:rPr>
              <a:t>G0/G1=41.88%                       S=33.48%                                          G2/M=24.64%               subG1=0.82%</a:t>
            </a:r>
            <a:endParaRPr kumimoji="0" lang="en-US" altLang="zh-TW" b="1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15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 rot="-4185565">
            <a:off x="2511425" y="901700"/>
            <a:ext cx="1379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control  24hr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 rot="-4185565">
            <a:off x="2704307" y="756444"/>
            <a:ext cx="1717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10uM  24hr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16" name="Text Box 28"/>
          <p:cNvSpPr txBox="1">
            <a:spLocks noChangeArrowheads="1"/>
          </p:cNvSpPr>
          <p:nvPr/>
        </p:nvSpPr>
        <p:spPr bwMode="auto">
          <a:xfrm rot="-4185565">
            <a:off x="3109120" y="864395"/>
            <a:ext cx="1489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20uM  24hr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17" name="Text Box 29"/>
          <p:cNvSpPr txBox="1">
            <a:spLocks noChangeArrowheads="1"/>
          </p:cNvSpPr>
          <p:nvPr/>
        </p:nvSpPr>
        <p:spPr bwMode="auto">
          <a:xfrm rot="-4185565">
            <a:off x="3392488" y="860425"/>
            <a:ext cx="1446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control  48hr</a:t>
            </a:r>
          </a:p>
        </p:txBody>
      </p:sp>
      <p:sp>
        <p:nvSpPr>
          <p:cNvPr id="13318" name="Text Box 30"/>
          <p:cNvSpPr txBox="1">
            <a:spLocks noChangeArrowheads="1"/>
          </p:cNvSpPr>
          <p:nvPr/>
        </p:nvSpPr>
        <p:spPr bwMode="auto">
          <a:xfrm rot="-4185565">
            <a:off x="3721895" y="846933"/>
            <a:ext cx="14509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10uM  48hr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19" name="Text Box 31"/>
          <p:cNvSpPr txBox="1">
            <a:spLocks noChangeArrowheads="1"/>
          </p:cNvSpPr>
          <p:nvPr/>
        </p:nvSpPr>
        <p:spPr bwMode="auto">
          <a:xfrm rot="-4185565">
            <a:off x="4048126" y="827088"/>
            <a:ext cx="14176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20uM  48hr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 rot="-4185565">
            <a:off x="4522788" y="760413"/>
            <a:ext cx="1516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control  24hr</a:t>
            </a:r>
          </a:p>
        </p:txBody>
      </p:sp>
      <p:sp>
        <p:nvSpPr>
          <p:cNvPr id="13321" name="Text Box 12"/>
          <p:cNvSpPr txBox="1">
            <a:spLocks noChangeArrowheads="1"/>
          </p:cNvSpPr>
          <p:nvPr/>
        </p:nvSpPr>
        <p:spPr bwMode="auto">
          <a:xfrm rot="-4185565">
            <a:off x="4809332" y="748507"/>
            <a:ext cx="1562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10uM  24hr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22" name="Text Box 28"/>
          <p:cNvSpPr txBox="1">
            <a:spLocks noChangeArrowheads="1"/>
          </p:cNvSpPr>
          <p:nvPr/>
        </p:nvSpPr>
        <p:spPr bwMode="auto">
          <a:xfrm rot="-4185565">
            <a:off x="4912519" y="605631"/>
            <a:ext cx="179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20uM  24hr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23" name="Text Box 29"/>
          <p:cNvSpPr txBox="1">
            <a:spLocks noChangeArrowheads="1"/>
          </p:cNvSpPr>
          <p:nvPr/>
        </p:nvSpPr>
        <p:spPr bwMode="auto">
          <a:xfrm rot="-4185565">
            <a:off x="5443538" y="704850"/>
            <a:ext cx="15160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control  48hr</a:t>
            </a:r>
          </a:p>
        </p:txBody>
      </p:sp>
      <p:sp>
        <p:nvSpPr>
          <p:cNvPr id="13324" name="Text Box 30"/>
          <p:cNvSpPr txBox="1">
            <a:spLocks noChangeArrowheads="1"/>
          </p:cNvSpPr>
          <p:nvPr/>
        </p:nvSpPr>
        <p:spPr bwMode="auto">
          <a:xfrm rot="-4185565">
            <a:off x="5727701" y="693738"/>
            <a:ext cx="1601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10uM  48hr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25" name="Text Box 31"/>
          <p:cNvSpPr txBox="1">
            <a:spLocks noChangeArrowheads="1"/>
          </p:cNvSpPr>
          <p:nvPr/>
        </p:nvSpPr>
        <p:spPr bwMode="auto">
          <a:xfrm rot="-4185565">
            <a:off x="6080126" y="714376"/>
            <a:ext cx="14906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20uM  48hr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26" name="Text Box 11"/>
          <p:cNvSpPr txBox="1">
            <a:spLocks noChangeArrowheads="1"/>
          </p:cNvSpPr>
          <p:nvPr/>
        </p:nvSpPr>
        <p:spPr bwMode="auto">
          <a:xfrm rot="-4185565">
            <a:off x="6538913" y="735013"/>
            <a:ext cx="1516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control  24hr</a:t>
            </a:r>
          </a:p>
        </p:txBody>
      </p:sp>
      <p:sp>
        <p:nvSpPr>
          <p:cNvPr id="13327" name="Text Box 12"/>
          <p:cNvSpPr txBox="1">
            <a:spLocks noChangeArrowheads="1"/>
          </p:cNvSpPr>
          <p:nvPr/>
        </p:nvSpPr>
        <p:spPr bwMode="auto">
          <a:xfrm rot="-4185565">
            <a:off x="6809583" y="702470"/>
            <a:ext cx="1614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10uM  24hr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28" name="Text Box 28"/>
          <p:cNvSpPr txBox="1">
            <a:spLocks noChangeArrowheads="1"/>
          </p:cNvSpPr>
          <p:nvPr/>
        </p:nvSpPr>
        <p:spPr bwMode="auto">
          <a:xfrm rot="-4185565">
            <a:off x="7142163" y="669926"/>
            <a:ext cx="1614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20uM  24hr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29" name="Text Box 29"/>
          <p:cNvSpPr txBox="1">
            <a:spLocks noChangeArrowheads="1"/>
          </p:cNvSpPr>
          <p:nvPr/>
        </p:nvSpPr>
        <p:spPr bwMode="auto">
          <a:xfrm rot="-4185565">
            <a:off x="7459663" y="706438"/>
            <a:ext cx="1516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control  48hr</a:t>
            </a:r>
          </a:p>
        </p:txBody>
      </p:sp>
      <p:sp>
        <p:nvSpPr>
          <p:cNvPr id="13330" name="Text Box 30"/>
          <p:cNvSpPr txBox="1">
            <a:spLocks noChangeArrowheads="1"/>
          </p:cNvSpPr>
          <p:nvPr/>
        </p:nvSpPr>
        <p:spPr bwMode="auto">
          <a:xfrm rot="-4185565">
            <a:off x="7775576" y="760413"/>
            <a:ext cx="1500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10uM  48hr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331" name="Text Box 31"/>
          <p:cNvSpPr txBox="1">
            <a:spLocks noChangeArrowheads="1"/>
          </p:cNvSpPr>
          <p:nvPr/>
        </p:nvSpPr>
        <p:spPr bwMode="auto">
          <a:xfrm rot="-4185565">
            <a:off x="8155782" y="815182"/>
            <a:ext cx="1314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>
                <a:cs typeface="Arial" panose="020B0604020202020204" pitchFamily="34" charset="0"/>
              </a:rPr>
              <a:t>20uM  48hr</a:t>
            </a:r>
            <a:endParaRPr kumimoji="0" lang="en-US" altLang="zh-TW" sz="1200" b="1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cxnSp>
        <p:nvCxnSpPr>
          <p:cNvPr id="80" name="直線接點 79"/>
          <p:cNvCxnSpPr/>
          <p:nvPr/>
        </p:nvCxnSpPr>
        <p:spPr>
          <a:xfrm>
            <a:off x="2944814" y="566738"/>
            <a:ext cx="18002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3" name="文字方塊 82"/>
          <p:cNvSpPr txBox="1">
            <a:spLocks noChangeArrowheads="1"/>
          </p:cNvSpPr>
          <p:nvPr/>
        </p:nvSpPr>
        <p:spPr bwMode="auto">
          <a:xfrm>
            <a:off x="3232150" y="206375"/>
            <a:ext cx="1416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>
                <a:latin typeface="Calibri" panose="020F0502020204030204" pitchFamily="34" charset="0"/>
              </a:rPr>
              <a:t>SV-HUC-1</a:t>
            </a:r>
            <a:endParaRPr kumimoji="0" lang="zh-TW" altLang="en-US">
              <a:latin typeface="Calibri" panose="020F0502020204030204" pitchFamily="34" charset="0"/>
            </a:endParaRPr>
          </a:p>
        </p:txBody>
      </p:sp>
      <p:cxnSp>
        <p:nvCxnSpPr>
          <p:cNvPr id="84" name="直線接點 83"/>
          <p:cNvCxnSpPr/>
          <p:nvPr/>
        </p:nvCxnSpPr>
        <p:spPr>
          <a:xfrm>
            <a:off x="5032376" y="566738"/>
            <a:ext cx="18002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5" name="文字方塊 84"/>
          <p:cNvSpPr txBox="1">
            <a:spLocks noChangeArrowheads="1"/>
          </p:cNvSpPr>
          <p:nvPr/>
        </p:nvSpPr>
        <p:spPr bwMode="auto">
          <a:xfrm>
            <a:off x="5608638" y="206375"/>
            <a:ext cx="64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>
                <a:latin typeface="Calibri" panose="020F0502020204030204" pitchFamily="34" charset="0"/>
              </a:rPr>
              <a:t>RT4</a:t>
            </a:r>
            <a:endParaRPr kumimoji="0" lang="zh-TW" altLang="en-US">
              <a:latin typeface="Calibri" panose="020F0502020204030204" pitchFamily="34" charset="0"/>
            </a:endParaRPr>
          </a:p>
        </p:txBody>
      </p:sp>
      <p:cxnSp>
        <p:nvCxnSpPr>
          <p:cNvPr id="86" name="直線接點 85"/>
          <p:cNvCxnSpPr/>
          <p:nvPr/>
        </p:nvCxnSpPr>
        <p:spPr>
          <a:xfrm>
            <a:off x="7121526" y="566738"/>
            <a:ext cx="18002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7" name="文字方塊 86"/>
          <p:cNvSpPr txBox="1">
            <a:spLocks noChangeArrowheads="1"/>
          </p:cNvSpPr>
          <p:nvPr/>
        </p:nvSpPr>
        <p:spPr bwMode="auto">
          <a:xfrm>
            <a:off x="7408864" y="206375"/>
            <a:ext cx="1430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>
                <a:latin typeface="Calibri" panose="020F0502020204030204" pitchFamily="34" charset="0"/>
              </a:rPr>
              <a:t>TSGH8301</a:t>
            </a:r>
            <a:endParaRPr kumimoji="0" lang="zh-TW" altLang="en-US">
              <a:latin typeface="Calibri" panose="020F0502020204030204" pitchFamily="34" charset="0"/>
            </a:endParaRPr>
          </a:p>
        </p:txBody>
      </p:sp>
      <p:pic>
        <p:nvPicPr>
          <p:cNvPr id="13338" name="Picture 43" descr="1040424 SV-HUC-1 ac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71" t="25198" r="50142" b="62042"/>
          <a:stretch>
            <a:fillRect/>
          </a:stretch>
        </p:blipFill>
        <p:spPr bwMode="auto">
          <a:xfrm>
            <a:off x="2590800" y="1625601"/>
            <a:ext cx="213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43" descr="1040331 SV-HUC-1 act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46" t="44150" r="16531" b="42696"/>
          <a:stretch>
            <a:fillRect/>
          </a:stretch>
        </p:blipFill>
        <p:spPr bwMode="auto">
          <a:xfrm>
            <a:off x="4876800" y="1600200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56" descr="1040424 TSGH8301 act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21" t="27432" r="18532" b="59929"/>
          <a:stretch>
            <a:fillRect/>
          </a:stretch>
        </p:blipFill>
        <p:spPr bwMode="auto">
          <a:xfrm>
            <a:off x="6934200" y="1600200"/>
            <a:ext cx="1981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1" name="Group 5"/>
          <p:cNvGrpSpPr>
            <a:grpSpLocks/>
          </p:cNvGrpSpPr>
          <p:nvPr/>
        </p:nvGrpSpPr>
        <p:grpSpPr bwMode="auto">
          <a:xfrm>
            <a:off x="1600200" y="1981200"/>
            <a:ext cx="863600" cy="304800"/>
            <a:chOff x="68" y="1877"/>
            <a:chExt cx="544" cy="192"/>
          </a:xfrm>
        </p:grpSpPr>
        <p:sp>
          <p:nvSpPr>
            <p:cNvPr id="13399" name="Line 6"/>
            <p:cNvSpPr>
              <a:spLocks noChangeShapeType="1"/>
            </p:cNvSpPr>
            <p:nvPr/>
          </p:nvSpPr>
          <p:spPr bwMode="auto">
            <a:xfrm>
              <a:off x="476" y="1979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00" name="Text Box 7"/>
            <p:cNvSpPr txBox="1">
              <a:spLocks noChangeArrowheads="1"/>
            </p:cNvSpPr>
            <p:nvPr/>
          </p:nvSpPr>
          <p:spPr bwMode="auto">
            <a:xfrm>
              <a:off x="68" y="1877"/>
              <a:ext cx="4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37kDa</a:t>
              </a:r>
            </a:p>
          </p:txBody>
        </p:sp>
      </p:grpSp>
      <p:grpSp>
        <p:nvGrpSpPr>
          <p:cNvPr id="13342" name="Group 32"/>
          <p:cNvGrpSpPr>
            <a:grpSpLocks/>
          </p:cNvGrpSpPr>
          <p:nvPr/>
        </p:nvGrpSpPr>
        <p:grpSpPr bwMode="auto">
          <a:xfrm>
            <a:off x="1600200" y="1552575"/>
            <a:ext cx="863600" cy="304800"/>
            <a:chOff x="68" y="1877"/>
            <a:chExt cx="544" cy="192"/>
          </a:xfrm>
        </p:grpSpPr>
        <p:sp>
          <p:nvSpPr>
            <p:cNvPr id="13397" name="Line 33"/>
            <p:cNvSpPr>
              <a:spLocks noChangeShapeType="1"/>
            </p:cNvSpPr>
            <p:nvPr/>
          </p:nvSpPr>
          <p:spPr bwMode="auto">
            <a:xfrm>
              <a:off x="476" y="1979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98" name="Text Box 34"/>
            <p:cNvSpPr txBox="1">
              <a:spLocks noChangeArrowheads="1"/>
            </p:cNvSpPr>
            <p:nvPr/>
          </p:nvSpPr>
          <p:spPr bwMode="auto">
            <a:xfrm>
              <a:off x="68" y="1877"/>
              <a:ext cx="4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50kDa</a:t>
              </a:r>
            </a:p>
          </p:txBody>
        </p:sp>
      </p:grpSp>
      <p:grpSp>
        <p:nvGrpSpPr>
          <p:cNvPr id="13343" name="Group 2"/>
          <p:cNvGrpSpPr>
            <a:grpSpLocks/>
          </p:cNvGrpSpPr>
          <p:nvPr/>
        </p:nvGrpSpPr>
        <p:grpSpPr bwMode="auto">
          <a:xfrm>
            <a:off x="9067801" y="1752601"/>
            <a:ext cx="1439863" cy="366713"/>
            <a:chOff x="4823" y="1344"/>
            <a:chExt cx="907" cy="231"/>
          </a:xfrm>
        </p:grpSpPr>
        <p:sp>
          <p:nvSpPr>
            <p:cNvPr id="13395" name="Text Box 3"/>
            <p:cNvSpPr txBox="1">
              <a:spLocks noChangeArrowheads="1"/>
            </p:cNvSpPr>
            <p:nvPr/>
          </p:nvSpPr>
          <p:spPr bwMode="auto">
            <a:xfrm>
              <a:off x="5058" y="134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/>
                <a:t>β-</a:t>
              </a:r>
              <a:r>
                <a:rPr lang="en-US" altLang="zh-TW" sz="1400"/>
                <a:t>actin</a:t>
              </a:r>
            </a:p>
          </p:txBody>
        </p:sp>
        <p:sp>
          <p:nvSpPr>
            <p:cNvPr id="13396" name="Line 4"/>
            <p:cNvSpPr>
              <a:spLocks noChangeShapeType="1"/>
            </p:cNvSpPr>
            <p:nvPr/>
          </p:nvSpPr>
          <p:spPr bwMode="auto">
            <a:xfrm rot="10800000">
              <a:off x="4823" y="1455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344" name="Group 53"/>
          <p:cNvGrpSpPr>
            <a:grpSpLocks/>
          </p:cNvGrpSpPr>
          <p:nvPr/>
        </p:nvGrpSpPr>
        <p:grpSpPr bwMode="auto">
          <a:xfrm>
            <a:off x="1524000" y="2743200"/>
            <a:ext cx="971550" cy="304800"/>
            <a:chOff x="272" y="2478"/>
            <a:chExt cx="612" cy="192"/>
          </a:xfrm>
        </p:grpSpPr>
        <p:sp>
          <p:nvSpPr>
            <p:cNvPr id="13393" name="Line 54"/>
            <p:cNvSpPr>
              <a:spLocks noChangeShapeType="1"/>
            </p:cNvSpPr>
            <p:nvPr/>
          </p:nvSpPr>
          <p:spPr bwMode="auto">
            <a:xfrm>
              <a:off x="748" y="25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94" name="Text Box 55"/>
            <p:cNvSpPr txBox="1">
              <a:spLocks noChangeArrowheads="1"/>
            </p:cNvSpPr>
            <p:nvPr/>
          </p:nvSpPr>
          <p:spPr bwMode="auto">
            <a:xfrm>
              <a:off x="272" y="247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  50kDa</a:t>
              </a:r>
            </a:p>
          </p:txBody>
        </p:sp>
      </p:grpSp>
      <p:grpSp>
        <p:nvGrpSpPr>
          <p:cNvPr id="13345" name="Group 56"/>
          <p:cNvGrpSpPr>
            <a:grpSpLocks/>
          </p:cNvGrpSpPr>
          <p:nvPr/>
        </p:nvGrpSpPr>
        <p:grpSpPr bwMode="auto">
          <a:xfrm>
            <a:off x="1524000" y="2286000"/>
            <a:ext cx="971550" cy="304800"/>
            <a:chOff x="272" y="2478"/>
            <a:chExt cx="612" cy="192"/>
          </a:xfrm>
        </p:grpSpPr>
        <p:sp>
          <p:nvSpPr>
            <p:cNvPr id="13391" name="Line 57"/>
            <p:cNvSpPr>
              <a:spLocks noChangeShapeType="1"/>
            </p:cNvSpPr>
            <p:nvPr/>
          </p:nvSpPr>
          <p:spPr bwMode="auto">
            <a:xfrm>
              <a:off x="748" y="25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92" name="Text Box 58"/>
            <p:cNvSpPr txBox="1">
              <a:spLocks noChangeArrowheads="1"/>
            </p:cNvSpPr>
            <p:nvPr/>
          </p:nvSpPr>
          <p:spPr bwMode="auto">
            <a:xfrm>
              <a:off x="272" y="247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  75kDa</a:t>
              </a:r>
            </a:p>
          </p:txBody>
        </p:sp>
      </p:grpSp>
      <p:pic>
        <p:nvPicPr>
          <p:cNvPr id="13346" name="Picture 65" descr="1040402 SV-HUC-1 cyclin B1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33" t="54573" r="51677" b="30791"/>
          <a:stretch>
            <a:fillRect/>
          </a:stretch>
        </p:blipFill>
        <p:spPr bwMode="auto">
          <a:xfrm>
            <a:off x="2570164" y="2362201"/>
            <a:ext cx="215423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55" descr="1040402 TSGH8301 cyclin B1"/>
          <p:cNvPicPr>
            <a:picLocks noChangeAspect="1" noChangeArrowheads="1"/>
          </p:cNvPicPr>
          <p:nvPr/>
        </p:nvPicPr>
        <p:blipFill>
          <a:blip r:embed="rId6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456" t="47276" r="20816" b="37839"/>
          <a:stretch>
            <a:fillRect/>
          </a:stretch>
        </p:blipFill>
        <p:spPr bwMode="auto">
          <a:xfrm>
            <a:off x="6962776" y="2362200"/>
            <a:ext cx="1952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65" descr="1040402 SV-HUC-1 cyclin B1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20" t="55325" r="20010" b="30165"/>
          <a:stretch>
            <a:fillRect/>
          </a:stretch>
        </p:blipFill>
        <p:spPr bwMode="auto">
          <a:xfrm>
            <a:off x="4876800" y="2362200"/>
            <a:ext cx="198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9" name="Group 41"/>
          <p:cNvGrpSpPr>
            <a:grpSpLocks/>
          </p:cNvGrpSpPr>
          <p:nvPr/>
        </p:nvGrpSpPr>
        <p:grpSpPr bwMode="auto">
          <a:xfrm>
            <a:off x="9067800" y="2590800"/>
            <a:ext cx="1524000" cy="630238"/>
            <a:chOff x="4551" y="2432"/>
            <a:chExt cx="960" cy="397"/>
          </a:xfrm>
        </p:grpSpPr>
        <p:sp>
          <p:nvSpPr>
            <p:cNvPr id="13389" name="Text Box 42"/>
            <p:cNvSpPr txBox="1">
              <a:spLocks noChangeArrowheads="1"/>
            </p:cNvSpPr>
            <p:nvPr/>
          </p:nvSpPr>
          <p:spPr bwMode="auto">
            <a:xfrm>
              <a:off x="4791" y="2432"/>
              <a:ext cx="72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400"/>
                <a:t>cyclin B1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  <a:sym typeface="Symbol" panose="05050102010706020507" pitchFamily="18" charset="2"/>
                </a:rPr>
                <a:t>(55kd)</a:t>
              </a:r>
            </a:p>
          </p:txBody>
        </p:sp>
        <p:sp>
          <p:nvSpPr>
            <p:cNvPr id="13390" name="Line 43"/>
            <p:cNvSpPr>
              <a:spLocks noChangeShapeType="1"/>
            </p:cNvSpPr>
            <p:nvPr/>
          </p:nvSpPr>
          <p:spPr bwMode="auto">
            <a:xfrm rot="10800000">
              <a:off x="4551" y="252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350" name="Group 35"/>
          <p:cNvGrpSpPr>
            <a:grpSpLocks/>
          </p:cNvGrpSpPr>
          <p:nvPr/>
        </p:nvGrpSpPr>
        <p:grpSpPr bwMode="auto">
          <a:xfrm>
            <a:off x="1525588" y="3543300"/>
            <a:ext cx="971550" cy="304800"/>
            <a:chOff x="272" y="2478"/>
            <a:chExt cx="612" cy="192"/>
          </a:xfrm>
        </p:grpSpPr>
        <p:sp>
          <p:nvSpPr>
            <p:cNvPr id="13387" name="Line 36"/>
            <p:cNvSpPr>
              <a:spLocks noChangeShapeType="1"/>
            </p:cNvSpPr>
            <p:nvPr/>
          </p:nvSpPr>
          <p:spPr bwMode="auto">
            <a:xfrm>
              <a:off x="748" y="25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88" name="Text Box 37"/>
            <p:cNvSpPr txBox="1">
              <a:spLocks noChangeArrowheads="1"/>
            </p:cNvSpPr>
            <p:nvPr/>
          </p:nvSpPr>
          <p:spPr bwMode="auto">
            <a:xfrm>
              <a:off x="272" y="247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  50kDa</a:t>
              </a:r>
            </a:p>
          </p:txBody>
        </p:sp>
      </p:grpSp>
      <p:grpSp>
        <p:nvGrpSpPr>
          <p:cNvPr id="13351" name="Group 38"/>
          <p:cNvGrpSpPr>
            <a:grpSpLocks/>
          </p:cNvGrpSpPr>
          <p:nvPr/>
        </p:nvGrpSpPr>
        <p:grpSpPr bwMode="auto">
          <a:xfrm>
            <a:off x="1525588" y="3109913"/>
            <a:ext cx="971550" cy="304800"/>
            <a:chOff x="272" y="2478"/>
            <a:chExt cx="612" cy="192"/>
          </a:xfrm>
        </p:grpSpPr>
        <p:sp>
          <p:nvSpPr>
            <p:cNvPr id="13385" name="Line 39"/>
            <p:cNvSpPr>
              <a:spLocks noChangeShapeType="1"/>
            </p:cNvSpPr>
            <p:nvPr/>
          </p:nvSpPr>
          <p:spPr bwMode="auto">
            <a:xfrm>
              <a:off x="748" y="25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86" name="Text Box 40"/>
            <p:cNvSpPr txBox="1">
              <a:spLocks noChangeArrowheads="1"/>
            </p:cNvSpPr>
            <p:nvPr/>
          </p:nvSpPr>
          <p:spPr bwMode="auto">
            <a:xfrm>
              <a:off x="272" y="247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  75kDa</a:t>
              </a:r>
            </a:p>
          </p:txBody>
        </p:sp>
      </p:grpSp>
      <p:pic>
        <p:nvPicPr>
          <p:cNvPr id="13352" name="Picture 45" descr="1040402 SV-HUC-1 cyclin A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91" t="27170" r="50122" b="42845"/>
          <a:stretch>
            <a:fillRect/>
          </a:stretch>
        </p:blipFill>
        <p:spPr bwMode="auto">
          <a:xfrm>
            <a:off x="2568576" y="3182939"/>
            <a:ext cx="21558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53" name="Group 46"/>
          <p:cNvGrpSpPr>
            <a:grpSpLocks/>
          </p:cNvGrpSpPr>
          <p:nvPr/>
        </p:nvGrpSpPr>
        <p:grpSpPr bwMode="auto">
          <a:xfrm>
            <a:off x="1524000" y="4117975"/>
            <a:ext cx="971550" cy="304800"/>
            <a:chOff x="272" y="2478"/>
            <a:chExt cx="612" cy="192"/>
          </a:xfrm>
        </p:grpSpPr>
        <p:sp>
          <p:nvSpPr>
            <p:cNvPr id="13383" name="Line 47"/>
            <p:cNvSpPr>
              <a:spLocks noChangeShapeType="1"/>
            </p:cNvSpPr>
            <p:nvPr/>
          </p:nvSpPr>
          <p:spPr bwMode="auto">
            <a:xfrm>
              <a:off x="748" y="25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84" name="Text Box 48"/>
            <p:cNvSpPr txBox="1">
              <a:spLocks noChangeArrowheads="1"/>
            </p:cNvSpPr>
            <p:nvPr/>
          </p:nvSpPr>
          <p:spPr bwMode="auto">
            <a:xfrm>
              <a:off x="272" y="247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  37kDa</a:t>
              </a:r>
            </a:p>
          </p:txBody>
        </p:sp>
      </p:grpSp>
      <p:pic>
        <p:nvPicPr>
          <p:cNvPr id="13354" name="Picture 45" descr="1040402 TSGH8301 cyclin A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97" t="31607" r="20149" b="41475"/>
          <a:stretch>
            <a:fillRect/>
          </a:stretch>
        </p:blipFill>
        <p:spPr bwMode="auto">
          <a:xfrm>
            <a:off x="6934200" y="3200400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5" name="Picture 45" descr="1040402 SV-HUC-1 cyclin A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17" t="28587" r="19171" b="44470"/>
          <a:stretch>
            <a:fillRect/>
          </a:stretch>
        </p:blipFill>
        <p:spPr bwMode="auto">
          <a:xfrm>
            <a:off x="4876800" y="3200400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56" name="Group 42"/>
          <p:cNvGrpSpPr>
            <a:grpSpLocks/>
          </p:cNvGrpSpPr>
          <p:nvPr/>
        </p:nvGrpSpPr>
        <p:grpSpPr bwMode="auto">
          <a:xfrm>
            <a:off x="8991600" y="3700464"/>
            <a:ext cx="1524000" cy="630237"/>
            <a:chOff x="4551" y="2432"/>
            <a:chExt cx="960" cy="397"/>
          </a:xfrm>
        </p:grpSpPr>
        <p:sp>
          <p:nvSpPr>
            <p:cNvPr id="13381" name="Text Box 43"/>
            <p:cNvSpPr txBox="1">
              <a:spLocks noChangeArrowheads="1"/>
            </p:cNvSpPr>
            <p:nvPr/>
          </p:nvSpPr>
          <p:spPr bwMode="auto">
            <a:xfrm>
              <a:off x="4791" y="2432"/>
              <a:ext cx="72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400"/>
                <a:t>cyclin A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  <a:sym typeface="Symbol" panose="05050102010706020507" pitchFamily="18" charset="2"/>
                </a:rPr>
                <a:t>(50, 60 kd)</a:t>
              </a:r>
            </a:p>
          </p:txBody>
        </p:sp>
        <p:sp>
          <p:nvSpPr>
            <p:cNvPr id="13382" name="Line 44"/>
            <p:cNvSpPr>
              <a:spLocks noChangeShapeType="1"/>
            </p:cNvSpPr>
            <p:nvPr/>
          </p:nvSpPr>
          <p:spPr bwMode="auto">
            <a:xfrm rot="10800000">
              <a:off x="4551" y="252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357" name="Group 69"/>
          <p:cNvGrpSpPr>
            <a:grpSpLocks/>
          </p:cNvGrpSpPr>
          <p:nvPr/>
        </p:nvGrpSpPr>
        <p:grpSpPr bwMode="auto">
          <a:xfrm>
            <a:off x="1524000" y="5495925"/>
            <a:ext cx="971550" cy="304800"/>
            <a:chOff x="272" y="2478"/>
            <a:chExt cx="612" cy="192"/>
          </a:xfrm>
        </p:grpSpPr>
        <p:sp>
          <p:nvSpPr>
            <p:cNvPr id="13379" name="Line 70"/>
            <p:cNvSpPr>
              <a:spLocks noChangeShapeType="1"/>
            </p:cNvSpPr>
            <p:nvPr/>
          </p:nvSpPr>
          <p:spPr bwMode="auto">
            <a:xfrm>
              <a:off x="748" y="25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80" name="Text Box 71"/>
            <p:cNvSpPr txBox="1">
              <a:spLocks noChangeArrowheads="1"/>
            </p:cNvSpPr>
            <p:nvPr/>
          </p:nvSpPr>
          <p:spPr bwMode="auto">
            <a:xfrm>
              <a:off x="272" y="247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  25kDa</a:t>
              </a:r>
            </a:p>
          </p:txBody>
        </p:sp>
      </p:grpSp>
      <p:grpSp>
        <p:nvGrpSpPr>
          <p:cNvPr id="13358" name="Group 72"/>
          <p:cNvGrpSpPr>
            <a:grpSpLocks/>
          </p:cNvGrpSpPr>
          <p:nvPr/>
        </p:nvGrpSpPr>
        <p:grpSpPr bwMode="auto">
          <a:xfrm>
            <a:off x="1528763" y="4648200"/>
            <a:ext cx="971550" cy="304800"/>
            <a:chOff x="272" y="2478"/>
            <a:chExt cx="612" cy="192"/>
          </a:xfrm>
        </p:grpSpPr>
        <p:sp>
          <p:nvSpPr>
            <p:cNvPr id="13377" name="Line 73"/>
            <p:cNvSpPr>
              <a:spLocks noChangeShapeType="1"/>
            </p:cNvSpPr>
            <p:nvPr/>
          </p:nvSpPr>
          <p:spPr bwMode="auto">
            <a:xfrm>
              <a:off x="748" y="25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78" name="Text Box 74"/>
            <p:cNvSpPr txBox="1">
              <a:spLocks noChangeArrowheads="1"/>
            </p:cNvSpPr>
            <p:nvPr/>
          </p:nvSpPr>
          <p:spPr bwMode="auto">
            <a:xfrm>
              <a:off x="272" y="247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  37kDa</a:t>
              </a:r>
            </a:p>
          </p:txBody>
        </p:sp>
      </p:grpSp>
      <p:pic>
        <p:nvPicPr>
          <p:cNvPr id="13359" name="Picture 116" descr="1040402 SV-HUC-1 cdc2"/>
          <p:cNvPicPr>
            <a:picLocks noChangeAspect="1" noChangeArrowheads="1"/>
          </p:cNvPicPr>
          <p:nvPr/>
        </p:nvPicPr>
        <p:blipFill>
          <a:blip r:embed="rId9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38" t="37805" r="51155" b="39151"/>
          <a:stretch>
            <a:fillRect/>
          </a:stretch>
        </p:blipFill>
        <p:spPr bwMode="auto">
          <a:xfrm>
            <a:off x="2541588" y="4721226"/>
            <a:ext cx="218281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0" name="Picture 45" descr="1040402 TSGH8301 cdc2"/>
          <p:cNvPicPr>
            <a:picLocks noChangeAspect="1" noChangeArrowheads="1"/>
          </p:cNvPicPr>
          <p:nvPr/>
        </p:nvPicPr>
        <p:blipFill>
          <a:blip r:embed="rId10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74" t="33214" r="16768" b="44095"/>
          <a:stretch>
            <a:fillRect/>
          </a:stretch>
        </p:blipFill>
        <p:spPr bwMode="auto">
          <a:xfrm>
            <a:off x="6934200" y="4724400"/>
            <a:ext cx="198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1" name="Picture 116" descr="1040402 SV-HUC-1 cdc2"/>
          <p:cNvPicPr>
            <a:picLocks noChangeAspect="1" noChangeArrowheads="1"/>
          </p:cNvPicPr>
          <p:nvPr/>
        </p:nvPicPr>
        <p:blipFill>
          <a:blip r:embed="rId9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61" t="37805" r="18398" b="40215"/>
          <a:stretch>
            <a:fillRect/>
          </a:stretch>
        </p:blipFill>
        <p:spPr bwMode="auto">
          <a:xfrm>
            <a:off x="4876800" y="4724400"/>
            <a:ext cx="198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62" name="Group 42"/>
          <p:cNvGrpSpPr>
            <a:grpSpLocks/>
          </p:cNvGrpSpPr>
          <p:nvPr/>
        </p:nvGrpSpPr>
        <p:grpSpPr bwMode="auto">
          <a:xfrm>
            <a:off x="8991600" y="4953000"/>
            <a:ext cx="1524000" cy="630238"/>
            <a:chOff x="4551" y="2432"/>
            <a:chExt cx="960" cy="397"/>
          </a:xfrm>
        </p:grpSpPr>
        <p:sp>
          <p:nvSpPr>
            <p:cNvPr id="13375" name="Text Box 43"/>
            <p:cNvSpPr txBox="1">
              <a:spLocks noChangeArrowheads="1"/>
            </p:cNvSpPr>
            <p:nvPr/>
          </p:nvSpPr>
          <p:spPr bwMode="auto">
            <a:xfrm>
              <a:off x="4791" y="2432"/>
              <a:ext cx="72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400"/>
                <a:t>Cdc2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  <a:sym typeface="Symbol" panose="05050102010706020507" pitchFamily="18" charset="2"/>
                </a:rPr>
                <a:t>(34 kd)</a:t>
              </a:r>
              <a:endParaRPr kumimoji="0" lang="zh-TW" altLang="en-US" sz="1400">
                <a:latin typeface="Calibri" panose="020F0502020204030204" pitchFamily="34" charset="0"/>
              </a:endParaRPr>
            </a:p>
          </p:txBody>
        </p:sp>
        <p:sp>
          <p:nvSpPr>
            <p:cNvPr id="13376" name="Line 44"/>
            <p:cNvSpPr>
              <a:spLocks noChangeShapeType="1"/>
            </p:cNvSpPr>
            <p:nvPr/>
          </p:nvSpPr>
          <p:spPr bwMode="auto">
            <a:xfrm rot="10800000">
              <a:off x="4551" y="252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3363" name="Picture 46" descr="1040421 SV-HUC-1 cdc25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96" t="48865" r="50458" b="35022"/>
          <a:stretch>
            <a:fillRect/>
          </a:stretch>
        </p:blipFill>
        <p:spPr bwMode="auto">
          <a:xfrm>
            <a:off x="2514600" y="5972176"/>
            <a:ext cx="22098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4" name="Picture 46" descr="1040421 TSGH8301 cdc25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56" t="48909" r="18768" b="34798"/>
          <a:stretch>
            <a:fillRect/>
          </a:stretch>
        </p:blipFill>
        <p:spPr bwMode="auto">
          <a:xfrm>
            <a:off x="6934200" y="5926138"/>
            <a:ext cx="19812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5" name="Picture 46" descr="1040421 SV-HUC-1 cdc25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99" t="48991" r="18538" b="34491"/>
          <a:stretch>
            <a:fillRect/>
          </a:stretch>
        </p:blipFill>
        <p:spPr bwMode="auto">
          <a:xfrm>
            <a:off x="4876800" y="5957888"/>
            <a:ext cx="198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66" name="Group 62"/>
          <p:cNvGrpSpPr>
            <a:grpSpLocks/>
          </p:cNvGrpSpPr>
          <p:nvPr/>
        </p:nvGrpSpPr>
        <p:grpSpPr bwMode="auto">
          <a:xfrm>
            <a:off x="9020175" y="6248400"/>
            <a:ext cx="1524000" cy="304800"/>
            <a:chOff x="4551" y="2432"/>
            <a:chExt cx="960" cy="163"/>
          </a:xfrm>
        </p:grpSpPr>
        <p:sp>
          <p:nvSpPr>
            <p:cNvPr id="13373" name="Text Box 63"/>
            <p:cNvSpPr txBox="1">
              <a:spLocks noChangeArrowheads="1"/>
            </p:cNvSpPr>
            <p:nvPr/>
          </p:nvSpPr>
          <p:spPr bwMode="auto">
            <a:xfrm>
              <a:off x="4791" y="2432"/>
              <a:ext cx="72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400"/>
                <a:t>cdc25c</a:t>
              </a:r>
              <a:endParaRPr lang="en-US" altLang="zh-TW" sz="1400">
                <a:ea typeface="標楷體" panose="03000509000000000000" pitchFamily="65" charset="-120"/>
              </a:endParaRPr>
            </a:p>
          </p:txBody>
        </p:sp>
        <p:sp>
          <p:nvSpPr>
            <p:cNvPr id="13374" name="Line 64"/>
            <p:cNvSpPr>
              <a:spLocks noChangeShapeType="1"/>
            </p:cNvSpPr>
            <p:nvPr/>
          </p:nvSpPr>
          <p:spPr bwMode="auto">
            <a:xfrm rot="10800000">
              <a:off x="4551" y="252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367" name="Group 35"/>
          <p:cNvGrpSpPr>
            <a:grpSpLocks/>
          </p:cNvGrpSpPr>
          <p:nvPr/>
        </p:nvGrpSpPr>
        <p:grpSpPr bwMode="auto">
          <a:xfrm>
            <a:off x="1524000" y="6524625"/>
            <a:ext cx="971550" cy="304800"/>
            <a:chOff x="272" y="2478"/>
            <a:chExt cx="612" cy="192"/>
          </a:xfrm>
        </p:grpSpPr>
        <p:sp>
          <p:nvSpPr>
            <p:cNvPr id="13371" name="Line 36"/>
            <p:cNvSpPr>
              <a:spLocks noChangeShapeType="1"/>
            </p:cNvSpPr>
            <p:nvPr/>
          </p:nvSpPr>
          <p:spPr bwMode="auto">
            <a:xfrm>
              <a:off x="748" y="25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72" name="Text Box 37"/>
            <p:cNvSpPr txBox="1">
              <a:spLocks noChangeArrowheads="1"/>
            </p:cNvSpPr>
            <p:nvPr/>
          </p:nvSpPr>
          <p:spPr bwMode="auto">
            <a:xfrm>
              <a:off x="272" y="247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  50kDa</a:t>
              </a:r>
            </a:p>
          </p:txBody>
        </p:sp>
      </p:grpSp>
      <p:grpSp>
        <p:nvGrpSpPr>
          <p:cNvPr id="13368" name="Group 38"/>
          <p:cNvGrpSpPr>
            <a:grpSpLocks/>
          </p:cNvGrpSpPr>
          <p:nvPr/>
        </p:nvGrpSpPr>
        <p:grpSpPr bwMode="auto">
          <a:xfrm>
            <a:off x="1524000" y="5967413"/>
            <a:ext cx="971550" cy="304800"/>
            <a:chOff x="272" y="2478"/>
            <a:chExt cx="612" cy="192"/>
          </a:xfrm>
        </p:grpSpPr>
        <p:sp>
          <p:nvSpPr>
            <p:cNvPr id="13369" name="Line 39"/>
            <p:cNvSpPr>
              <a:spLocks noChangeShapeType="1"/>
            </p:cNvSpPr>
            <p:nvPr/>
          </p:nvSpPr>
          <p:spPr bwMode="auto">
            <a:xfrm>
              <a:off x="748" y="258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70" name="Text Box 40"/>
            <p:cNvSpPr txBox="1">
              <a:spLocks noChangeArrowheads="1"/>
            </p:cNvSpPr>
            <p:nvPr/>
          </p:nvSpPr>
          <p:spPr bwMode="auto">
            <a:xfrm>
              <a:off x="272" y="247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zh-TW" sz="1400">
                  <a:latin typeface="Calibri" panose="020F0502020204030204" pitchFamily="34" charset="0"/>
                </a:rPr>
                <a:t>  75kDa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0" name="Picture 2" descr="http://www-bcf.usc.edu/~forsburg/images/CDKcyclins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18900" y="4670426"/>
            <a:ext cx="1780670" cy="142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718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r569-2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525" y="742950"/>
            <a:ext cx="76009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08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1676400" y="90489"/>
            <a:ext cx="14478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anose="020B0604020202020204" pitchFamily="34" charset="0"/>
              </a:rPr>
              <a:t>TSGH8301 </a:t>
            </a:r>
            <a:endParaRPr lang="en-US" altLang="zh-TW" sz="1800">
              <a:latin typeface="Arial" panose="020B0604020202020204" pitchFamily="34" charset="0"/>
            </a:endParaRPr>
          </a:p>
        </p:txBody>
      </p:sp>
      <p:cxnSp>
        <p:nvCxnSpPr>
          <p:cNvPr id="3" name="直線單箭頭接點 2"/>
          <p:cNvCxnSpPr/>
          <p:nvPr/>
        </p:nvCxnSpPr>
        <p:spPr>
          <a:xfrm>
            <a:off x="3368676" y="6248400"/>
            <a:ext cx="63849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flipV="1">
            <a:off x="3368675" y="457200"/>
            <a:ext cx="0" cy="5791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文字方塊 6"/>
          <p:cNvSpPr txBox="1">
            <a:spLocks noChangeArrowheads="1"/>
          </p:cNvSpPr>
          <p:nvPr/>
        </p:nvSpPr>
        <p:spPr bwMode="auto">
          <a:xfrm>
            <a:off x="4572000" y="6335714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anose="020B0604020202020204" pitchFamily="34" charset="0"/>
              </a:rPr>
              <a:t>Annexin V -FITC fluorescence intensity</a:t>
            </a:r>
            <a:endParaRPr lang="zh-TW" altLang="en-US" sz="1800" b="1">
              <a:latin typeface="Arial" panose="020B0604020202020204" pitchFamily="34" charset="0"/>
            </a:endParaRPr>
          </a:p>
        </p:txBody>
      </p:sp>
      <p:sp>
        <p:nvSpPr>
          <p:cNvPr id="7174" name="文字方塊 7"/>
          <p:cNvSpPr txBox="1">
            <a:spLocks noChangeArrowheads="1"/>
          </p:cNvSpPr>
          <p:nvPr/>
        </p:nvSpPr>
        <p:spPr bwMode="auto">
          <a:xfrm rot="10800000">
            <a:off x="2819550" y="1676400"/>
            <a:ext cx="46166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anose="020B0604020202020204" pitchFamily="34" charset="0"/>
              </a:rPr>
              <a:t>PI fluorescence intensity</a:t>
            </a:r>
            <a:endParaRPr lang="zh-TW" altLang="en-US" sz="1800" b="1">
              <a:latin typeface="Arial" panose="020B0604020202020204" pitchFamily="34" charset="0"/>
            </a:endParaRPr>
          </a:p>
        </p:txBody>
      </p:sp>
      <p:sp>
        <p:nvSpPr>
          <p:cNvPr id="7175" name="文字方塊 8"/>
          <p:cNvSpPr txBox="1">
            <a:spLocks noChangeArrowheads="1"/>
          </p:cNvSpPr>
          <p:nvPr/>
        </p:nvSpPr>
        <p:spPr bwMode="auto">
          <a:xfrm>
            <a:off x="1600200" y="11684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     0</a:t>
            </a:r>
            <a:r>
              <a:rPr lang="en-US" altLang="zh-TW" sz="1600" b="1">
                <a:latin typeface="Arial" panose="020B0604020202020204" pitchFamily="34" charset="0"/>
                <a:sym typeface="Symbol" panose="05050102010706020507" pitchFamily="18" charset="2"/>
              </a:rPr>
              <a:t>M</a:t>
            </a:r>
            <a:endParaRPr lang="zh-TW" altLang="en-US" sz="16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Reversine </a:t>
            </a:r>
          </a:p>
        </p:txBody>
      </p:sp>
      <p:sp>
        <p:nvSpPr>
          <p:cNvPr id="7176" name="文字方塊 16"/>
          <p:cNvSpPr txBox="1">
            <a:spLocks noChangeArrowheads="1"/>
          </p:cNvSpPr>
          <p:nvPr/>
        </p:nvSpPr>
        <p:spPr bwMode="auto">
          <a:xfrm>
            <a:off x="1600200" y="26162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    1</a:t>
            </a:r>
            <a:r>
              <a:rPr lang="en-US" altLang="zh-TW" sz="1600" b="1">
                <a:latin typeface="Arial" panose="020B0604020202020204" pitchFamily="34" charset="0"/>
                <a:sym typeface="Symbol" panose="05050102010706020507" pitchFamily="18" charset="2"/>
              </a:rPr>
              <a:t>M</a:t>
            </a:r>
            <a:endParaRPr lang="zh-TW" altLang="en-US" sz="16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Reversine </a:t>
            </a:r>
          </a:p>
        </p:txBody>
      </p:sp>
      <p:sp>
        <p:nvSpPr>
          <p:cNvPr id="7177" name="文字方塊 17"/>
          <p:cNvSpPr txBox="1">
            <a:spLocks noChangeArrowheads="1"/>
          </p:cNvSpPr>
          <p:nvPr/>
        </p:nvSpPr>
        <p:spPr bwMode="auto">
          <a:xfrm>
            <a:off x="1600200" y="39878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    10</a:t>
            </a:r>
            <a:r>
              <a:rPr lang="en-US" altLang="zh-TW" sz="1600" b="1">
                <a:latin typeface="Arial" panose="020B0604020202020204" pitchFamily="34" charset="0"/>
                <a:sym typeface="Symbol" panose="05050102010706020507" pitchFamily="18" charset="2"/>
              </a:rPr>
              <a:t>M</a:t>
            </a:r>
            <a:endParaRPr lang="zh-TW" altLang="en-US" sz="16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Reversine </a:t>
            </a:r>
          </a:p>
        </p:txBody>
      </p:sp>
      <p:sp>
        <p:nvSpPr>
          <p:cNvPr id="7178" name="文字方塊 18"/>
          <p:cNvSpPr txBox="1">
            <a:spLocks noChangeArrowheads="1"/>
          </p:cNvSpPr>
          <p:nvPr/>
        </p:nvSpPr>
        <p:spPr bwMode="auto">
          <a:xfrm>
            <a:off x="1600200" y="54102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    20</a:t>
            </a:r>
            <a:r>
              <a:rPr lang="en-US" altLang="zh-TW" sz="1600" b="1">
                <a:latin typeface="Arial" panose="020B0604020202020204" pitchFamily="34" charset="0"/>
                <a:sym typeface="Symbol" panose="05050102010706020507" pitchFamily="18" charset="2"/>
              </a:rPr>
              <a:t>M</a:t>
            </a:r>
            <a:endParaRPr lang="zh-TW" altLang="en-US" sz="16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Reversine </a:t>
            </a:r>
          </a:p>
        </p:txBody>
      </p:sp>
      <p:sp>
        <p:nvSpPr>
          <p:cNvPr id="7179" name="文字方塊 11"/>
          <p:cNvSpPr txBox="1">
            <a:spLocks noChangeArrowheads="1"/>
          </p:cNvSpPr>
          <p:nvPr/>
        </p:nvSpPr>
        <p:spPr bwMode="auto">
          <a:xfrm>
            <a:off x="4152900" y="79375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24hr</a:t>
            </a:r>
            <a:endParaRPr lang="zh-TW" altLang="en-US" sz="1600" b="1">
              <a:latin typeface="Arial" panose="020B0604020202020204" pitchFamily="34" charset="0"/>
            </a:endParaRPr>
          </a:p>
        </p:txBody>
      </p:sp>
      <p:sp>
        <p:nvSpPr>
          <p:cNvPr id="7180" name="文字方塊 22"/>
          <p:cNvSpPr txBox="1">
            <a:spLocks noChangeArrowheads="1"/>
          </p:cNvSpPr>
          <p:nvPr/>
        </p:nvSpPr>
        <p:spPr bwMode="auto">
          <a:xfrm>
            <a:off x="6362700" y="76200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48hr</a:t>
            </a:r>
            <a:endParaRPr lang="zh-TW" altLang="en-US" sz="1600" b="1">
              <a:latin typeface="Arial" panose="020B0604020202020204" pitchFamily="34" charset="0"/>
            </a:endParaRPr>
          </a:p>
        </p:txBody>
      </p:sp>
      <p:sp>
        <p:nvSpPr>
          <p:cNvPr id="7181" name="文字方塊 23"/>
          <p:cNvSpPr txBox="1">
            <a:spLocks noChangeArrowheads="1"/>
          </p:cNvSpPr>
          <p:nvPr/>
        </p:nvSpPr>
        <p:spPr bwMode="auto">
          <a:xfrm>
            <a:off x="8420100" y="76200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panose="020B0604020202020204" pitchFamily="34" charset="0"/>
              </a:rPr>
              <a:t>72hr</a:t>
            </a:r>
            <a:endParaRPr lang="zh-TW" altLang="en-US" sz="1600" b="1">
              <a:latin typeface="Arial" panose="020B0604020202020204" pitchFamily="34" charset="0"/>
            </a:endParaRPr>
          </a:p>
        </p:txBody>
      </p:sp>
      <p:pic>
        <p:nvPicPr>
          <p:cNvPr id="718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838" y="581025"/>
            <a:ext cx="18351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4888" y="2000250"/>
            <a:ext cx="18351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839" y="3381375"/>
            <a:ext cx="18684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1075" y="4800601"/>
            <a:ext cx="187325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87375"/>
            <a:ext cx="18351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9900" y="2003425"/>
            <a:ext cx="18351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9900" y="3400425"/>
            <a:ext cx="18351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9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846639"/>
            <a:ext cx="18351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0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450" y="568325"/>
            <a:ext cx="18351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1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2225" y="1993900"/>
            <a:ext cx="18351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2" name="Picture 3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5875" y="3397250"/>
            <a:ext cx="18415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3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5875" y="4811713"/>
            <a:ext cx="18351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94" name="文字方塊 1"/>
          <p:cNvSpPr txBox="1">
            <a:spLocks noChangeArrowheads="1"/>
          </p:cNvSpPr>
          <p:nvPr/>
        </p:nvSpPr>
        <p:spPr bwMode="auto">
          <a:xfrm>
            <a:off x="3657600" y="6096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2.9%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195" name="文字方塊 38"/>
          <p:cNvSpPr txBox="1">
            <a:spLocks noChangeArrowheads="1"/>
          </p:cNvSpPr>
          <p:nvPr/>
        </p:nvSpPr>
        <p:spPr bwMode="auto">
          <a:xfrm>
            <a:off x="4800600" y="6096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2.4%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196" name="文字方塊 40"/>
          <p:cNvSpPr txBox="1">
            <a:spLocks noChangeArrowheads="1"/>
          </p:cNvSpPr>
          <p:nvPr/>
        </p:nvSpPr>
        <p:spPr bwMode="auto">
          <a:xfrm>
            <a:off x="4800600" y="13716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197" name="文字方塊 41"/>
          <p:cNvSpPr txBox="1">
            <a:spLocks noChangeArrowheads="1"/>
          </p:cNvSpPr>
          <p:nvPr/>
        </p:nvSpPr>
        <p:spPr bwMode="auto">
          <a:xfrm>
            <a:off x="5715000" y="6096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2.6%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198" name="文字方塊 42"/>
          <p:cNvSpPr txBox="1">
            <a:spLocks noChangeArrowheads="1"/>
          </p:cNvSpPr>
          <p:nvPr/>
        </p:nvSpPr>
        <p:spPr bwMode="auto">
          <a:xfrm>
            <a:off x="6858000" y="6096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1.6%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199" name="文字方塊 43"/>
          <p:cNvSpPr txBox="1">
            <a:spLocks noChangeArrowheads="1"/>
          </p:cNvSpPr>
          <p:nvPr/>
        </p:nvSpPr>
        <p:spPr bwMode="auto">
          <a:xfrm>
            <a:off x="6858000" y="13716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0.1%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0" name="文字方塊 44"/>
          <p:cNvSpPr txBox="1">
            <a:spLocks noChangeArrowheads="1"/>
          </p:cNvSpPr>
          <p:nvPr/>
        </p:nvSpPr>
        <p:spPr bwMode="auto">
          <a:xfrm>
            <a:off x="7772400" y="6096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2.8%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1" name="文字方塊 45"/>
          <p:cNvSpPr txBox="1">
            <a:spLocks noChangeArrowheads="1"/>
          </p:cNvSpPr>
          <p:nvPr/>
        </p:nvSpPr>
        <p:spPr bwMode="auto">
          <a:xfrm>
            <a:off x="8915400" y="6096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2.4%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2" name="文字方塊 46"/>
          <p:cNvSpPr txBox="1">
            <a:spLocks noChangeArrowheads="1"/>
          </p:cNvSpPr>
          <p:nvPr/>
        </p:nvSpPr>
        <p:spPr bwMode="auto">
          <a:xfrm>
            <a:off x="8915400" y="13716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0.1%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3" name="文字方塊 47"/>
          <p:cNvSpPr txBox="1">
            <a:spLocks noChangeArrowheads="1"/>
          </p:cNvSpPr>
          <p:nvPr/>
        </p:nvSpPr>
        <p:spPr bwMode="auto">
          <a:xfrm>
            <a:off x="7772400" y="202565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19.1%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4" name="文字方塊 48"/>
          <p:cNvSpPr txBox="1">
            <a:spLocks noChangeArrowheads="1"/>
          </p:cNvSpPr>
          <p:nvPr/>
        </p:nvSpPr>
        <p:spPr bwMode="auto">
          <a:xfrm>
            <a:off x="8915400" y="202565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25.3%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5" name="文字方塊 49"/>
          <p:cNvSpPr txBox="1">
            <a:spLocks noChangeArrowheads="1"/>
          </p:cNvSpPr>
          <p:nvPr/>
        </p:nvSpPr>
        <p:spPr bwMode="auto">
          <a:xfrm>
            <a:off x="8915400" y="278765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6" name="文字方塊 50"/>
          <p:cNvSpPr txBox="1">
            <a:spLocks noChangeArrowheads="1"/>
          </p:cNvSpPr>
          <p:nvPr/>
        </p:nvSpPr>
        <p:spPr bwMode="auto">
          <a:xfrm>
            <a:off x="7772400" y="34290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24.3%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7" name="文字方塊 51"/>
          <p:cNvSpPr txBox="1">
            <a:spLocks noChangeArrowheads="1"/>
          </p:cNvSpPr>
          <p:nvPr/>
        </p:nvSpPr>
        <p:spPr bwMode="auto">
          <a:xfrm>
            <a:off x="8915400" y="34290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40.2%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8" name="文字方塊 52"/>
          <p:cNvSpPr txBox="1">
            <a:spLocks noChangeArrowheads="1"/>
          </p:cNvSpPr>
          <p:nvPr/>
        </p:nvSpPr>
        <p:spPr bwMode="auto">
          <a:xfrm>
            <a:off x="8915400" y="41910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0.7%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09" name="文字方塊 53"/>
          <p:cNvSpPr txBox="1">
            <a:spLocks noChangeArrowheads="1"/>
          </p:cNvSpPr>
          <p:nvPr/>
        </p:nvSpPr>
        <p:spPr bwMode="auto">
          <a:xfrm>
            <a:off x="7772400" y="484505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39.0%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0" name="文字方塊 54"/>
          <p:cNvSpPr txBox="1">
            <a:spLocks noChangeArrowheads="1"/>
          </p:cNvSpPr>
          <p:nvPr/>
        </p:nvSpPr>
        <p:spPr bwMode="auto">
          <a:xfrm>
            <a:off x="8915400" y="484505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21.0%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1" name="文字方塊 55"/>
          <p:cNvSpPr txBox="1">
            <a:spLocks noChangeArrowheads="1"/>
          </p:cNvSpPr>
          <p:nvPr/>
        </p:nvSpPr>
        <p:spPr bwMode="auto">
          <a:xfrm>
            <a:off x="8915400" y="560705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2" name="文字方塊 56"/>
          <p:cNvSpPr txBox="1">
            <a:spLocks noChangeArrowheads="1"/>
          </p:cNvSpPr>
          <p:nvPr/>
        </p:nvSpPr>
        <p:spPr bwMode="auto">
          <a:xfrm>
            <a:off x="5700713" y="48768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27.5%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3" name="文字方塊 57"/>
          <p:cNvSpPr txBox="1">
            <a:spLocks noChangeArrowheads="1"/>
          </p:cNvSpPr>
          <p:nvPr/>
        </p:nvSpPr>
        <p:spPr bwMode="auto">
          <a:xfrm>
            <a:off x="6843713" y="48768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19%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4" name="文字方塊 58"/>
          <p:cNvSpPr txBox="1">
            <a:spLocks noChangeArrowheads="1"/>
          </p:cNvSpPr>
          <p:nvPr/>
        </p:nvSpPr>
        <p:spPr bwMode="auto">
          <a:xfrm>
            <a:off x="6843713" y="56388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0.9%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5" name="文字方塊 59"/>
          <p:cNvSpPr txBox="1">
            <a:spLocks noChangeArrowheads="1"/>
          </p:cNvSpPr>
          <p:nvPr/>
        </p:nvSpPr>
        <p:spPr bwMode="auto">
          <a:xfrm>
            <a:off x="5686425" y="34290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19.3%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6" name="文字方塊 60"/>
          <p:cNvSpPr txBox="1">
            <a:spLocks noChangeArrowheads="1"/>
          </p:cNvSpPr>
          <p:nvPr/>
        </p:nvSpPr>
        <p:spPr bwMode="auto">
          <a:xfrm>
            <a:off x="6829425" y="34290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29.1%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7" name="文字方塊 61"/>
          <p:cNvSpPr txBox="1">
            <a:spLocks noChangeArrowheads="1"/>
          </p:cNvSpPr>
          <p:nvPr/>
        </p:nvSpPr>
        <p:spPr bwMode="auto">
          <a:xfrm>
            <a:off x="6829425" y="41910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0.5%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8" name="文字方塊 62"/>
          <p:cNvSpPr txBox="1">
            <a:spLocks noChangeArrowheads="1"/>
          </p:cNvSpPr>
          <p:nvPr/>
        </p:nvSpPr>
        <p:spPr bwMode="auto">
          <a:xfrm>
            <a:off x="5686425" y="202565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8%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19" name="文字方塊 63"/>
          <p:cNvSpPr txBox="1">
            <a:spLocks noChangeArrowheads="1"/>
          </p:cNvSpPr>
          <p:nvPr/>
        </p:nvSpPr>
        <p:spPr bwMode="auto">
          <a:xfrm>
            <a:off x="6829425" y="202565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12.2%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0" name="文字方塊 64"/>
          <p:cNvSpPr txBox="1">
            <a:spLocks noChangeArrowheads="1"/>
          </p:cNvSpPr>
          <p:nvPr/>
        </p:nvSpPr>
        <p:spPr bwMode="auto">
          <a:xfrm>
            <a:off x="6829425" y="278765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0.6%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1" name="文字方塊 65"/>
          <p:cNvSpPr txBox="1">
            <a:spLocks noChangeArrowheads="1"/>
          </p:cNvSpPr>
          <p:nvPr/>
        </p:nvSpPr>
        <p:spPr bwMode="auto">
          <a:xfrm>
            <a:off x="3671888" y="202882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4.8%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2" name="文字方塊 66"/>
          <p:cNvSpPr txBox="1">
            <a:spLocks noChangeArrowheads="1"/>
          </p:cNvSpPr>
          <p:nvPr/>
        </p:nvSpPr>
        <p:spPr bwMode="auto">
          <a:xfrm>
            <a:off x="4814888" y="202882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4.0%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3" name="文字方塊 67"/>
          <p:cNvSpPr txBox="1">
            <a:spLocks noChangeArrowheads="1"/>
          </p:cNvSpPr>
          <p:nvPr/>
        </p:nvSpPr>
        <p:spPr bwMode="auto">
          <a:xfrm>
            <a:off x="4814888" y="279082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0.4%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4" name="文字方塊 68"/>
          <p:cNvSpPr txBox="1">
            <a:spLocks noChangeArrowheads="1"/>
          </p:cNvSpPr>
          <p:nvPr/>
        </p:nvSpPr>
        <p:spPr bwMode="auto">
          <a:xfrm>
            <a:off x="3657600" y="34115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12.6%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5" name="文字方塊 69"/>
          <p:cNvSpPr txBox="1">
            <a:spLocks noChangeArrowheads="1"/>
          </p:cNvSpPr>
          <p:nvPr/>
        </p:nvSpPr>
        <p:spPr bwMode="auto">
          <a:xfrm>
            <a:off x="4800600" y="34115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11.6%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6" name="文字方塊 70"/>
          <p:cNvSpPr txBox="1">
            <a:spLocks noChangeArrowheads="1"/>
          </p:cNvSpPr>
          <p:nvPr/>
        </p:nvSpPr>
        <p:spPr bwMode="auto">
          <a:xfrm>
            <a:off x="4800600" y="41735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0.3%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7" name="文字方塊 71"/>
          <p:cNvSpPr txBox="1">
            <a:spLocks noChangeArrowheads="1"/>
          </p:cNvSpPr>
          <p:nvPr/>
        </p:nvSpPr>
        <p:spPr bwMode="auto">
          <a:xfrm>
            <a:off x="3657600" y="4830763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19.8%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8" name="文字方塊 72"/>
          <p:cNvSpPr txBox="1">
            <a:spLocks noChangeArrowheads="1"/>
          </p:cNvSpPr>
          <p:nvPr/>
        </p:nvSpPr>
        <p:spPr bwMode="auto">
          <a:xfrm>
            <a:off x="4800600" y="4830763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4.4%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229" name="文字方塊 73"/>
          <p:cNvSpPr txBox="1">
            <a:spLocks noChangeArrowheads="1"/>
          </p:cNvSpPr>
          <p:nvPr/>
        </p:nvSpPr>
        <p:spPr bwMode="auto">
          <a:xfrm>
            <a:off x="4800600" y="5592763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00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1981200" y="152401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TSGH8301</a:t>
            </a:r>
          </a:p>
        </p:txBody>
      </p:sp>
      <p:sp>
        <p:nvSpPr>
          <p:cNvPr id="8195" name="Line 6"/>
          <p:cNvSpPr>
            <a:spLocks noChangeShapeType="1"/>
          </p:cNvSpPr>
          <p:nvPr/>
        </p:nvSpPr>
        <p:spPr bwMode="auto">
          <a:xfrm>
            <a:off x="4800600" y="430213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3581400" y="6338888"/>
            <a:ext cx="6172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Reversine   0    10    20    0    10    20    0   10     20    (</a:t>
            </a:r>
            <a:r>
              <a:rPr kumimoji="1" lang="en-US" altLang="zh-TW" sz="18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kumimoji="1" lang="en-US" altLang="zh-TW" sz="1800">
                <a:latin typeface="Arial" panose="020B0604020202020204" pitchFamily="34" charset="0"/>
              </a:rPr>
              <a:t>M)</a:t>
            </a:r>
          </a:p>
        </p:txBody>
      </p:sp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5257800" y="-127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24h</a:t>
            </a:r>
          </a:p>
        </p:txBody>
      </p:sp>
      <p:sp>
        <p:nvSpPr>
          <p:cNvPr id="8198" name="Line 10"/>
          <p:cNvSpPr>
            <a:spLocks noChangeShapeType="1"/>
          </p:cNvSpPr>
          <p:nvPr/>
        </p:nvSpPr>
        <p:spPr bwMode="auto">
          <a:xfrm flipV="1">
            <a:off x="6324600" y="415925"/>
            <a:ext cx="1219200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6629400" y="-26988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48h</a:t>
            </a:r>
          </a:p>
        </p:txBody>
      </p:sp>
      <p:sp>
        <p:nvSpPr>
          <p:cNvPr id="8200" name="Line 12"/>
          <p:cNvSpPr>
            <a:spLocks noChangeShapeType="1"/>
          </p:cNvSpPr>
          <p:nvPr/>
        </p:nvSpPr>
        <p:spPr bwMode="auto">
          <a:xfrm flipV="1">
            <a:off x="7772400" y="430213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8077200" y="-26988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72h</a:t>
            </a:r>
          </a:p>
        </p:txBody>
      </p:sp>
      <p:sp>
        <p:nvSpPr>
          <p:cNvPr id="8202" name="Text Box 15"/>
          <p:cNvSpPr txBox="1">
            <a:spLocks noChangeArrowheads="1"/>
          </p:cNvSpPr>
          <p:nvPr/>
        </p:nvSpPr>
        <p:spPr bwMode="auto">
          <a:xfrm>
            <a:off x="3733800" y="612776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β-actin</a:t>
            </a:r>
          </a:p>
        </p:txBody>
      </p:sp>
      <p:sp>
        <p:nvSpPr>
          <p:cNvPr id="8203" name="Text Box 16"/>
          <p:cNvSpPr txBox="1">
            <a:spLocks noChangeArrowheads="1"/>
          </p:cNvSpPr>
          <p:nvPr/>
        </p:nvSpPr>
        <p:spPr bwMode="auto">
          <a:xfrm>
            <a:off x="3352800" y="1084263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caspase-3</a:t>
            </a:r>
          </a:p>
        </p:txBody>
      </p:sp>
      <p:sp>
        <p:nvSpPr>
          <p:cNvPr id="8204" name="Text Box 18"/>
          <p:cNvSpPr txBox="1">
            <a:spLocks noChangeArrowheads="1"/>
          </p:cNvSpPr>
          <p:nvPr/>
        </p:nvSpPr>
        <p:spPr bwMode="auto">
          <a:xfrm>
            <a:off x="2514600" y="155733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cleaved caspase-3</a:t>
            </a:r>
          </a:p>
        </p:txBody>
      </p:sp>
      <p:sp>
        <p:nvSpPr>
          <p:cNvPr id="8205" name="Text Box 20"/>
          <p:cNvSpPr txBox="1">
            <a:spLocks noChangeArrowheads="1"/>
          </p:cNvSpPr>
          <p:nvPr/>
        </p:nvSpPr>
        <p:spPr bwMode="auto">
          <a:xfrm>
            <a:off x="3352800" y="2074863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caspase-8</a:t>
            </a:r>
          </a:p>
        </p:txBody>
      </p:sp>
      <p:sp>
        <p:nvSpPr>
          <p:cNvPr id="8206" name="Text Box 22"/>
          <p:cNvSpPr txBox="1">
            <a:spLocks noChangeArrowheads="1"/>
          </p:cNvSpPr>
          <p:nvPr/>
        </p:nvSpPr>
        <p:spPr bwMode="auto">
          <a:xfrm>
            <a:off x="2514600" y="2551113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cleaved caspase-8</a:t>
            </a:r>
          </a:p>
        </p:txBody>
      </p:sp>
      <p:sp>
        <p:nvSpPr>
          <p:cNvPr id="8207" name="Text Box 24"/>
          <p:cNvSpPr txBox="1">
            <a:spLocks noChangeArrowheads="1"/>
          </p:cNvSpPr>
          <p:nvPr/>
        </p:nvSpPr>
        <p:spPr bwMode="auto">
          <a:xfrm>
            <a:off x="3352800" y="3141663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caspase-9</a:t>
            </a:r>
          </a:p>
        </p:txBody>
      </p:sp>
      <p:sp>
        <p:nvSpPr>
          <p:cNvPr id="8208" name="Text Box 25"/>
          <p:cNvSpPr txBox="1">
            <a:spLocks noChangeArrowheads="1"/>
          </p:cNvSpPr>
          <p:nvPr/>
        </p:nvSpPr>
        <p:spPr bwMode="auto">
          <a:xfrm>
            <a:off x="2514600" y="3598863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cleaved caspase-9</a:t>
            </a:r>
          </a:p>
        </p:txBody>
      </p:sp>
      <p:sp>
        <p:nvSpPr>
          <p:cNvPr id="8209" name="Text Box 28"/>
          <p:cNvSpPr txBox="1">
            <a:spLocks noChangeArrowheads="1"/>
          </p:cNvSpPr>
          <p:nvPr/>
        </p:nvSpPr>
        <p:spPr bwMode="auto">
          <a:xfrm>
            <a:off x="3810000" y="4214813"/>
            <a:ext cx="83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PARP</a:t>
            </a:r>
          </a:p>
        </p:txBody>
      </p:sp>
      <p:sp>
        <p:nvSpPr>
          <p:cNvPr id="8210" name="Text Box 30"/>
          <p:cNvSpPr txBox="1">
            <a:spLocks noChangeArrowheads="1"/>
          </p:cNvSpPr>
          <p:nvPr/>
        </p:nvSpPr>
        <p:spPr bwMode="auto">
          <a:xfrm>
            <a:off x="3810000" y="4791076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Bcl-xl</a:t>
            </a:r>
          </a:p>
        </p:txBody>
      </p:sp>
      <p:sp>
        <p:nvSpPr>
          <p:cNvPr id="8211" name="Text Box 32"/>
          <p:cNvSpPr txBox="1">
            <a:spLocks noChangeArrowheads="1"/>
          </p:cNvSpPr>
          <p:nvPr/>
        </p:nvSpPr>
        <p:spPr bwMode="auto">
          <a:xfrm>
            <a:off x="3894138" y="5367338"/>
            <a:ext cx="76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LC 3</a:t>
            </a:r>
          </a:p>
        </p:txBody>
      </p:sp>
      <p:sp>
        <p:nvSpPr>
          <p:cNvPr id="8212" name="Text Box 35"/>
          <p:cNvSpPr txBox="1">
            <a:spLocks noChangeArrowheads="1"/>
          </p:cNvSpPr>
          <p:nvPr/>
        </p:nvSpPr>
        <p:spPr bwMode="auto">
          <a:xfrm>
            <a:off x="4038600" y="58816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TW" sz="1800">
                <a:latin typeface="Arial" panose="020B0604020202020204" pitchFamily="34" charset="0"/>
              </a:rPr>
              <a:t>bid</a:t>
            </a:r>
          </a:p>
        </p:txBody>
      </p:sp>
      <p:pic>
        <p:nvPicPr>
          <p:cNvPr id="8213" name="Picture 71" descr="1040731-ac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86" t="32602" r="24617" b="61333"/>
          <a:stretch>
            <a:fillRect/>
          </a:stretch>
        </p:blipFill>
        <p:spPr bwMode="auto">
          <a:xfrm>
            <a:off x="4800600" y="549275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52513"/>
            <a:ext cx="42672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28776"/>
            <a:ext cx="42672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60576"/>
            <a:ext cx="42672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54288"/>
            <a:ext cx="42672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62288"/>
            <a:ext cx="4267200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7751"/>
            <a:ext cx="426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05263"/>
            <a:ext cx="42672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79950"/>
            <a:ext cx="42672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210176"/>
            <a:ext cx="42672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970589"/>
            <a:ext cx="42672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3" name="Picture 2" descr="ar569-2-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3256" y="4398169"/>
            <a:ext cx="21697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6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0" t="6113" r="1450" b="8696"/>
          <a:stretch>
            <a:fillRect/>
          </a:stretch>
        </p:blipFill>
        <p:spPr bwMode="auto">
          <a:xfrm>
            <a:off x="3525838" y="685801"/>
            <a:ext cx="183356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1676400" y="9048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b="1"/>
              <a:t>RT4 </a:t>
            </a:r>
            <a:endParaRPr lang="en-US" altLang="zh-TW"/>
          </a:p>
        </p:txBody>
      </p:sp>
      <p:cxnSp>
        <p:nvCxnSpPr>
          <p:cNvPr id="3" name="直線單箭頭接點 2"/>
          <p:cNvCxnSpPr/>
          <p:nvPr/>
        </p:nvCxnSpPr>
        <p:spPr>
          <a:xfrm>
            <a:off x="3368676" y="6248400"/>
            <a:ext cx="63849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flipV="1">
            <a:off x="3368675" y="457200"/>
            <a:ext cx="0" cy="5791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文字方塊 6"/>
          <p:cNvSpPr txBox="1">
            <a:spLocks noChangeArrowheads="1"/>
          </p:cNvSpPr>
          <p:nvPr/>
        </p:nvSpPr>
        <p:spPr bwMode="auto">
          <a:xfrm>
            <a:off x="4572000" y="6335714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b="1"/>
              <a:t>Annexin V -FITC fluorescence intensity</a:t>
            </a:r>
            <a:endParaRPr lang="zh-TW" altLang="en-US" b="1"/>
          </a:p>
        </p:txBody>
      </p:sp>
      <p:sp>
        <p:nvSpPr>
          <p:cNvPr id="12295" name="文字方塊 7"/>
          <p:cNvSpPr txBox="1">
            <a:spLocks noChangeArrowheads="1"/>
          </p:cNvSpPr>
          <p:nvPr/>
        </p:nvSpPr>
        <p:spPr bwMode="auto">
          <a:xfrm rot="10800000">
            <a:off x="2819550" y="1676400"/>
            <a:ext cx="46166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b="1"/>
              <a:t>PI fluorescence intensity</a:t>
            </a:r>
            <a:endParaRPr lang="zh-TW" altLang="en-US" b="1"/>
          </a:p>
        </p:txBody>
      </p:sp>
      <p:sp>
        <p:nvSpPr>
          <p:cNvPr id="12296" name="文字方塊 8"/>
          <p:cNvSpPr txBox="1">
            <a:spLocks noChangeArrowheads="1"/>
          </p:cNvSpPr>
          <p:nvPr/>
        </p:nvSpPr>
        <p:spPr bwMode="auto">
          <a:xfrm>
            <a:off x="1600200" y="11684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     0</a:t>
            </a:r>
            <a:r>
              <a:rPr lang="en-US" altLang="zh-TW" sz="1600" b="1">
                <a:sym typeface="Symbol" panose="05050102010706020507" pitchFamily="18" charset="2"/>
              </a:rPr>
              <a:t>M</a:t>
            </a:r>
            <a:endParaRPr lang="zh-TW" altLang="en-US" sz="1600" b="1"/>
          </a:p>
          <a:p>
            <a:pPr eaLnBrk="1" hangingPunct="1"/>
            <a:r>
              <a:rPr lang="en-US" altLang="zh-TW" sz="1600" b="1"/>
              <a:t>Reversine </a:t>
            </a:r>
          </a:p>
        </p:txBody>
      </p:sp>
      <p:sp>
        <p:nvSpPr>
          <p:cNvPr id="12297" name="文字方塊 16"/>
          <p:cNvSpPr txBox="1">
            <a:spLocks noChangeArrowheads="1"/>
          </p:cNvSpPr>
          <p:nvPr/>
        </p:nvSpPr>
        <p:spPr bwMode="auto">
          <a:xfrm>
            <a:off x="1600200" y="26162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    1</a:t>
            </a:r>
            <a:r>
              <a:rPr lang="en-US" altLang="zh-TW" sz="1600" b="1">
                <a:sym typeface="Symbol" panose="05050102010706020507" pitchFamily="18" charset="2"/>
              </a:rPr>
              <a:t>M</a:t>
            </a:r>
            <a:endParaRPr lang="zh-TW" altLang="en-US" sz="1600" b="1"/>
          </a:p>
          <a:p>
            <a:pPr eaLnBrk="1" hangingPunct="1"/>
            <a:r>
              <a:rPr lang="en-US" altLang="zh-TW" sz="1600" b="1"/>
              <a:t>Reversine </a:t>
            </a:r>
          </a:p>
        </p:txBody>
      </p:sp>
      <p:sp>
        <p:nvSpPr>
          <p:cNvPr id="12298" name="文字方塊 17"/>
          <p:cNvSpPr txBox="1">
            <a:spLocks noChangeArrowheads="1"/>
          </p:cNvSpPr>
          <p:nvPr/>
        </p:nvSpPr>
        <p:spPr bwMode="auto">
          <a:xfrm>
            <a:off x="1600200" y="39878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    10</a:t>
            </a:r>
            <a:r>
              <a:rPr lang="en-US" altLang="zh-TW" sz="1600" b="1">
                <a:sym typeface="Symbol" panose="05050102010706020507" pitchFamily="18" charset="2"/>
              </a:rPr>
              <a:t>M</a:t>
            </a:r>
            <a:endParaRPr lang="zh-TW" altLang="en-US" sz="1600" b="1"/>
          </a:p>
          <a:p>
            <a:pPr eaLnBrk="1" hangingPunct="1"/>
            <a:r>
              <a:rPr lang="en-US" altLang="zh-TW" sz="1600" b="1"/>
              <a:t>Reversine </a:t>
            </a:r>
          </a:p>
        </p:txBody>
      </p:sp>
      <p:sp>
        <p:nvSpPr>
          <p:cNvPr id="12299" name="文字方塊 18"/>
          <p:cNvSpPr txBox="1">
            <a:spLocks noChangeArrowheads="1"/>
          </p:cNvSpPr>
          <p:nvPr/>
        </p:nvSpPr>
        <p:spPr bwMode="auto">
          <a:xfrm>
            <a:off x="1600200" y="54102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    20</a:t>
            </a:r>
            <a:r>
              <a:rPr lang="en-US" altLang="zh-TW" sz="1600" b="1">
                <a:sym typeface="Symbol" panose="05050102010706020507" pitchFamily="18" charset="2"/>
              </a:rPr>
              <a:t>M</a:t>
            </a:r>
            <a:endParaRPr lang="zh-TW" altLang="en-US" sz="1600" b="1"/>
          </a:p>
          <a:p>
            <a:pPr eaLnBrk="1" hangingPunct="1"/>
            <a:r>
              <a:rPr lang="en-US" altLang="zh-TW" sz="1600" b="1"/>
              <a:t>Reversine </a:t>
            </a:r>
          </a:p>
        </p:txBody>
      </p:sp>
      <p:sp>
        <p:nvSpPr>
          <p:cNvPr id="12300" name="文字方塊 11"/>
          <p:cNvSpPr txBox="1">
            <a:spLocks noChangeArrowheads="1"/>
          </p:cNvSpPr>
          <p:nvPr/>
        </p:nvSpPr>
        <p:spPr bwMode="auto">
          <a:xfrm>
            <a:off x="4152900" y="79375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24hr</a:t>
            </a:r>
            <a:endParaRPr lang="zh-TW" altLang="en-US" sz="1600" b="1"/>
          </a:p>
        </p:txBody>
      </p:sp>
      <p:sp>
        <p:nvSpPr>
          <p:cNvPr id="12301" name="文字方塊 22"/>
          <p:cNvSpPr txBox="1">
            <a:spLocks noChangeArrowheads="1"/>
          </p:cNvSpPr>
          <p:nvPr/>
        </p:nvSpPr>
        <p:spPr bwMode="auto">
          <a:xfrm>
            <a:off x="6362700" y="76200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48hr</a:t>
            </a:r>
            <a:endParaRPr lang="zh-TW" altLang="en-US" sz="1600" b="1"/>
          </a:p>
        </p:txBody>
      </p:sp>
      <p:sp>
        <p:nvSpPr>
          <p:cNvPr id="12302" name="文字方塊 23"/>
          <p:cNvSpPr txBox="1">
            <a:spLocks noChangeArrowheads="1"/>
          </p:cNvSpPr>
          <p:nvPr/>
        </p:nvSpPr>
        <p:spPr bwMode="auto">
          <a:xfrm>
            <a:off x="8420100" y="76200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72hr</a:t>
            </a:r>
            <a:endParaRPr lang="zh-TW" altLang="en-US" sz="1600" b="1"/>
          </a:p>
        </p:txBody>
      </p:sp>
      <p:pic>
        <p:nvPicPr>
          <p:cNvPr id="1230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7900" y="2057401"/>
            <a:ext cx="18415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516314"/>
            <a:ext cx="18415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838" y="4883151"/>
            <a:ext cx="1789112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764" y="677863"/>
            <a:ext cx="179863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87563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11550"/>
            <a:ext cx="18224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764" y="4889500"/>
            <a:ext cx="179863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0164" y="677864"/>
            <a:ext cx="1798637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9214" y="2076450"/>
            <a:ext cx="179863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9214" y="3516314"/>
            <a:ext cx="17986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450" y="4953000"/>
            <a:ext cx="179863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4" name="文字方塊 28"/>
          <p:cNvSpPr txBox="1">
            <a:spLocks noChangeArrowheads="1"/>
          </p:cNvSpPr>
          <p:nvPr/>
        </p:nvSpPr>
        <p:spPr bwMode="auto">
          <a:xfrm>
            <a:off x="3733800" y="801689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28.0%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15" name="文字方塊 29"/>
          <p:cNvSpPr txBox="1">
            <a:spLocks noChangeArrowheads="1"/>
          </p:cNvSpPr>
          <p:nvPr/>
        </p:nvSpPr>
        <p:spPr bwMode="auto">
          <a:xfrm>
            <a:off x="4876800" y="8016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1.3%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16" name="文字方塊 30"/>
          <p:cNvSpPr txBox="1">
            <a:spLocks noChangeArrowheads="1"/>
          </p:cNvSpPr>
          <p:nvPr/>
        </p:nvSpPr>
        <p:spPr bwMode="auto">
          <a:xfrm>
            <a:off x="4876800" y="15636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2.0%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17" name="文字方塊 28"/>
          <p:cNvSpPr txBox="1">
            <a:spLocks noChangeArrowheads="1"/>
          </p:cNvSpPr>
          <p:nvPr/>
        </p:nvSpPr>
        <p:spPr bwMode="auto">
          <a:xfrm>
            <a:off x="5562600" y="771526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25.4%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18" name="文字方塊 29"/>
          <p:cNvSpPr txBox="1">
            <a:spLocks noChangeArrowheads="1"/>
          </p:cNvSpPr>
          <p:nvPr/>
        </p:nvSpPr>
        <p:spPr bwMode="auto">
          <a:xfrm>
            <a:off x="6705600" y="771526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1.3%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19" name="文字方塊 30"/>
          <p:cNvSpPr txBox="1">
            <a:spLocks noChangeArrowheads="1"/>
          </p:cNvSpPr>
          <p:nvPr/>
        </p:nvSpPr>
        <p:spPr bwMode="auto">
          <a:xfrm>
            <a:off x="6705600" y="1533526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1.4%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0" name="文字方塊 31"/>
          <p:cNvSpPr txBox="1">
            <a:spLocks noChangeArrowheads="1"/>
          </p:cNvSpPr>
          <p:nvPr/>
        </p:nvSpPr>
        <p:spPr bwMode="auto">
          <a:xfrm>
            <a:off x="7620000" y="771526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34.8%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1" name="文字方塊 32"/>
          <p:cNvSpPr txBox="1">
            <a:spLocks noChangeArrowheads="1"/>
          </p:cNvSpPr>
          <p:nvPr/>
        </p:nvSpPr>
        <p:spPr bwMode="auto">
          <a:xfrm>
            <a:off x="8763000" y="771526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1.5%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2" name="文字方塊 33"/>
          <p:cNvSpPr txBox="1">
            <a:spLocks noChangeArrowheads="1"/>
          </p:cNvSpPr>
          <p:nvPr/>
        </p:nvSpPr>
        <p:spPr bwMode="auto">
          <a:xfrm>
            <a:off x="8763000" y="1533526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1.2%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3" name="文字方塊 34"/>
          <p:cNvSpPr txBox="1">
            <a:spLocks noChangeArrowheads="1"/>
          </p:cNvSpPr>
          <p:nvPr/>
        </p:nvSpPr>
        <p:spPr bwMode="auto">
          <a:xfrm>
            <a:off x="7648575" y="217328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28.5%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4" name="文字方塊 35"/>
          <p:cNvSpPr txBox="1">
            <a:spLocks noChangeArrowheads="1"/>
          </p:cNvSpPr>
          <p:nvPr/>
        </p:nvSpPr>
        <p:spPr bwMode="auto">
          <a:xfrm>
            <a:off x="8791575" y="21732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0.2%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5" name="文字方塊 36"/>
          <p:cNvSpPr txBox="1">
            <a:spLocks noChangeArrowheads="1"/>
          </p:cNvSpPr>
          <p:nvPr/>
        </p:nvSpPr>
        <p:spPr bwMode="auto">
          <a:xfrm>
            <a:off x="8791575" y="29352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0.1%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6" name="文字方塊 37"/>
          <p:cNvSpPr txBox="1">
            <a:spLocks noChangeArrowheads="1"/>
          </p:cNvSpPr>
          <p:nvPr/>
        </p:nvSpPr>
        <p:spPr bwMode="auto">
          <a:xfrm>
            <a:off x="7648575" y="362108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17.8%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7" name="文字方塊 38"/>
          <p:cNvSpPr txBox="1">
            <a:spLocks noChangeArrowheads="1"/>
          </p:cNvSpPr>
          <p:nvPr/>
        </p:nvSpPr>
        <p:spPr bwMode="auto">
          <a:xfrm>
            <a:off x="8791575" y="36210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0.4%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8" name="文字方塊 39"/>
          <p:cNvSpPr txBox="1">
            <a:spLocks noChangeArrowheads="1"/>
          </p:cNvSpPr>
          <p:nvPr/>
        </p:nvSpPr>
        <p:spPr bwMode="auto">
          <a:xfrm>
            <a:off x="8791575" y="43830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0.1%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29" name="文字方塊 40"/>
          <p:cNvSpPr txBox="1">
            <a:spLocks noChangeArrowheads="1"/>
          </p:cNvSpPr>
          <p:nvPr/>
        </p:nvSpPr>
        <p:spPr bwMode="auto">
          <a:xfrm>
            <a:off x="7648575" y="49926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4.6%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0" name="文字方塊 41"/>
          <p:cNvSpPr txBox="1">
            <a:spLocks noChangeArrowheads="1"/>
          </p:cNvSpPr>
          <p:nvPr/>
        </p:nvSpPr>
        <p:spPr bwMode="auto">
          <a:xfrm>
            <a:off x="8791575" y="4906964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0.2%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1" name="文字方塊 42"/>
          <p:cNvSpPr txBox="1">
            <a:spLocks noChangeArrowheads="1"/>
          </p:cNvSpPr>
          <p:nvPr/>
        </p:nvSpPr>
        <p:spPr bwMode="auto">
          <a:xfrm>
            <a:off x="8791575" y="5668964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0.7%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2" name="文字方塊 43"/>
          <p:cNvSpPr txBox="1">
            <a:spLocks noChangeArrowheads="1"/>
          </p:cNvSpPr>
          <p:nvPr/>
        </p:nvSpPr>
        <p:spPr bwMode="auto">
          <a:xfrm>
            <a:off x="5715000" y="4991101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6.3%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3" name="文字方塊 44"/>
          <p:cNvSpPr txBox="1">
            <a:spLocks noChangeArrowheads="1"/>
          </p:cNvSpPr>
          <p:nvPr/>
        </p:nvSpPr>
        <p:spPr bwMode="auto">
          <a:xfrm>
            <a:off x="6705600" y="4991101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0.2%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4" name="文字方塊 45"/>
          <p:cNvSpPr txBox="1">
            <a:spLocks noChangeArrowheads="1"/>
          </p:cNvSpPr>
          <p:nvPr/>
        </p:nvSpPr>
        <p:spPr bwMode="auto">
          <a:xfrm>
            <a:off x="6705600" y="5753101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0.1%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5" name="文字方塊 46"/>
          <p:cNvSpPr txBox="1">
            <a:spLocks noChangeArrowheads="1"/>
          </p:cNvSpPr>
          <p:nvPr/>
        </p:nvSpPr>
        <p:spPr bwMode="auto">
          <a:xfrm>
            <a:off x="5534025" y="3619501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13.0%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6" name="文字方塊 47"/>
          <p:cNvSpPr txBox="1">
            <a:spLocks noChangeArrowheads="1"/>
          </p:cNvSpPr>
          <p:nvPr/>
        </p:nvSpPr>
        <p:spPr bwMode="auto">
          <a:xfrm>
            <a:off x="6677025" y="3619501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0.6%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7" name="文字方塊 48"/>
          <p:cNvSpPr txBox="1">
            <a:spLocks noChangeArrowheads="1"/>
          </p:cNvSpPr>
          <p:nvPr/>
        </p:nvSpPr>
        <p:spPr bwMode="auto">
          <a:xfrm>
            <a:off x="6677025" y="4381501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0.2%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8" name="文字方塊 49"/>
          <p:cNvSpPr txBox="1">
            <a:spLocks noChangeArrowheads="1"/>
          </p:cNvSpPr>
          <p:nvPr/>
        </p:nvSpPr>
        <p:spPr bwMode="auto">
          <a:xfrm>
            <a:off x="5548314" y="2190751"/>
            <a:ext cx="776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27.0%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39" name="文字方塊 50"/>
          <p:cNvSpPr txBox="1">
            <a:spLocks noChangeArrowheads="1"/>
          </p:cNvSpPr>
          <p:nvPr/>
        </p:nvSpPr>
        <p:spPr bwMode="auto">
          <a:xfrm>
            <a:off x="6691313" y="2190751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0.3%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0" name="文字方塊 51"/>
          <p:cNvSpPr txBox="1">
            <a:spLocks noChangeArrowheads="1"/>
          </p:cNvSpPr>
          <p:nvPr/>
        </p:nvSpPr>
        <p:spPr bwMode="auto">
          <a:xfrm>
            <a:off x="6691313" y="2952751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2.1%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1" name="文字方塊 52"/>
          <p:cNvSpPr txBox="1">
            <a:spLocks noChangeArrowheads="1"/>
          </p:cNvSpPr>
          <p:nvPr/>
        </p:nvSpPr>
        <p:spPr bwMode="auto">
          <a:xfrm>
            <a:off x="3733800" y="2133601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27.5%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2" name="文字方塊 53"/>
          <p:cNvSpPr txBox="1">
            <a:spLocks noChangeArrowheads="1"/>
          </p:cNvSpPr>
          <p:nvPr/>
        </p:nvSpPr>
        <p:spPr bwMode="auto">
          <a:xfrm>
            <a:off x="4876800" y="2157414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0.3%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3" name="文字方塊 54"/>
          <p:cNvSpPr txBox="1">
            <a:spLocks noChangeArrowheads="1"/>
          </p:cNvSpPr>
          <p:nvPr/>
        </p:nvSpPr>
        <p:spPr bwMode="auto">
          <a:xfrm>
            <a:off x="4876800" y="2919414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1.6%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4" name="文字方塊 55"/>
          <p:cNvSpPr txBox="1">
            <a:spLocks noChangeArrowheads="1"/>
          </p:cNvSpPr>
          <p:nvPr/>
        </p:nvSpPr>
        <p:spPr bwMode="auto">
          <a:xfrm>
            <a:off x="3733800" y="3621089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18.8%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5" name="文字方塊 56"/>
          <p:cNvSpPr txBox="1">
            <a:spLocks noChangeArrowheads="1"/>
          </p:cNvSpPr>
          <p:nvPr/>
        </p:nvSpPr>
        <p:spPr bwMode="auto">
          <a:xfrm>
            <a:off x="4876800" y="36210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0.8%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6" name="文字方塊 57"/>
          <p:cNvSpPr txBox="1">
            <a:spLocks noChangeArrowheads="1"/>
          </p:cNvSpPr>
          <p:nvPr/>
        </p:nvSpPr>
        <p:spPr bwMode="auto">
          <a:xfrm>
            <a:off x="4876800" y="43830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0.8%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7" name="文字方塊 58"/>
          <p:cNvSpPr txBox="1">
            <a:spLocks noChangeArrowheads="1"/>
          </p:cNvSpPr>
          <p:nvPr/>
        </p:nvSpPr>
        <p:spPr bwMode="auto">
          <a:xfrm>
            <a:off x="3657600" y="499268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17.0%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8" name="文字方塊 59"/>
          <p:cNvSpPr txBox="1">
            <a:spLocks noChangeArrowheads="1"/>
          </p:cNvSpPr>
          <p:nvPr/>
        </p:nvSpPr>
        <p:spPr bwMode="auto">
          <a:xfrm>
            <a:off x="4800600" y="49926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0.5%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349" name="文字方塊 60"/>
          <p:cNvSpPr txBox="1">
            <a:spLocks noChangeArrowheads="1"/>
          </p:cNvSpPr>
          <p:nvPr/>
        </p:nvSpPr>
        <p:spPr bwMode="auto">
          <a:xfrm>
            <a:off x="4800600" y="5754689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200" b="1">
                <a:ea typeface="細明體" panose="02020509000000000000" pitchFamily="49" charset="-120"/>
                <a:cs typeface="Arial" panose="020B0604020202020204" pitchFamily="34" charset="0"/>
              </a:rPr>
              <a:t>0.3%</a:t>
            </a:r>
            <a:endParaRPr lang="zh-TW" altLang="en-US" sz="1200" b="1">
              <a:ea typeface="細明體" panose="0202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44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981200" y="1524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RT4</a:t>
            </a:r>
          </a:p>
        </p:txBody>
      </p:sp>
      <p:sp>
        <p:nvSpPr>
          <p:cNvPr id="13315" name="Line 6"/>
          <p:cNvSpPr>
            <a:spLocks noChangeShapeType="1"/>
          </p:cNvSpPr>
          <p:nvPr/>
        </p:nvSpPr>
        <p:spPr bwMode="auto">
          <a:xfrm>
            <a:off x="4800600" y="430213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3595688" y="6446839"/>
            <a:ext cx="617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Reversine     0    10    20    0    10    20    0   10     20    (</a:t>
            </a:r>
            <a:r>
              <a:rPr kumimoji="1" lang="en-US" altLang="zh-TW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kumimoji="1" lang="en-US" altLang="zh-TW"/>
              <a:t>M)</a:t>
            </a: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5257800" y="-127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24h</a:t>
            </a:r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 flipV="1">
            <a:off x="6324600" y="415925"/>
            <a:ext cx="1219200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9" name="Text Box 11"/>
          <p:cNvSpPr txBox="1">
            <a:spLocks noChangeArrowheads="1"/>
          </p:cNvSpPr>
          <p:nvPr/>
        </p:nvSpPr>
        <p:spPr bwMode="auto">
          <a:xfrm>
            <a:off x="6629400" y="-26988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48h</a:t>
            </a:r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 flipV="1">
            <a:off x="7772400" y="430213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21" name="Text Box 13"/>
          <p:cNvSpPr txBox="1">
            <a:spLocks noChangeArrowheads="1"/>
          </p:cNvSpPr>
          <p:nvPr/>
        </p:nvSpPr>
        <p:spPr bwMode="auto">
          <a:xfrm>
            <a:off x="8077200" y="-26988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72h</a:t>
            </a:r>
          </a:p>
        </p:txBody>
      </p:sp>
      <p:sp>
        <p:nvSpPr>
          <p:cNvPr id="13322" name="Text Box 15"/>
          <p:cNvSpPr txBox="1">
            <a:spLocks noChangeArrowheads="1"/>
          </p:cNvSpPr>
          <p:nvPr/>
        </p:nvSpPr>
        <p:spPr bwMode="auto">
          <a:xfrm>
            <a:off x="3733800" y="612776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β-actin</a:t>
            </a:r>
          </a:p>
        </p:txBody>
      </p:sp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3352800" y="102235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caspase-3</a:t>
            </a:r>
          </a:p>
        </p:txBody>
      </p:sp>
      <p:sp>
        <p:nvSpPr>
          <p:cNvPr id="13324" name="Text Box 18"/>
          <p:cNvSpPr txBox="1">
            <a:spLocks noChangeArrowheads="1"/>
          </p:cNvSpPr>
          <p:nvPr/>
        </p:nvSpPr>
        <p:spPr bwMode="auto">
          <a:xfrm>
            <a:off x="2514600" y="14859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cleaved caspase-3</a:t>
            </a:r>
          </a:p>
        </p:txBody>
      </p:sp>
      <p:sp>
        <p:nvSpPr>
          <p:cNvPr id="13325" name="Text Box 20"/>
          <p:cNvSpPr txBox="1">
            <a:spLocks noChangeArrowheads="1"/>
          </p:cNvSpPr>
          <p:nvPr/>
        </p:nvSpPr>
        <p:spPr bwMode="auto">
          <a:xfrm>
            <a:off x="3352800" y="19827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caspase-8</a:t>
            </a:r>
          </a:p>
        </p:txBody>
      </p:sp>
      <p:sp>
        <p:nvSpPr>
          <p:cNvPr id="13326" name="Text Box 22"/>
          <p:cNvSpPr txBox="1">
            <a:spLocks noChangeArrowheads="1"/>
          </p:cNvSpPr>
          <p:nvPr/>
        </p:nvSpPr>
        <p:spPr bwMode="auto">
          <a:xfrm>
            <a:off x="2514600" y="2498726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cleaved caspase-8</a:t>
            </a:r>
          </a:p>
        </p:txBody>
      </p:sp>
      <p:sp>
        <p:nvSpPr>
          <p:cNvPr id="13327" name="Text Box 24"/>
          <p:cNvSpPr txBox="1">
            <a:spLocks noChangeArrowheads="1"/>
          </p:cNvSpPr>
          <p:nvPr/>
        </p:nvSpPr>
        <p:spPr bwMode="auto">
          <a:xfrm>
            <a:off x="3352800" y="299720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caspase-9</a:t>
            </a:r>
          </a:p>
        </p:txBody>
      </p:sp>
      <p:sp>
        <p:nvSpPr>
          <p:cNvPr id="13328" name="Text Box 25"/>
          <p:cNvSpPr txBox="1">
            <a:spLocks noChangeArrowheads="1"/>
          </p:cNvSpPr>
          <p:nvPr/>
        </p:nvSpPr>
        <p:spPr bwMode="auto">
          <a:xfrm>
            <a:off x="2514600" y="34290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cleaved caspase-9</a:t>
            </a:r>
          </a:p>
        </p:txBody>
      </p:sp>
      <p:sp>
        <p:nvSpPr>
          <p:cNvPr id="13329" name="Text Box 28"/>
          <p:cNvSpPr txBox="1">
            <a:spLocks noChangeArrowheads="1"/>
          </p:cNvSpPr>
          <p:nvPr/>
        </p:nvSpPr>
        <p:spPr bwMode="auto">
          <a:xfrm>
            <a:off x="3810000" y="394335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PARP</a:t>
            </a:r>
          </a:p>
        </p:txBody>
      </p:sp>
      <p:sp>
        <p:nvSpPr>
          <p:cNvPr id="13330" name="Text Box 30"/>
          <p:cNvSpPr txBox="1">
            <a:spLocks noChangeArrowheads="1"/>
          </p:cNvSpPr>
          <p:nvPr/>
        </p:nvSpPr>
        <p:spPr bwMode="auto">
          <a:xfrm>
            <a:off x="3810000" y="4508501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Bcl-xl</a:t>
            </a:r>
          </a:p>
        </p:txBody>
      </p:sp>
      <p:sp>
        <p:nvSpPr>
          <p:cNvPr id="13331" name="Text Box 32"/>
          <p:cNvSpPr txBox="1">
            <a:spLocks noChangeArrowheads="1"/>
          </p:cNvSpPr>
          <p:nvPr/>
        </p:nvSpPr>
        <p:spPr bwMode="auto">
          <a:xfrm>
            <a:off x="3894138" y="5233988"/>
            <a:ext cx="76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LC 3</a:t>
            </a:r>
          </a:p>
        </p:txBody>
      </p:sp>
      <p:sp>
        <p:nvSpPr>
          <p:cNvPr id="13332" name="Text Box 35"/>
          <p:cNvSpPr txBox="1">
            <a:spLocks noChangeArrowheads="1"/>
          </p:cNvSpPr>
          <p:nvPr/>
        </p:nvSpPr>
        <p:spPr bwMode="auto">
          <a:xfrm>
            <a:off x="4038600" y="5942013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/>
              <a:t>bid</a:t>
            </a:r>
          </a:p>
        </p:txBody>
      </p:sp>
      <p:pic>
        <p:nvPicPr>
          <p:cNvPr id="133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9114"/>
            <a:ext cx="4267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022351"/>
            <a:ext cx="42846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>
            <a:fillRect/>
          </a:stretch>
        </p:blipFill>
        <p:spPr bwMode="auto">
          <a:xfrm>
            <a:off x="4800600" y="1484314"/>
            <a:ext cx="4267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95475"/>
            <a:ext cx="42672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5225"/>
            <a:ext cx="4267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11489"/>
            <a:ext cx="42672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429000"/>
            <a:ext cx="4292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860800"/>
            <a:ext cx="4292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138" y="5915026"/>
            <a:ext cx="42846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138" y="5013325"/>
            <a:ext cx="4284662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0438" y="4437063"/>
            <a:ext cx="42973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3" name="Picture 2" descr="ar569-2-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3256" y="4398169"/>
            <a:ext cx="21697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09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/>
          <p:cNvSpPr txBox="1">
            <a:spLocks noChangeArrowheads="1"/>
          </p:cNvSpPr>
          <p:nvPr/>
        </p:nvSpPr>
        <p:spPr bwMode="auto">
          <a:xfrm>
            <a:off x="1676400" y="90488"/>
            <a:ext cx="1373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b="1"/>
              <a:t>SV-HUC-1 </a:t>
            </a:r>
            <a:endParaRPr lang="en-US" altLang="zh-TW"/>
          </a:p>
        </p:txBody>
      </p:sp>
      <p:cxnSp>
        <p:nvCxnSpPr>
          <p:cNvPr id="3" name="直線單箭頭接點 2"/>
          <p:cNvCxnSpPr/>
          <p:nvPr/>
        </p:nvCxnSpPr>
        <p:spPr>
          <a:xfrm>
            <a:off x="3368676" y="6248400"/>
            <a:ext cx="63849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flipV="1">
            <a:off x="3368675" y="457200"/>
            <a:ext cx="0" cy="5791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文字方塊 6"/>
          <p:cNvSpPr txBox="1">
            <a:spLocks noChangeArrowheads="1"/>
          </p:cNvSpPr>
          <p:nvPr/>
        </p:nvSpPr>
        <p:spPr bwMode="auto">
          <a:xfrm>
            <a:off x="4572000" y="6335714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b="1"/>
              <a:t>Annexin V -FITC fluorescence intensity</a:t>
            </a:r>
            <a:endParaRPr lang="zh-TW" altLang="en-US" b="1"/>
          </a:p>
        </p:txBody>
      </p:sp>
      <p:sp>
        <p:nvSpPr>
          <p:cNvPr id="16390" name="文字方塊 7"/>
          <p:cNvSpPr txBox="1">
            <a:spLocks noChangeArrowheads="1"/>
          </p:cNvSpPr>
          <p:nvPr/>
        </p:nvSpPr>
        <p:spPr bwMode="auto">
          <a:xfrm rot="10800000">
            <a:off x="2819550" y="1676400"/>
            <a:ext cx="46166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b="1"/>
              <a:t>PI fluorescence intensity</a:t>
            </a:r>
            <a:endParaRPr lang="zh-TW" altLang="en-US" b="1"/>
          </a:p>
        </p:txBody>
      </p:sp>
      <p:sp>
        <p:nvSpPr>
          <p:cNvPr id="16391" name="文字方塊 8"/>
          <p:cNvSpPr txBox="1">
            <a:spLocks noChangeArrowheads="1"/>
          </p:cNvSpPr>
          <p:nvPr/>
        </p:nvSpPr>
        <p:spPr bwMode="auto">
          <a:xfrm>
            <a:off x="1600200" y="11684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     0</a:t>
            </a:r>
            <a:r>
              <a:rPr lang="en-US" altLang="zh-TW" sz="1600" b="1">
                <a:sym typeface="Symbol" panose="05050102010706020507" pitchFamily="18" charset="2"/>
              </a:rPr>
              <a:t>M</a:t>
            </a:r>
            <a:endParaRPr lang="zh-TW" altLang="en-US" sz="1600" b="1"/>
          </a:p>
          <a:p>
            <a:pPr eaLnBrk="1" hangingPunct="1"/>
            <a:r>
              <a:rPr lang="en-US" altLang="zh-TW" sz="1600" b="1"/>
              <a:t>Reversine </a:t>
            </a:r>
          </a:p>
        </p:txBody>
      </p:sp>
      <p:sp>
        <p:nvSpPr>
          <p:cNvPr id="16392" name="文字方塊 16"/>
          <p:cNvSpPr txBox="1">
            <a:spLocks noChangeArrowheads="1"/>
          </p:cNvSpPr>
          <p:nvPr/>
        </p:nvSpPr>
        <p:spPr bwMode="auto">
          <a:xfrm>
            <a:off x="1600200" y="26162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    1</a:t>
            </a:r>
            <a:r>
              <a:rPr lang="en-US" altLang="zh-TW" sz="1600" b="1">
                <a:sym typeface="Symbol" panose="05050102010706020507" pitchFamily="18" charset="2"/>
              </a:rPr>
              <a:t>M</a:t>
            </a:r>
            <a:endParaRPr lang="zh-TW" altLang="en-US" sz="1600" b="1"/>
          </a:p>
          <a:p>
            <a:pPr eaLnBrk="1" hangingPunct="1"/>
            <a:r>
              <a:rPr lang="en-US" altLang="zh-TW" sz="1600" b="1"/>
              <a:t>Reversine </a:t>
            </a:r>
          </a:p>
        </p:txBody>
      </p:sp>
      <p:sp>
        <p:nvSpPr>
          <p:cNvPr id="16393" name="文字方塊 17"/>
          <p:cNvSpPr txBox="1">
            <a:spLocks noChangeArrowheads="1"/>
          </p:cNvSpPr>
          <p:nvPr/>
        </p:nvSpPr>
        <p:spPr bwMode="auto">
          <a:xfrm>
            <a:off x="1600200" y="39878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    10</a:t>
            </a:r>
            <a:r>
              <a:rPr lang="en-US" altLang="zh-TW" sz="1600" b="1">
                <a:sym typeface="Symbol" panose="05050102010706020507" pitchFamily="18" charset="2"/>
              </a:rPr>
              <a:t>M</a:t>
            </a:r>
            <a:endParaRPr lang="zh-TW" altLang="en-US" sz="1600" b="1"/>
          </a:p>
          <a:p>
            <a:pPr eaLnBrk="1" hangingPunct="1"/>
            <a:r>
              <a:rPr lang="en-US" altLang="zh-TW" sz="1600" b="1"/>
              <a:t>Reversine </a:t>
            </a:r>
          </a:p>
        </p:txBody>
      </p:sp>
      <p:sp>
        <p:nvSpPr>
          <p:cNvPr id="16394" name="文字方塊 18"/>
          <p:cNvSpPr txBox="1">
            <a:spLocks noChangeArrowheads="1"/>
          </p:cNvSpPr>
          <p:nvPr/>
        </p:nvSpPr>
        <p:spPr bwMode="auto">
          <a:xfrm>
            <a:off x="1600200" y="54102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    20</a:t>
            </a:r>
            <a:r>
              <a:rPr lang="en-US" altLang="zh-TW" sz="1600" b="1">
                <a:sym typeface="Symbol" panose="05050102010706020507" pitchFamily="18" charset="2"/>
              </a:rPr>
              <a:t>M</a:t>
            </a:r>
            <a:endParaRPr lang="zh-TW" altLang="en-US" sz="1600" b="1"/>
          </a:p>
          <a:p>
            <a:pPr eaLnBrk="1" hangingPunct="1"/>
            <a:r>
              <a:rPr lang="en-US" altLang="zh-TW" sz="1600" b="1"/>
              <a:t>Reversine </a:t>
            </a:r>
          </a:p>
        </p:txBody>
      </p:sp>
      <p:sp>
        <p:nvSpPr>
          <p:cNvPr id="16395" name="文字方塊 11"/>
          <p:cNvSpPr txBox="1">
            <a:spLocks noChangeArrowheads="1"/>
          </p:cNvSpPr>
          <p:nvPr/>
        </p:nvSpPr>
        <p:spPr bwMode="auto">
          <a:xfrm>
            <a:off x="4152900" y="79375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24hr</a:t>
            </a:r>
            <a:endParaRPr lang="zh-TW" altLang="en-US" sz="1600" b="1"/>
          </a:p>
        </p:txBody>
      </p:sp>
      <p:sp>
        <p:nvSpPr>
          <p:cNvPr id="16396" name="文字方塊 22"/>
          <p:cNvSpPr txBox="1">
            <a:spLocks noChangeArrowheads="1"/>
          </p:cNvSpPr>
          <p:nvPr/>
        </p:nvSpPr>
        <p:spPr bwMode="auto">
          <a:xfrm>
            <a:off x="6362700" y="76200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48hr</a:t>
            </a:r>
            <a:endParaRPr lang="zh-TW" altLang="en-US" sz="1600" b="1"/>
          </a:p>
        </p:txBody>
      </p:sp>
      <p:sp>
        <p:nvSpPr>
          <p:cNvPr id="16397" name="文字方塊 23"/>
          <p:cNvSpPr txBox="1">
            <a:spLocks noChangeArrowheads="1"/>
          </p:cNvSpPr>
          <p:nvPr/>
        </p:nvSpPr>
        <p:spPr bwMode="auto">
          <a:xfrm>
            <a:off x="8420100" y="76200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600" b="1"/>
              <a:t>72hr</a:t>
            </a:r>
            <a:endParaRPr lang="zh-TW" altLang="en-US" sz="1600" b="1"/>
          </a:p>
        </p:txBody>
      </p:sp>
      <p:pic>
        <p:nvPicPr>
          <p:cNvPr id="16398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8064" y="671514"/>
            <a:ext cx="1811337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1239" y="2065338"/>
            <a:ext cx="18049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3464" y="3506789"/>
            <a:ext cx="180498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3464" y="4876800"/>
            <a:ext cx="180498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764" y="661989"/>
            <a:ext cx="1804987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3713" y="2062163"/>
            <a:ext cx="18415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450" y="661989"/>
            <a:ext cx="1804988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1651" y="3497264"/>
            <a:ext cx="183356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764" y="4883150"/>
            <a:ext cx="183673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450" y="2076450"/>
            <a:ext cx="180498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3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506789"/>
            <a:ext cx="1804988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450" y="4900614"/>
            <a:ext cx="1804988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0" name="文字方塊 28"/>
          <p:cNvSpPr txBox="1">
            <a:spLocks noChangeArrowheads="1"/>
          </p:cNvSpPr>
          <p:nvPr/>
        </p:nvSpPr>
        <p:spPr bwMode="auto">
          <a:xfrm>
            <a:off x="3657600" y="6683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8.1%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11" name="文字方塊 29"/>
          <p:cNvSpPr txBox="1">
            <a:spLocks noChangeArrowheads="1"/>
          </p:cNvSpPr>
          <p:nvPr/>
        </p:nvSpPr>
        <p:spPr bwMode="auto">
          <a:xfrm>
            <a:off x="4800600" y="6683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6.2%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12" name="文字方塊 30"/>
          <p:cNvSpPr txBox="1">
            <a:spLocks noChangeArrowheads="1"/>
          </p:cNvSpPr>
          <p:nvPr/>
        </p:nvSpPr>
        <p:spPr bwMode="auto">
          <a:xfrm>
            <a:off x="4800600" y="14303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13" name="文字方塊 31"/>
          <p:cNvSpPr txBox="1">
            <a:spLocks noChangeArrowheads="1"/>
          </p:cNvSpPr>
          <p:nvPr/>
        </p:nvSpPr>
        <p:spPr bwMode="auto">
          <a:xfrm>
            <a:off x="5715000" y="6858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8.0%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14" name="文字方塊 32"/>
          <p:cNvSpPr txBox="1">
            <a:spLocks noChangeArrowheads="1"/>
          </p:cNvSpPr>
          <p:nvPr/>
        </p:nvSpPr>
        <p:spPr bwMode="auto">
          <a:xfrm>
            <a:off x="6858000" y="6858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3.0%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15" name="文字方塊 33"/>
          <p:cNvSpPr txBox="1">
            <a:spLocks noChangeArrowheads="1"/>
          </p:cNvSpPr>
          <p:nvPr/>
        </p:nvSpPr>
        <p:spPr bwMode="auto">
          <a:xfrm>
            <a:off x="6858000" y="14478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0.5%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16" name="文字方塊 34"/>
          <p:cNvSpPr txBox="1">
            <a:spLocks noChangeArrowheads="1"/>
          </p:cNvSpPr>
          <p:nvPr/>
        </p:nvSpPr>
        <p:spPr bwMode="auto">
          <a:xfrm>
            <a:off x="7772400" y="6858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2.0%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17" name="文字方塊 35"/>
          <p:cNvSpPr txBox="1">
            <a:spLocks noChangeArrowheads="1"/>
          </p:cNvSpPr>
          <p:nvPr/>
        </p:nvSpPr>
        <p:spPr bwMode="auto">
          <a:xfrm>
            <a:off x="8915400" y="6858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12.1%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18" name="文字方塊 36"/>
          <p:cNvSpPr txBox="1">
            <a:spLocks noChangeArrowheads="1"/>
          </p:cNvSpPr>
          <p:nvPr/>
        </p:nvSpPr>
        <p:spPr bwMode="auto">
          <a:xfrm>
            <a:off x="8915400" y="14478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1.5%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19" name="文字方塊 37"/>
          <p:cNvSpPr txBox="1">
            <a:spLocks noChangeArrowheads="1"/>
          </p:cNvSpPr>
          <p:nvPr/>
        </p:nvSpPr>
        <p:spPr bwMode="auto">
          <a:xfrm>
            <a:off x="7772400" y="2087563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15.4%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0" name="文字方塊 38"/>
          <p:cNvSpPr txBox="1">
            <a:spLocks noChangeArrowheads="1"/>
          </p:cNvSpPr>
          <p:nvPr/>
        </p:nvSpPr>
        <p:spPr bwMode="auto">
          <a:xfrm>
            <a:off x="8915400" y="2087563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9.8%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1" name="文字方塊 39"/>
          <p:cNvSpPr txBox="1">
            <a:spLocks noChangeArrowheads="1"/>
          </p:cNvSpPr>
          <p:nvPr/>
        </p:nvSpPr>
        <p:spPr bwMode="auto">
          <a:xfrm>
            <a:off x="8915400" y="2849563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0.9%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2" name="文字方塊 40"/>
          <p:cNvSpPr txBox="1">
            <a:spLocks noChangeArrowheads="1"/>
          </p:cNvSpPr>
          <p:nvPr/>
        </p:nvSpPr>
        <p:spPr bwMode="auto">
          <a:xfrm>
            <a:off x="7805738" y="35052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27.9%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3" name="文字方塊 41"/>
          <p:cNvSpPr txBox="1">
            <a:spLocks noChangeArrowheads="1"/>
          </p:cNvSpPr>
          <p:nvPr/>
        </p:nvSpPr>
        <p:spPr bwMode="auto">
          <a:xfrm>
            <a:off x="8948738" y="35052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11.9%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4" name="文字方塊 42"/>
          <p:cNvSpPr txBox="1">
            <a:spLocks noChangeArrowheads="1"/>
          </p:cNvSpPr>
          <p:nvPr/>
        </p:nvSpPr>
        <p:spPr bwMode="auto">
          <a:xfrm>
            <a:off x="8948738" y="42672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1.6%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5" name="文字方塊 43"/>
          <p:cNvSpPr txBox="1">
            <a:spLocks noChangeArrowheads="1"/>
          </p:cNvSpPr>
          <p:nvPr/>
        </p:nvSpPr>
        <p:spPr bwMode="auto">
          <a:xfrm>
            <a:off x="7800975" y="49355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61.2%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6" name="文字方塊 44"/>
          <p:cNvSpPr txBox="1">
            <a:spLocks noChangeArrowheads="1"/>
          </p:cNvSpPr>
          <p:nvPr/>
        </p:nvSpPr>
        <p:spPr bwMode="auto">
          <a:xfrm>
            <a:off x="8943975" y="49355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5.2%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7" name="文字方塊 45"/>
          <p:cNvSpPr txBox="1">
            <a:spLocks noChangeArrowheads="1"/>
          </p:cNvSpPr>
          <p:nvPr/>
        </p:nvSpPr>
        <p:spPr bwMode="auto">
          <a:xfrm>
            <a:off x="8943975" y="569753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8" name="文字方塊 46"/>
          <p:cNvSpPr txBox="1">
            <a:spLocks noChangeArrowheads="1"/>
          </p:cNvSpPr>
          <p:nvPr/>
        </p:nvSpPr>
        <p:spPr bwMode="auto">
          <a:xfrm>
            <a:off x="5715000" y="490537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51.0%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29" name="文字方塊 47"/>
          <p:cNvSpPr txBox="1">
            <a:spLocks noChangeArrowheads="1"/>
          </p:cNvSpPr>
          <p:nvPr/>
        </p:nvSpPr>
        <p:spPr bwMode="auto">
          <a:xfrm>
            <a:off x="6858000" y="490537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1.6%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0" name="文字方塊 48"/>
          <p:cNvSpPr txBox="1">
            <a:spLocks noChangeArrowheads="1"/>
          </p:cNvSpPr>
          <p:nvPr/>
        </p:nvSpPr>
        <p:spPr bwMode="auto">
          <a:xfrm>
            <a:off x="6858000" y="566737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0.4%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1" name="文字方塊 49"/>
          <p:cNvSpPr txBox="1">
            <a:spLocks noChangeArrowheads="1"/>
          </p:cNvSpPr>
          <p:nvPr/>
        </p:nvSpPr>
        <p:spPr bwMode="auto">
          <a:xfrm>
            <a:off x="5715000" y="35052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32.0%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2" name="文字方塊 50"/>
          <p:cNvSpPr txBox="1">
            <a:spLocks noChangeArrowheads="1"/>
          </p:cNvSpPr>
          <p:nvPr/>
        </p:nvSpPr>
        <p:spPr bwMode="auto">
          <a:xfrm>
            <a:off x="6858000" y="35052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1.7%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3" name="文字方塊 51"/>
          <p:cNvSpPr txBox="1">
            <a:spLocks noChangeArrowheads="1"/>
          </p:cNvSpPr>
          <p:nvPr/>
        </p:nvSpPr>
        <p:spPr bwMode="auto">
          <a:xfrm>
            <a:off x="6858000" y="4267201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0.3%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4" name="文字方塊 52"/>
          <p:cNvSpPr txBox="1">
            <a:spLocks noChangeArrowheads="1"/>
          </p:cNvSpPr>
          <p:nvPr/>
        </p:nvSpPr>
        <p:spPr bwMode="auto">
          <a:xfrm>
            <a:off x="5700713" y="208597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11.4%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5" name="文字方塊 53"/>
          <p:cNvSpPr txBox="1">
            <a:spLocks noChangeArrowheads="1"/>
          </p:cNvSpPr>
          <p:nvPr/>
        </p:nvSpPr>
        <p:spPr bwMode="auto">
          <a:xfrm>
            <a:off x="6843713" y="208597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1.8%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6" name="文字方塊 54"/>
          <p:cNvSpPr txBox="1">
            <a:spLocks noChangeArrowheads="1"/>
          </p:cNvSpPr>
          <p:nvPr/>
        </p:nvSpPr>
        <p:spPr bwMode="auto">
          <a:xfrm>
            <a:off x="6843713" y="284797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0.6%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7" name="文字方塊 55"/>
          <p:cNvSpPr txBox="1">
            <a:spLocks noChangeArrowheads="1"/>
          </p:cNvSpPr>
          <p:nvPr/>
        </p:nvSpPr>
        <p:spPr bwMode="auto">
          <a:xfrm>
            <a:off x="3657600" y="210502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10.8%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8" name="文字方塊 56"/>
          <p:cNvSpPr txBox="1">
            <a:spLocks noChangeArrowheads="1"/>
          </p:cNvSpPr>
          <p:nvPr/>
        </p:nvSpPr>
        <p:spPr bwMode="auto">
          <a:xfrm>
            <a:off x="4800600" y="210502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1.9%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39" name="文字方塊 57"/>
          <p:cNvSpPr txBox="1">
            <a:spLocks noChangeArrowheads="1"/>
          </p:cNvSpPr>
          <p:nvPr/>
        </p:nvSpPr>
        <p:spPr bwMode="auto">
          <a:xfrm>
            <a:off x="4800600" y="2867026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40" name="文字方塊 58"/>
          <p:cNvSpPr txBox="1">
            <a:spLocks noChangeArrowheads="1"/>
          </p:cNvSpPr>
          <p:nvPr/>
        </p:nvSpPr>
        <p:spPr bwMode="auto">
          <a:xfrm>
            <a:off x="3690938" y="351948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20.0%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41" name="文字方塊 59"/>
          <p:cNvSpPr txBox="1">
            <a:spLocks noChangeArrowheads="1"/>
          </p:cNvSpPr>
          <p:nvPr/>
        </p:nvSpPr>
        <p:spPr bwMode="auto">
          <a:xfrm>
            <a:off x="4833938" y="351948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0.4%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42" name="文字方塊 60"/>
          <p:cNvSpPr txBox="1">
            <a:spLocks noChangeArrowheads="1"/>
          </p:cNvSpPr>
          <p:nvPr/>
        </p:nvSpPr>
        <p:spPr bwMode="auto">
          <a:xfrm>
            <a:off x="4833938" y="428148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0.1%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43" name="文字方塊 61"/>
          <p:cNvSpPr txBox="1">
            <a:spLocks noChangeArrowheads="1"/>
          </p:cNvSpPr>
          <p:nvPr/>
        </p:nvSpPr>
        <p:spPr bwMode="auto">
          <a:xfrm>
            <a:off x="3686175" y="489108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22.3%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44" name="文字方塊 62"/>
          <p:cNvSpPr txBox="1">
            <a:spLocks noChangeArrowheads="1"/>
          </p:cNvSpPr>
          <p:nvPr/>
        </p:nvSpPr>
        <p:spPr bwMode="auto">
          <a:xfrm>
            <a:off x="4829175" y="489108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1.3%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6445" name="文字方塊 63"/>
          <p:cNvSpPr txBox="1">
            <a:spLocks noChangeArrowheads="1"/>
          </p:cNvSpPr>
          <p:nvPr/>
        </p:nvSpPr>
        <p:spPr bwMode="auto">
          <a:xfrm>
            <a:off x="4829175" y="5653088"/>
            <a:ext cx="53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1000">
                <a:latin typeface="細明體" panose="02020509000000000000" pitchFamily="49" charset="-120"/>
                <a:ea typeface="細明體" panose="02020509000000000000" pitchFamily="49" charset="-120"/>
              </a:rPr>
              <a:t>0.2%</a:t>
            </a:r>
            <a:endParaRPr lang="zh-TW" altLang="en-US" sz="100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86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981200" y="1524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SV-HUC-1</a:t>
            </a:r>
          </a:p>
        </p:txBody>
      </p:sp>
      <p:sp>
        <p:nvSpPr>
          <p:cNvPr id="17411" name="Line 6"/>
          <p:cNvSpPr>
            <a:spLocks noChangeShapeType="1"/>
          </p:cNvSpPr>
          <p:nvPr/>
        </p:nvSpPr>
        <p:spPr bwMode="auto">
          <a:xfrm>
            <a:off x="4800600" y="5334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3581400" y="6338888"/>
            <a:ext cx="617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Reversine   0    10    20    0    10    20    0   10     20    (</a:t>
            </a:r>
            <a:r>
              <a:rPr lang="en-US" altLang="zh-TW">
                <a:latin typeface="Symbol" panose="05050102010706020507" pitchFamily="18" charset="2"/>
              </a:rPr>
              <a:t>μ</a:t>
            </a:r>
            <a:r>
              <a:rPr lang="en-US" altLang="zh-TW"/>
              <a:t>M)</a:t>
            </a: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5257800" y="90488"/>
            <a:ext cx="60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24h</a:t>
            </a:r>
          </a:p>
        </p:txBody>
      </p:sp>
      <p:sp>
        <p:nvSpPr>
          <p:cNvPr id="17414" name="Line 10"/>
          <p:cNvSpPr>
            <a:spLocks noChangeShapeType="1"/>
          </p:cNvSpPr>
          <p:nvPr/>
        </p:nvSpPr>
        <p:spPr bwMode="auto">
          <a:xfrm flipV="1">
            <a:off x="6324600" y="519114"/>
            <a:ext cx="1219200" cy="14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6629400" y="762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48h</a:t>
            </a:r>
          </a:p>
        </p:txBody>
      </p:sp>
      <p:sp>
        <p:nvSpPr>
          <p:cNvPr id="17416" name="Line 12"/>
          <p:cNvSpPr>
            <a:spLocks noChangeShapeType="1"/>
          </p:cNvSpPr>
          <p:nvPr/>
        </p:nvSpPr>
        <p:spPr bwMode="auto">
          <a:xfrm flipV="1">
            <a:off x="7772400" y="53340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8077200" y="762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72h</a:t>
            </a:r>
          </a:p>
        </p:txBody>
      </p:sp>
      <p:pic>
        <p:nvPicPr>
          <p:cNvPr id="17418" name="Picture 14" descr="1040820-caspase 3-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88" t="37061" r="30603" b="57188"/>
          <a:stretch>
            <a:fillRect/>
          </a:stretch>
        </p:blipFill>
        <p:spPr bwMode="auto">
          <a:xfrm>
            <a:off x="4800600" y="1069976"/>
            <a:ext cx="42672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5"/>
          <p:cNvSpPr txBox="1">
            <a:spLocks noChangeArrowheads="1"/>
          </p:cNvSpPr>
          <p:nvPr/>
        </p:nvSpPr>
        <p:spPr bwMode="auto">
          <a:xfrm>
            <a:off x="3581400" y="612776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β-actin</a:t>
            </a:r>
          </a:p>
        </p:txBody>
      </p:sp>
      <p:sp>
        <p:nvSpPr>
          <p:cNvPr id="17420" name="Text Box 16"/>
          <p:cNvSpPr txBox="1">
            <a:spLocks noChangeArrowheads="1"/>
          </p:cNvSpPr>
          <p:nvPr/>
        </p:nvSpPr>
        <p:spPr bwMode="auto">
          <a:xfrm>
            <a:off x="3352800" y="108426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caspase-3</a:t>
            </a:r>
          </a:p>
        </p:txBody>
      </p:sp>
      <p:pic>
        <p:nvPicPr>
          <p:cNvPr id="17421" name="Picture 17" descr="1040820-caspase 3-2"/>
          <p:cNvPicPr>
            <a:picLocks noChangeAspect="1" noChangeArrowheads="1"/>
          </p:cNvPicPr>
          <p:nvPr/>
        </p:nvPicPr>
        <p:blipFill>
          <a:blip r:embed="rId3">
            <a:lum bright="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88" t="46646" r="31084" b="46965"/>
          <a:stretch>
            <a:fillRect/>
          </a:stretch>
        </p:blipFill>
        <p:spPr bwMode="auto">
          <a:xfrm>
            <a:off x="4800600" y="1603375"/>
            <a:ext cx="42672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 Box 18"/>
          <p:cNvSpPr txBox="1">
            <a:spLocks noChangeArrowheads="1"/>
          </p:cNvSpPr>
          <p:nvPr/>
        </p:nvSpPr>
        <p:spPr bwMode="auto">
          <a:xfrm>
            <a:off x="2514600" y="1693863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cleaved caspase-3</a:t>
            </a:r>
          </a:p>
        </p:txBody>
      </p:sp>
      <p:pic>
        <p:nvPicPr>
          <p:cNvPr id="17423" name="Picture 19" descr="1040820-caspase 8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71" t="32588" r="25903" b="62939"/>
          <a:stretch>
            <a:fillRect/>
          </a:stretch>
        </p:blipFill>
        <p:spPr bwMode="auto">
          <a:xfrm>
            <a:off x="4800600" y="2136775"/>
            <a:ext cx="426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ext Box 20"/>
          <p:cNvSpPr txBox="1">
            <a:spLocks noChangeArrowheads="1"/>
          </p:cNvSpPr>
          <p:nvPr/>
        </p:nvSpPr>
        <p:spPr bwMode="auto">
          <a:xfrm>
            <a:off x="3352800" y="215106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caspase-8</a:t>
            </a:r>
          </a:p>
        </p:txBody>
      </p:sp>
      <p:pic>
        <p:nvPicPr>
          <p:cNvPr id="17425" name="Picture 21" descr="1040820-caspase 8-2"/>
          <p:cNvPicPr>
            <a:picLocks noChangeAspect="1" noChangeArrowheads="1"/>
          </p:cNvPicPr>
          <p:nvPr/>
        </p:nvPicPr>
        <p:blipFill>
          <a:blip r:embed="rId5">
            <a:lum bright="12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26" t="68370" r="25301" b="25879"/>
          <a:stretch>
            <a:fillRect/>
          </a:stretch>
        </p:blipFill>
        <p:spPr bwMode="auto">
          <a:xfrm>
            <a:off x="4800600" y="2547939"/>
            <a:ext cx="426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6" name="Text Box 22"/>
          <p:cNvSpPr txBox="1">
            <a:spLocks noChangeArrowheads="1"/>
          </p:cNvSpPr>
          <p:nvPr/>
        </p:nvSpPr>
        <p:spPr bwMode="auto">
          <a:xfrm>
            <a:off x="2514600" y="2608263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cleaved caspase-8</a:t>
            </a:r>
          </a:p>
        </p:txBody>
      </p:sp>
      <p:pic>
        <p:nvPicPr>
          <p:cNvPr id="17427" name="Picture 23" descr="1040820-caspase 9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98" t="26837" r="28192" b="67412"/>
          <a:stretch>
            <a:fillRect/>
          </a:stretch>
        </p:blipFill>
        <p:spPr bwMode="auto">
          <a:xfrm>
            <a:off x="4800600" y="3051176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 Box 24"/>
          <p:cNvSpPr txBox="1">
            <a:spLocks noChangeArrowheads="1"/>
          </p:cNvSpPr>
          <p:nvPr/>
        </p:nvSpPr>
        <p:spPr bwMode="auto">
          <a:xfrm>
            <a:off x="3352800" y="314166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caspase-9</a:t>
            </a:r>
          </a:p>
        </p:txBody>
      </p:sp>
      <p:sp>
        <p:nvSpPr>
          <p:cNvPr id="17429" name="Text Box 25"/>
          <p:cNvSpPr txBox="1">
            <a:spLocks noChangeArrowheads="1"/>
          </p:cNvSpPr>
          <p:nvPr/>
        </p:nvSpPr>
        <p:spPr bwMode="auto">
          <a:xfrm>
            <a:off x="2514600" y="3598863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cleaved caspase-9</a:t>
            </a:r>
          </a:p>
        </p:txBody>
      </p:sp>
      <p:pic>
        <p:nvPicPr>
          <p:cNvPr id="17430" name="Picture 26" descr="1040820-caspase 9-2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98" t="35782" r="27711" b="59106"/>
          <a:stretch>
            <a:fillRect/>
          </a:stretch>
        </p:blipFill>
        <p:spPr bwMode="auto">
          <a:xfrm>
            <a:off x="4800600" y="3584576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1" name="Picture 27" descr="1040820-PARP"/>
          <p:cNvPicPr>
            <a:picLocks noChangeAspect="1" noChangeArrowheads="1"/>
          </p:cNvPicPr>
          <p:nvPr/>
        </p:nvPicPr>
        <p:blipFill>
          <a:blip r:embed="rId8">
            <a:lum bright="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52" t="44089" r="24940" b="49521"/>
          <a:stretch>
            <a:fillRect/>
          </a:stretch>
        </p:blipFill>
        <p:spPr bwMode="auto">
          <a:xfrm>
            <a:off x="4800600" y="4041776"/>
            <a:ext cx="426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2" name="Text Box 28"/>
          <p:cNvSpPr txBox="1">
            <a:spLocks noChangeArrowheads="1"/>
          </p:cNvSpPr>
          <p:nvPr/>
        </p:nvSpPr>
        <p:spPr bwMode="auto">
          <a:xfrm>
            <a:off x="3810000" y="4117976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PARP</a:t>
            </a:r>
          </a:p>
        </p:txBody>
      </p:sp>
      <p:pic>
        <p:nvPicPr>
          <p:cNvPr id="17433" name="Picture 29" descr="1040820-bcl-x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62" t="44728" r="26747" b="50000"/>
          <a:stretch>
            <a:fillRect/>
          </a:stretch>
        </p:blipFill>
        <p:spPr bwMode="auto">
          <a:xfrm>
            <a:off x="4800600" y="4575175"/>
            <a:ext cx="42672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4" name="Text Box 30"/>
          <p:cNvSpPr txBox="1">
            <a:spLocks noChangeArrowheads="1"/>
          </p:cNvSpPr>
          <p:nvPr/>
        </p:nvSpPr>
        <p:spPr bwMode="auto">
          <a:xfrm>
            <a:off x="3810000" y="4589463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Bcl-xl</a:t>
            </a:r>
          </a:p>
        </p:txBody>
      </p:sp>
      <p:pic>
        <p:nvPicPr>
          <p:cNvPr id="17435" name="Picture 31" descr="1040820-LC 3"/>
          <p:cNvPicPr>
            <a:picLocks noChangeAspect="1" noChangeArrowheads="1"/>
          </p:cNvPicPr>
          <p:nvPr/>
        </p:nvPicPr>
        <p:blipFill>
          <a:blip r:embed="rId10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62" t="38338" r="25783" b="51758"/>
          <a:stretch>
            <a:fillRect/>
          </a:stretch>
        </p:blipFill>
        <p:spPr bwMode="auto">
          <a:xfrm>
            <a:off x="4800600" y="5032376"/>
            <a:ext cx="42672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6" name="Text Box 32"/>
          <p:cNvSpPr txBox="1">
            <a:spLocks noChangeArrowheads="1"/>
          </p:cNvSpPr>
          <p:nvPr/>
        </p:nvSpPr>
        <p:spPr bwMode="auto">
          <a:xfrm>
            <a:off x="3810000" y="5199063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LC 3</a:t>
            </a:r>
          </a:p>
        </p:txBody>
      </p:sp>
      <p:pic>
        <p:nvPicPr>
          <p:cNvPr id="17437" name="Picture 33" descr="1040820-actin-1"/>
          <p:cNvPicPr>
            <a:picLocks noChangeAspect="1" noChangeArrowheads="1"/>
          </p:cNvPicPr>
          <p:nvPr/>
        </p:nvPicPr>
        <p:blipFill>
          <a:blip r:embed="rId11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80" t="47923" r="27229" b="46965"/>
          <a:stretch>
            <a:fillRect/>
          </a:stretch>
        </p:blipFill>
        <p:spPr bwMode="auto">
          <a:xfrm>
            <a:off x="4800600" y="609601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34" descr="1040821-bid"/>
          <p:cNvPicPr>
            <a:picLocks noChangeAspect="1" noChangeArrowheads="1"/>
          </p:cNvPicPr>
          <p:nvPr/>
        </p:nvPicPr>
        <p:blipFill>
          <a:blip r:embed="rId12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25" t="38977" r="25421" b="55911"/>
          <a:stretch>
            <a:fillRect/>
          </a:stretch>
        </p:blipFill>
        <p:spPr bwMode="auto">
          <a:xfrm>
            <a:off x="4800600" y="5867400"/>
            <a:ext cx="426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9" name="Text Box 35"/>
          <p:cNvSpPr txBox="1">
            <a:spLocks noChangeArrowheads="1"/>
          </p:cNvSpPr>
          <p:nvPr/>
        </p:nvSpPr>
        <p:spPr bwMode="auto">
          <a:xfrm>
            <a:off x="3810000" y="5881688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bid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3" name="Picture 2" descr="ar569-2-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4521" y="4388645"/>
            <a:ext cx="21697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34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7200" b="1" dirty="0" smtClean="0"/>
              <a:t/>
            </a:r>
            <a:br>
              <a:rPr lang="en-US" altLang="zh-TW" sz="7200" b="1" dirty="0" smtClean="0"/>
            </a:br>
            <a:endParaRPr lang="zh-TW" altLang="en-US" sz="7200" dirty="0"/>
          </a:p>
        </p:txBody>
      </p:sp>
      <p:sp>
        <p:nvSpPr>
          <p:cNvPr id="8" name="副標題 7"/>
          <p:cNvSpPr>
            <a:spLocks noGrp="1"/>
          </p:cNvSpPr>
          <p:nvPr>
            <p:ph type="subTitle" idx="1"/>
          </p:nvPr>
        </p:nvSpPr>
        <p:spPr>
          <a:xfrm>
            <a:off x="854532" y="2314232"/>
            <a:ext cx="10578096" cy="754025"/>
          </a:xfrm>
        </p:spPr>
        <p:txBody>
          <a:bodyPr>
            <a:noAutofit/>
          </a:bodyPr>
          <a:lstStyle/>
          <a:p>
            <a:r>
              <a:rPr lang="en-US" altLang="zh-TW" sz="8000" b="1" dirty="0" smtClean="0"/>
              <a:t>Do you find your </a:t>
            </a:r>
            <a:r>
              <a:rPr lang="en-US" altLang="zh-TW" sz="8000" b="1" dirty="0"/>
              <a:t>niche ? </a:t>
            </a:r>
            <a:endParaRPr lang="zh-TW" altLang="en-US" sz="8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2" descr="http://thumbs.dreamstime.com/z/find-your-niche-magnifying-glass-focusing-word-over-white-background-359736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0270" y="1542927"/>
            <a:ext cx="6519652" cy="49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751" y="549275"/>
            <a:ext cx="77311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橢圓 1"/>
          <p:cNvSpPr/>
          <p:nvPr/>
        </p:nvSpPr>
        <p:spPr>
          <a:xfrm>
            <a:off x="2870791" y="1233377"/>
            <a:ext cx="1584251" cy="3721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5029200" y="1215658"/>
            <a:ext cx="606056" cy="3721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5755758" y="1166041"/>
            <a:ext cx="868325" cy="3721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863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1943100" y="523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TSGH8301</a:t>
            </a:r>
          </a:p>
        </p:txBody>
      </p:sp>
      <p:sp>
        <p:nvSpPr>
          <p:cNvPr id="2051" name="Line 6"/>
          <p:cNvSpPr>
            <a:spLocks noChangeShapeType="1"/>
          </p:cNvSpPr>
          <p:nvPr/>
        </p:nvSpPr>
        <p:spPr bwMode="auto">
          <a:xfrm flipV="1">
            <a:off x="3792539" y="411164"/>
            <a:ext cx="1582737" cy="7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4333875" y="11588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24h</a:t>
            </a:r>
          </a:p>
        </p:txBody>
      </p:sp>
      <p:sp>
        <p:nvSpPr>
          <p:cNvPr id="2053" name="Line 10"/>
          <p:cNvSpPr>
            <a:spLocks noChangeShapeType="1"/>
          </p:cNvSpPr>
          <p:nvPr/>
        </p:nvSpPr>
        <p:spPr bwMode="auto">
          <a:xfrm flipV="1">
            <a:off x="5808664" y="404814"/>
            <a:ext cx="1366837" cy="14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6181725" y="1095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48h</a:t>
            </a:r>
          </a:p>
        </p:txBody>
      </p:sp>
      <p:sp>
        <p:nvSpPr>
          <p:cNvPr id="2055" name="Line 12"/>
          <p:cNvSpPr>
            <a:spLocks noChangeShapeType="1"/>
          </p:cNvSpPr>
          <p:nvPr/>
        </p:nvSpPr>
        <p:spPr bwMode="auto">
          <a:xfrm>
            <a:off x="7608888" y="415926"/>
            <a:ext cx="1382712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7967663" y="11588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72h</a:t>
            </a:r>
          </a:p>
        </p:txBody>
      </p:sp>
      <p:sp>
        <p:nvSpPr>
          <p:cNvPr id="2057" name="Text Box 15"/>
          <p:cNvSpPr txBox="1">
            <a:spLocks noChangeArrowheads="1"/>
          </p:cNvSpPr>
          <p:nvPr/>
        </p:nvSpPr>
        <p:spPr bwMode="auto">
          <a:xfrm>
            <a:off x="2173289" y="5364163"/>
            <a:ext cx="922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β-actin</a:t>
            </a:r>
          </a:p>
        </p:txBody>
      </p:sp>
      <p:sp>
        <p:nvSpPr>
          <p:cNvPr id="2058" name="Text Box 16"/>
          <p:cNvSpPr txBox="1">
            <a:spLocks noChangeArrowheads="1"/>
          </p:cNvSpPr>
          <p:nvPr/>
        </p:nvSpPr>
        <p:spPr bwMode="auto">
          <a:xfrm>
            <a:off x="2135189" y="1101725"/>
            <a:ext cx="9604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 mTOR</a:t>
            </a:r>
          </a:p>
        </p:txBody>
      </p:sp>
      <p:sp>
        <p:nvSpPr>
          <p:cNvPr id="2059" name="Text Box 18"/>
          <p:cNvSpPr txBox="1">
            <a:spLocks noChangeArrowheads="1"/>
          </p:cNvSpPr>
          <p:nvPr/>
        </p:nvSpPr>
        <p:spPr bwMode="auto">
          <a:xfrm>
            <a:off x="2257425" y="668339"/>
            <a:ext cx="838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P-Akt</a:t>
            </a:r>
          </a:p>
        </p:txBody>
      </p:sp>
      <p:sp>
        <p:nvSpPr>
          <p:cNvPr id="2060" name="Text Box 20"/>
          <p:cNvSpPr txBox="1">
            <a:spLocks noChangeArrowheads="1"/>
          </p:cNvSpPr>
          <p:nvPr/>
        </p:nvSpPr>
        <p:spPr bwMode="auto">
          <a:xfrm>
            <a:off x="2476500" y="2843214"/>
            <a:ext cx="6477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p38</a:t>
            </a:r>
          </a:p>
        </p:txBody>
      </p:sp>
      <p:sp>
        <p:nvSpPr>
          <p:cNvPr id="2061" name="Text Box 22"/>
          <p:cNvSpPr txBox="1">
            <a:spLocks noChangeArrowheads="1"/>
          </p:cNvSpPr>
          <p:nvPr/>
        </p:nvSpPr>
        <p:spPr bwMode="auto">
          <a:xfrm>
            <a:off x="1847850" y="34290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P-AMPK</a:t>
            </a:r>
            <a:r>
              <a:rPr lang="el-GR" altLang="zh-TW" sz="1800"/>
              <a:t>α</a:t>
            </a:r>
            <a:endParaRPr lang="en-US" altLang="zh-TW" sz="1800"/>
          </a:p>
        </p:txBody>
      </p:sp>
      <p:sp>
        <p:nvSpPr>
          <p:cNvPr id="2062" name="Text Box 22"/>
          <p:cNvSpPr txBox="1">
            <a:spLocks noChangeArrowheads="1"/>
          </p:cNvSpPr>
          <p:nvPr/>
        </p:nvSpPr>
        <p:spPr bwMode="auto">
          <a:xfrm>
            <a:off x="1936751" y="3998914"/>
            <a:ext cx="11588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AMPK</a:t>
            </a:r>
            <a:r>
              <a:rPr lang="el-GR" altLang="zh-TW" sz="1800"/>
              <a:t>β</a:t>
            </a:r>
            <a:r>
              <a:rPr lang="en-US" altLang="zh-TW" sz="1800"/>
              <a:t>1</a:t>
            </a:r>
          </a:p>
        </p:txBody>
      </p:sp>
      <p:sp>
        <p:nvSpPr>
          <p:cNvPr id="2063" name="Text Box 22"/>
          <p:cNvSpPr txBox="1">
            <a:spLocks noChangeArrowheads="1"/>
          </p:cNvSpPr>
          <p:nvPr/>
        </p:nvSpPr>
        <p:spPr bwMode="auto">
          <a:xfrm>
            <a:off x="1943101" y="4427539"/>
            <a:ext cx="11525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AMPK</a:t>
            </a:r>
            <a:r>
              <a:rPr lang="el-GR" altLang="zh-TW" sz="1800"/>
              <a:t>β</a:t>
            </a:r>
            <a:r>
              <a:rPr lang="en-US" altLang="zh-TW" sz="1800"/>
              <a:t>2</a:t>
            </a:r>
          </a:p>
        </p:txBody>
      </p:sp>
      <p:sp>
        <p:nvSpPr>
          <p:cNvPr id="2064" name="Text Box 20"/>
          <p:cNvSpPr txBox="1">
            <a:spLocks noChangeArrowheads="1"/>
          </p:cNvSpPr>
          <p:nvPr/>
        </p:nvSpPr>
        <p:spPr bwMode="auto">
          <a:xfrm>
            <a:off x="2495550" y="4930775"/>
            <a:ext cx="6477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p62</a:t>
            </a:r>
          </a:p>
        </p:txBody>
      </p:sp>
      <p:sp>
        <p:nvSpPr>
          <p:cNvPr id="2065" name="Text Box 8"/>
          <p:cNvSpPr txBox="1">
            <a:spLocks noChangeArrowheads="1"/>
          </p:cNvSpPr>
          <p:nvPr/>
        </p:nvSpPr>
        <p:spPr bwMode="auto">
          <a:xfrm>
            <a:off x="2063750" y="5876926"/>
            <a:ext cx="82804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AMPK Inhibitor    0     5     5      5     0     5      5     5      0     5     5      5     (</a:t>
            </a:r>
            <a:r>
              <a:rPr lang="en-US" altLang="zh-TW" sz="18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1800"/>
              <a:t>M)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Reversine            0     0    10    20    0     0     10   20     0     0   10     20    (</a:t>
            </a:r>
            <a:r>
              <a:rPr lang="en-US" altLang="zh-TW" sz="18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1800"/>
              <a:t>M)</a:t>
            </a:r>
          </a:p>
        </p:txBody>
      </p:sp>
      <p:pic>
        <p:nvPicPr>
          <p:cNvPr id="2066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899026"/>
            <a:ext cx="561498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3919539"/>
            <a:ext cx="5614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3281363"/>
            <a:ext cx="55435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736850"/>
            <a:ext cx="5543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620713"/>
            <a:ext cx="554355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038225"/>
            <a:ext cx="56007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3"/>
          <a:stretch>
            <a:fillRect/>
          </a:stretch>
        </p:blipFill>
        <p:spPr bwMode="auto">
          <a:xfrm>
            <a:off x="3721100" y="1543050"/>
            <a:ext cx="55435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3" name="Text Box 16"/>
          <p:cNvSpPr txBox="1">
            <a:spLocks noChangeArrowheads="1"/>
          </p:cNvSpPr>
          <p:nvPr/>
        </p:nvSpPr>
        <p:spPr bwMode="auto">
          <a:xfrm>
            <a:off x="1943101" y="1717675"/>
            <a:ext cx="1152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 P-mTOR</a:t>
            </a:r>
          </a:p>
        </p:txBody>
      </p:sp>
      <p:pic>
        <p:nvPicPr>
          <p:cNvPr id="2074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060576"/>
            <a:ext cx="5543550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5" name="Text Box 16"/>
          <p:cNvSpPr txBox="1">
            <a:spLocks noChangeArrowheads="1"/>
          </p:cNvSpPr>
          <p:nvPr/>
        </p:nvSpPr>
        <p:spPr bwMode="auto">
          <a:xfrm>
            <a:off x="1944689" y="2195514"/>
            <a:ext cx="11525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 P-p70S6</a:t>
            </a:r>
          </a:p>
        </p:txBody>
      </p:sp>
      <p:pic>
        <p:nvPicPr>
          <p:cNvPr id="2076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5364163"/>
            <a:ext cx="56149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4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1943100" y="254001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TSGH8301</a:t>
            </a:r>
          </a:p>
        </p:txBody>
      </p:sp>
      <p:sp>
        <p:nvSpPr>
          <p:cNvPr id="2051" name="Line 6"/>
          <p:cNvSpPr>
            <a:spLocks noChangeShapeType="1"/>
          </p:cNvSpPr>
          <p:nvPr/>
        </p:nvSpPr>
        <p:spPr bwMode="auto">
          <a:xfrm flipV="1">
            <a:off x="3792539" y="1354139"/>
            <a:ext cx="1582737" cy="7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4333875" y="1058863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24h</a:t>
            </a:r>
          </a:p>
        </p:txBody>
      </p:sp>
      <p:sp>
        <p:nvSpPr>
          <p:cNvPr id="2053" name="Line 10"/>
          <p:cNvSpPr>
            <a:spLocks noChangeShapeType="1"/>
          </p:cNvSpPr>
          <p:nvPr/>
        </p:nvSpPr>
        <p:spPr bwMode="auto">
          <a:xfrm flipV="1">
            <a:off x="5808664" y="1347789"/>
            <a:ext cx="1366837" cy="14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6181725" y="1052513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48h</a:t>
            </a:r>
          </a:p>
        </p:txBody>
      </p:sp>
      <p:sp>
        <p:nvSpPr>
          <p:cNvPr id="2055" name="Line 12"/>
          <p:cNvSpPr>
            <a:spLocks noChangeShapeType="1"/>
          </p:cNvSpPr>
          <p:nvPr/>
        </p:nvSpPr>
        <p:spPr bwMode="auto">
          <a:xfrm>
            <a:off x="7608888" y="1358901"/>
            <a:ext cx="1382712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7967663" y="1058863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72h</a:t>
            </a:r>
          </a:p>
        </p:txBody>
      </p:sp>
      <p:sp>
        <p:nvSpPr>
          <p:cNvPr id="2057" name="Text Box 15"/>
          <p:cNvSpPr txBox="1">
            <a:spLocks noChangeArrowheads="1"/>
          </p:cNvSpPr>
          <p:nvPr/>
        </p:nvSpPr>
        <p:spPr bwMode="auto">
          <a:xfrm>
            <a:off x="2173289" y="4297363"/>
            <a:ext cx="922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β-actin</a:t>
            </a:r>
          </a:p>
        </p:txBody>
      </p:sp>
      <p:sp>
        <p:nvSpPr>
          <p:cNvPr id="2058" name="Text Box 8"/>
          <p:cNvSpPr txBox="1">
            <a:spLocks noChangeArrowheads="1"/>
          </p:cNvSpPr>
          <p:nvPr/>
        </p:nvSpPr>
        <p:spPr bwMode="auto">
          <a:xfrm>
            <a:off x="2063750" y="4810126"/>
            <a:ext cx="82804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AMPK Inhibitor    0     5     5      5     0     5      5     5      0     5     5      5     (</a:t>
            </a:r>
            <a:r>
              <a:rPr lang="en-US" altLang="zh-TW" sz="18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1800"/>
              <a:t>M)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Reversine            0     0    10    20    0     0     10   20     0     0   10     20    (</a:t>
            </a:r>
            <a:r>
              <a:rPr lang="en-US" altLang="zh-TW" sz="18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1800"/>
              <a:t>M)</a:t>
            </a:r>
          </a:p>
        </p:txBody>
      </p:sp>
      <p:pic>
        <p:nvPicPr>
          <p:cNvPr id="2059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422526"/>
            <a:ext cx="561498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0" name="Text Box 16"/>
          <p:cNvSpPr txBox="1">
            <a:spLocks noChangeArrowheads="1"/>
          </p:cNvSpPr>
          <p:nvPr/>
        </p:nvSpPr>
        <p:spPr bwMode="auto">
          <a:xfrm>
            <a:off x="1944689" y="2565400"/>
            <a:ext cx="1152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 P-p70S6</a:t>
            </a:r>
          </a:p>
        </p:txBody>
      </p:sp>
      <p:pic>
        <p:nvPicPr>
          <p:cNvPr id="206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297363"/>
            <a:ext cx="56149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3748088"/>
            <a:ext cx="561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3173414"/>
            <a:ext cx="561498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4" name="Text Box 22"/>
          <p:cNvSpPr txBox="1">
            <a:spLocks noChangeArrowheads="1"/>
          </p:cNvSpPr>
          <p:nvPr/>
        </p:nvSpPr>
        <p:spPr bwMode="auto">
          <a:xfrm>
            <a:off x="2286000" y="3802064"/>
            <a:ext cx="857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PARP</a:t>
            </a:r>
          </a:p>
        </p:txBody>
      </p:sp>
      <p:sp>
        <p:nvSpPr>
          <p:cNvPr id="2065" name="Text Box 22"/>
          <p:cNvSpPr txBox="1">
            <a:spLocks noChangeArrowheads="1"/>
          </p:cNvSpPr>
          <p:nvPr/>
        </p:nvSpPr>
        <p:spPr bwMode="auto">
          <a:xfrm>
            <a:off x="2089150" y="3297239"/>
            <a:ext cx="1054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Beclin-1</a:t>
            </a:r>
          </a:p>
        </p:txBody>
      </p:sp>
      <p:pic>
        <p:nvPicPr>
          <p:cNvPr id="2066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1476375"/>
            <a:ext cx="5614988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7" name="Text Box 16"/>
          <p:cNvSpPr txBox="1">
            <a:spLocks noChangeArrowheads="1"/>
          </p:cNvSpPr>
          <p:nvPr/>
        </p:nvSpPr>
        <p:spPr bwMode="auto">
          <a:xfrm>
            <a:off x="1944689" y="1776414"/>
            <a:ext cx="11525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    p70S6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80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234614" y="1384774"/>
            <a:ext cx="6714603" cy="514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TSGH8301,</a:t>
            </a:r>
            <a:r>
              <a:rPr kumimoji="1" lang="en-US" altLang="zh-TW" sz="28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RT4</a:t>
            </a:r>
            <a:r>
              <a:rPr kumimoji="1" lang="en-US" altLang="zh-TW" sz="28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and SV-HUC1 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cells</a:t>
            </a:r>
            <a:endParaRPr kumimoji="1" lang="zh-TW" altLang="zh-TW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5746521" y="1901115"/>
            <a:ext cx="0" cy="53414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2800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862313" y="2454178"/>
            <a:ext cx="5349926" cy="514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Cell proliferation assay</a:t>
            </a:r>
            <a:endParaRPr kumimoji="1" lang="zh-TW" altLang="zh-TW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5728713" y="1835459"/>
            <a:ext cx="4861949" cy="5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Reversine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treatment or not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5746521" y="2968293"/>
            <a:ext cx="0" cy="53525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2800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5749859" y="2903751"/>
            <a:ext cx="890352" cy="65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Yes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4270762" y="3522469"/>
            <a:ext cx="4641226" cy="514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 dirty="0">
                <a:solidFill>
                  <a:srgbClr val="FFC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Apoptosis</a:t>
            </a:r>
            <a:r>
              <a:rPr kumimoji="1" lang="en-US" altLang="zh-TW" sz="2800" dirty="0">
                <a:latin typeface="Arial" pitchFamily="34" charset="0"/>
                <a:cs typeface="新細明體" pitchFamily="18" charset="-120"/>
              </a:rPr>
              <a:t> </a:t>
            </a:r>
            <a:r>
              <a:rPr kumimoji="1" lang="en-US" altLang="zh-TW" sz="2800" b="1" dirty="0" smtClean="0">
                <a:solidFill>
                  <a:srgbClr val="FFC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analysis</a:t>
            </a:r>
            <a:endParaRPr kumimoji="1" lang="zh-TW" altLang="zh-TW" sz="2800" b="1" dirty="0" smtClean="0">
              <a:solidFill>
                <a:srgbClr val="FFC000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5746521" y="4037697"/>
            <a:ext cx="0" cy="53525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2800"/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5748746" y="3988734"/>
            <a:ext cx="891465" cy="52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Yes</a:t>
            </a:r>
            <a:endParaRPr kumimoji="1" lang="zh-TW" altLang="zh-TW" sz="2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7993547" y="3297683"/>
            <a:ext cx="1815205" cy="104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3113303" y="4591873"/>
            <a:ext cx="6535663" cy="59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 dirty="0" smtClean="0">
                <a:solidFill>
                  <a:srgbClr val="FFC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Cell death mechanisms investigation</a:t>
            </a:r>
            <a:endParaRPr kumimoji="1" lang="zh-TW" altLang="zh-TW" sz="2800" b="1" dirty="0" smtClean="0">
              <a:solidFill>
                <a:srgbClr val="FFC000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3174516" y="2348462"/>
            <a:ext cx="649957" cy="544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(I)</a:t>
            </a:r>
            <a:endParaRPr kumimoji="1" lang="zh-TW" altLang="zh-TW" sz="2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3234615" y="3474619"/>
            <a:ext cx="858077" cy="544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(II)</a:t>
            </a:r>
            <a:endParaRPr kumimoji="1" lang="zh-TW" altLang="zh-TW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2205499" y="4532895"/>
            <a:ext cx="856964" cy="544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77565" tIns="38783" rIns="77565" bIns="387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(III)</a:t>
            </a:r>
            <a:endParaRPr kumimoji="1" lang="zh-TW" altLang="zh-TW" sz="2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85900" y="788341"/>
            <a:ext cx="956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Polyomavirus</a:t>
            </a:r>
            <a:endParaRPr lang="zh-TW" alt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2" descr="Age-specific seroprevalence detected in a Denver, CO, USA study population (n = 2222) for 7 polyomaviruses known to infect humans.A) SV40 (seroreactivity prior to competition with BKV and JCV VP1 proteins; Figure 3, Table S1); B) BKV; C) JCV; D) LPV; E) KIV; F) WUV; G) MCV isolate 350; H) MCV isolate 339. Standard error bars are shown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77" b="74123"/>
          <a:stretch/>
        </p:blipFill>
        <p:spPr bwMode="auto">
          <a:xfrm>
            <a:off x="6294281" y="2387228"/>
            <a:ext cx="4632637" cy="32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ructural evaluation of new human polyomaviru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75" y="2540000"/>
            <a:ext cx="5207384" cy="297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3543300" y="643072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000" dirty="0"/>
              <a:t>https://microbiologybytes.wordpress.com/2009/03/27/high-prevalence-of-infection-with-three-new-human-polyomaviruses/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35724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0783" y="1064525"/>
            <a:ext cx="5684973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6457-6937-4010-91EF-6989260355F6}" type="datetime1">
              <a:rPr lang="en-US" altLang="zh-TW" smtClean="0"/>
              <a:pPr/>
              <a:t>11/25/2015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48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641" y="895351"/>
            <a:ext cx="6559313" cy="554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89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9608024" y="1405719"/>
            <a:ext cx="2415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/>
              <a:t>Anti-virus</a:t>
            </a: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山楂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紅景天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100" name="Picture 4" descr="The lifecycle of human polyomavirus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5778" y="1037230"/>
            <a:ext cx="6673755" cy="5130728"/>
          </a:xfrm>
          <a:prstGeom prst="rect">
            <a:avLst/>
          </a:prstGeom>
          <a:noFill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C8EB-2C53-41BE-9309-7EE587BD8731}" type="datetime1">
              <a:rPr lang="en-US" altLang="zh-TW" smtClean="0"/>
              <a:pPr/>
              <a:t>11/25/2015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61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MS\陳三元醫師\20151008_山楂anti-JC,BK\Crataegi fructus JC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4338" y="3510222"/>
            <a:ext cx="3599405" cy="3017578"/>
          </a:xfrm>
          <a:prstGeom prst="rect">
            <a:avLst/>
          </a:prstGeom>
          <a:noFill/>
        </p:spPr>
      </p:pic>
      <p:pic>
        <p:nvPicPr>
          <p:cNvPr id="1028" name="Picture 4" descr="G:\MS\陳三元醫師\20151008_山楂anti-JC,BK\Crataegi fructus B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370" y="3424310"/>
            <a:ext cx="4006739" cy="3408641"/>
          </a:xfrm>
          <a:prstGeom prst="rect">
            <a:avLst/>
          </a:prstGeom>
          <a:noFill/>
        </p:spPr>
      </p:pic>
      <p:grpSp>
        <p:nvGrpSpPr>
          <p:cNvPr id="2" name="群組 1"/>
          <p:cNvGrpSpPr/>
          <p:nvPr/>
        </p:nvGrpSpPr>
        <p:grpSpPr>
          <a:xfrm>
            <a:off x="56475" y="1305901"/>
            <a:ext cx="5697193" cy="1862889"/>
            <a:chOff x="3752970" y="763547"/>
            <a:chExt cx="4624549" cy="1182269"/>
          </a:xfrm>
        </p:grpSpPr>
        <p:pic>
          <p:nvPicPr>
            <p:cNvPr id="26" name="Picture 2" descr="E:\20150803 herb anti-BK\20150803-1 herb anti-BKV\ctrl-D6 pi 200x-8, RFP.png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3802905" y="1382761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31" name="Picture 3" descr="E:\20150803 herb anti-BK\20150803-1 herb anti-BKV\ctrl-D6 pi 200x-8, GFP.png"/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3802822" y="798203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32" name="Picture 2" descr="E:\20150803 herb anti-BK\20150803-1 herb anti-BKV\D6 cra-4 pi 200x-1, RFP.png"/>
            <p:cNvPicPr>
              <a:picLocks noChangeAspect="1" noChangeArrowheads="1"/>
            </p:cNvPicPr>
            <p:nvPr/>
          </p:nvPicPr>
          <p:blipFill>
            <a:blip r:embed="rId6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570855" y="1385081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33" name="Picture 3" descr="E:\20150803 herb anti-BK\20150803-1 herb anti-BKV\D6 cra-4 pi 200x-1, GFP.png"/>
            <p:cNvPicPr>
              <a:picLocks noChangeAspect="1" noChangeArrowheads="1"/>
            </p:cNvPicPr>
            <p:nvPr/>
          </p:nvPicPr>
          <p:blipFill>
            <a:blip r:embed="rId7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4570147" y="797546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34" name="Picture 2" descr="E:\20150803 herb anti-BK\20150803-1 herb anti-BKV\D6 cra-8 pi 200x-1, RFP.png"/>
            <p:cNvPicPr>
              <a:picLocks noChangeAspect="1" noChangeArrowheads="1"/>
            </p:cNvPicPr>
            <p:nvPr/>
          </p:nvPicPr>
          <p:blipFill>
            <a:blip r:embed="rId8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5336566" y="1380522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35" name="Picture 3" descr="E:\20150803 herb anti-BK\20150803-1 herb anti-BKV\D6 cra-8 pi 200x-1, GFP.png"/>
            <p:cNvPicPr>
              <a:picLocks noChangeAspect="1" noChangeArrowheads="1"/>
            </p:cNvPicPr>
            <p:nvPr/>
          </p:nvPicPr>
          <p:blipFill>
            <a:blip r:embed="rId9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5338179" y="795965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36" name="Picture 2" descr="E:\20150803 herb anti-BK\20150803-1 herb anti-BKV\D6 cra-4 pi 200x-4, RFP.png"/>
            <p:cNvPicPr>
              <a:picLocks noChangeAspect="1" noChangeArrowheads="1"/>
            </p:cNvPicPr>
            <p:nvPr/>
          </p:nvPicPr>
          <p:blipFill>
            <a:blip r:embed="rId10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6097214" y="1374953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37" name="Picture 3" descr="E:\20150803 herb anti-BK\20150803-1 herb anti-BKV\D6 cra-4 pi 200x-4, GFP.png"/>
            <p:cNvPicPr>
              <a:picLocks noChangeAspect="1" noChangeArrowheads="1"/>
            </p:cNvPicPr>
            <p:nvPr/>
          </p:nvPicPr>
          <p:blipFill>
            <a:blip r:embed="rId11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6092940" y="799025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38" name="Picture 2" descr="E:\20150803 herb anti-BK\20150803-1 herb anti-BKV\D6 cra-8 pi 200x-5, RFP.pn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20000"/>
            </a:blip>
            <a:srcRect/>
            <a:stretch>
              <a:fillRect/>
            </a:stretch>
          </p:blipFill>
          <p:spPr bwMode="auto">
            <a:xfrm>
              <a:off x="6866776" y="1371418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39" name="Picture 3" descr="E:\20150803 herb anti-BK\20150803-1 herb anti-BKV\D6 cra-8 pi 200x-5, GFP.png"/>
            <p:cNvPicPr>
              <a:picLocks noChangeAspect="1" noChangeArrowheads="1"/>
            </p:cNvPicPr>
            <p:nvPr/>
          </p:nvPicPr>
          <p:blipFill>
            <a:blip r:embed="rId13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6861712" y="800049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40" name="Picture 2" descr="E:\20150803 herb anti-BK\20150803-1 herb anti-BKV\D6 cra-20 pi 200x-1, RFP.pn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20000"/>
            </a:blip>
            <a:srcRect/>
            <a:stretch>
              <a:fillRect/>
            </a:stretch>
          </p:blipFill>
          <p:spPr bwMode="auto">
            <a:xfrm>
              <a:off x="7629827" y="1375774"/>
              <a:ext cx="747692" cy="560735"/>
            </a:xfrm>
            <a:prstGeom prst="rect">
              <a:avLst/>
            </a:prstGeom>
            <a:noFill/>
          </p:spPr>
        </p:pic>
        <p:pic>
          <p:nvPicPr>
            <p:cNvPr id="41" name="Picture 3" descr="E:\20150803 herb anti-BK\20150803-1 herb anti-BKV\D6 cra-20 pi 200x-1, GFP.png"/>
            <p:cNvPicPr>
              <a:picLocks noChangeAspect="1" noChangeArrowheads="1"/>
            </p:cNvPicPr>
            <p:nvPr/>
          </p:nvPicPr>
          <p:blipFill>
            <a:blip r:embed="rId15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7624680" y="795490"/>
              <a:ext cx="747692" cy="560735"/>
            </a:xfrm>
            <a:prstGeom prst="rect">
              <a:avLst/>
            </a:prstGeom>
            <a:noFill/>
          </p:spPr>
        </p:pic>
        <p:sp>
          <p:nvSpPr>
            <p:cNvPr id="44" name="文字方塊 43"/>
            <p:cNvSpPr txBox="1"/>
            <p:nvPr/>
          </p:nvSpPr>
          <p:spPr>
            <a:xfrm>
              <a:off x="3752970" y="763547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(a)</a:t>
              </a:r>
              <a:endParaRPr lang="zh-TW" altLang="en-US" sz="831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4530815" y="776574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(b)</a:t>
              </a:r>
              <a:endParaRPr lang="zh-TW" altLang="en-US" sz="831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5291779" y="767078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(c)</a:t>
              </a:r>
              <a:endParaRPr lang="zh-TW" altLang="en-US" sz="831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6052742" y="788227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(d)</a:t>
              </a:r>
              <a:endParaRPr lang="zh-TW" altLang="en-US" sz="831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6830587" y="788066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(e)</a:t>
              </a:r>
              <a:endParaRPr lang="zh-TW" altLang="en-US" sz="831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7591551" y="778569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(f)</a:t>
              </a:r>
              <a:endParaRPr lang="zh-TW" altLang="en-US" sz="831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8" name="文字方塊 67"/>
          <p:cNvSpPr txBox="1"/>
          <p:nvPr/>
        </p:nvSpPr>
        <p:spPr>
          <a:xfrm>
            <a:off x="3700949" y="558073"/>
            <a:ext cx="429903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9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</a:t>
            </a:r>
            <a:endParaRPr lang="zh-TW" altLang="en-US" sz="969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039841" y="1098138"/>
            <a:ext cx="5715132" cy="2070652"/>
            <a:chOff x="3750068" y="2315543"/>
            <a:chExt cx="4639110" cy="1314124"/>
          </a:xfrm>
        </p:grpSpPr>
        <p:pic>
          <p:nvPicPr>
            <p:cNvPr id="4" name="Picture 8" descr="E:\20150421 herb JCV\20150421SVG herb png\JCV, SVGA ctrl 96h-7, RFP.png"/>
            <p:cNvPicPr>
              <a:picLocks noChangeAspect="1" noChangeArrowheads="1"/>
            </p:cNvPicPr>
            <p:nvPr/>
          </p:nvPicPr>
          <p:blipFill>
            <a:blip r:embed="rId16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3805621" y="3060886"/>
              <a:ext cx="747692" cy="560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E:\20150421 herb JCV\20150421SVG herb png\JCV, SVGA ctrl 96h-8, GFP.png"/>
            <p:cNvPicPr>
              <a:picLocks noChangeAspect="1" noChangeArrowheads="1"/>
            </p:cNvPicPr>
            <p:nvPr/>
          </p:nvPicPr>
          <p:blipFill>
            <a:blip r:embed="rId17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3805621" y="2487511"/>
              <a:ext cx="747692" cy="560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E:\20150421 herb JCV\20150421SVG herb png\JCV, SVGA ctrl 96h-5, RFP.png"/>
            <p:cNvPicPr>
              <a:picLocks noChangeAspect="1" noChangeArrowheads="1"/>
            </p:cNvPicPr>
            <p:nvPr/>
          </p:nvPicPr>
          <p:blipFill>
            <a:blip r:embed="rId18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6105393" y="3069011"/>
              <a:ext cx="747692" cy="560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E:\20150421 herb JCV\20150421SVG herb png\JCV, SVGA ctrl 96h-4, GFP.png"/>
            <p:cNvPicPr>
              <a:picLocks noChangeAspect="1" noChangeArrowheads="1"/>
            </p:cNvPicPr>
            <p:nvPr/>
          </p:nvPicPr>
          <p:blipFill>
            <a:blip r:embed="rId19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6105393" y="2487512"/>
              <a:ext cx="747692" cy="56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E:\20150421 herb JCV\20150421SVG herb png\JCV, SVGA ctrl 96h-1, GFP.png"/>
            <p:cNvPicPr>
              <a:picLocks noChangeAspect="1" noChangeArrowheads="1"/>
            </p:cNvPicPr>
            <p:nvPr/>
          </p:nvPicPr>
          <p:blipFill>
            <a:blip r:embed="rId20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5337918" y="2487512"/>
              <a:ext cx="747692" cy="56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E:\20150421 herb JCV\20150421SVG herb png\JCV, SVGA ctrl 96h-1, RFP.png"/>
            <p:cNvPicPr>
              <a:picLocks noChangeAspect="1" noChangeArrowheads="1"/>
            </p:cNvPicPr>
            <p:nvPr/>
          </p:nvPicPr>
          <p:blipFill>
            <a:blip r:embed="rId21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5337835" y="3067480"/>
              <a:ext cx="747692" cy="56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E:\20150421 herb JCV\20150421SVG herb png\JCV, SVGA cra_10 96h-1, RFP.png"/>
            <p:cNvPicPr>
              <a:picLocks noChangeAspect="1" noChangeArrowheads="1"/>
            </p:cNvPicPr>
            <p:nvPr/>
          </p:nvPicPr>
          <p:blipFill>
            <a:blip r:embed="rId22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6872951" y="3062416"/>
              <a:ext cx="747692" cy="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 descr="E:\20150421 herb JCV\20150421SVG herb png\JCV, SVGA cra_10 96h-1, GFP.png"/>
            <p:cNvPicPr>
              <a:picLocks noChangeAspect="1" noChangeArrowheads="1"/>
            </p:cNvPicPr>
            <p:nvPr/>
          </p:nvPicPr>
          <p:blipFill>
            <a:blip r:embed="rId23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6872951" y="2481818"/>
              <a:ext cx="747692" cy="560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E:\20150421 herb JCV\20150421SVG herb png\JCV, SVGA cra_10 96h-2, RFP.png"/>
            <p:cNvPicPr>
              <a:picLocks noChangeAspect="1" noChangeArrowheads="1"/>
            </p:cNvPicPr>
            <p:nvPr/>
          </p:nvPicPr>
          <p:blipFill>
            <a:blip r:embed="rId24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7641486" y="3063946"/>
              <a:ext cx="747692" cy="560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E:\20150421 herb JCV\20150421SVG herb png\JCV, SVGA cra_10 96h-2, GFP.png"/>
            <p:cNvPicPr>
              <a:picLocks noChangeAspect="1" noChangeArrowheads="1"/>
            </p:cNvPicPr>
            <p:nvPr/>
          </p:nvPicPr>
          <p:blipFill>
            <a:blip r:embed="rId25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7639220" y="2487513"/>
              <a:ext cx="747692" cy="560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 descr="E:\20150421 herb JCV\20150421SVG herb png\JCV, SVGA ctrl 96h-1, GFP.png"/>
            <p:cNvPicPr>
              <a:picLocks noChangeAspect="1" noChangeArrowheads="1"/>
            </p:cNvPicPr>
            <p:nvPr/>
          </p:nvPicPr>
          <p:blipFill>
            <a:blip r:embed="rId20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4573179" y="2487511"/>
              <a:ext cx="747692" cy="56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" descr="E:\20150421 herb JCV\20150421SVG herb png\JCV, SVGA ctrl 96h-1, RFP.png"/>
            <p:cNvPicPr>
              <a:picLocks noChangeAspect="1" noChangeArrowheads="1"/>
            </p:cNvPicPr>
            <p:nvPr/>
          </p:nvPicPr>
          <p:blipFill>
            <a:blip r:embed="rId21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4573179" y="3060886"/>
              <a:ext cx="747692" cy="56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文字方塊 44"/>
            <p:cNvSpPr txBox="1"/>
            <p:nvPr/>
          </p:nvSpPr>
          <p:spPr>
            <a:xfrm>
              <a:off x="3752970" y="2451749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latin typeface="Arial" pitchFamily="34" charset="0"/>
                  <a:cs typeface="Arial" pitchFamily="34" charset="0"/>
                </a:rPr>
                <a:t>(a)</a:t>
              </a:r>
              <a:endParaRPr lang="zh-TW" altLang="en-US" sz="831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4530815" y="2464776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latin typeface="Arial" pitchFamily="34" charset="0"/>
                  <a:cs typeface="Arial" pitchFamily="34" charset="0"/>
                </a:rPr>
                <a:t>(b)</a:t>
              </a:r>
              <a:endParaRPr lang="zh-TW" altLang="en-US" sz="831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5291779" y="2455280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latin typeface="Arial" pitchFamily="34" charset="0"/>
                  <a:cs typeface="Arial" pitchFamily="34" charset="0"/>
                </a:rPr>
                <a:t>(c)</a:t>
              </a:r>
              <a:endParaRPr lang="zh-TW" altLang="en-US" sz="831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6052742" y="2476429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latin typeface="Arial" pitchFamily="34" charset="0"/>
                  <a:cs typeface="Arial" pitchFamily="34" charset="0"/>
                </a:rPr>
                <a:t>(d)</a:t>
              </a:r>
              <a:endParaRPr lang="zh-TW" altLang="en-US" sz="831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6830587" y="2482862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latin typeface="Arial" pitchFamily="34" charset="0"/>
                  <a:cs typeface="Arial" pitchFamily="34" charset="0"/>
                </a:rPr>
                <a:t>(e)</a:t>
              </a:r>
              <a:endParaRPr lang="zh-TW" altLang="en-US" sz="831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7591551" y="2473365"/>
              <a:ext cx="348962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31" b="1" dirty="0">
                  <a:latin typeface="Arial" pitchFamily="34" charset="0"/>
                  <a:cs typeface="Arial" pitchFamily="34" charset="0"/>
                </a:rPr>
                <a:t>(f)</a:t>
              </a:r>
              <a:endParaRPr lang="zh-TW" altLang="en-US" sz="831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3750068" y="2315543"/>
              <a:ext cx="348962" cy="24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69" b="1" dirty="0">
                  <a:latin typeface="Arial" pitchFamily="34" charset="0"/>
                  <a:cs typeface="Arial" pitchFamily="34" charset="0"/>
                </a:rPr>
                <a:t>b</a:t>
              </a:r>
              <a:endParaRPr lang="zh-TW" altLang="en-US" sz="969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1" name="文字方塊 70"/>
          <p:cNvSpPr txBox="1"/>
          <p:nvPr/>
        </p:nvSpPr>
        <p:spPr>
          <a:xfrm>
            <a:off x="4082150" y="5007893"/>
            <a:ext cx="348962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9" b="1" dirty="0">
                <a:latin typeface="Arial" pitchFamily="34" charset="0"/>
                <a:cs typeface="Arial" pitchFamily="34" charset="0"/>
              </a:rPr>
              <a:t>c</a:t>
            </a:r>
            <a:endParaRPr lang="zh-TW" altLang="en-US" sz="96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6175921" y="5000508"/>
            <a:ext cx="348962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9" b="1" dirty="0">
                <a:latin typeface="Arial" pitchFamily="34" charset="0"/>
                <a:cs typeface="Arial" pitchFamily="34" charset="0"/>
              </a:rPr>
              <a:t>d</a:t>
            </a:r>
            <a:endParaRPr lang="zh-TW" altLang="en-US" sz="96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6" name="日期版面配置區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F2A6-A95D-446B-A61F-4756D7943B89}" type="datetime1">
              <a:rPr lang="en-US" altLang="zh-TW" smtClean="0"/>
              <a:pPr/>
              <a:t>11/25/2015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331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9639" b="6710"/>
          <a:stretch>
            <a:fillRect/>
          </a:stretch>
        </p:blipFill>
        <p:spPr bwMode="auto">
          <a:xfrm>
            <a:off x="6619180" y="4226627"/>
            <a:ext cx="1722185" cy="244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1372" b="6276"/>
          <a:stretch>
            <a:fillRect/>
          </a:stretch>
        </p:blipFill>
        <p:spPr bwMode="auto">
          <a:xfrm>
            <a:off x="4267930" y="4226102"/>
            <a:ext cx="1650670" cy="24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E:\20150826 HK2 F-BKV\20150826 HK2 FBKV\F-BKV-2,DIC, GFP,.pn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600449" y="1205382"/>
            <a:ext cx="996923" cy="747692"/>
          </a:xfrm>
          <a:prstGeom prst="rect">
            <a:avLst/>
          </a:prstGeom>
          <a:noFill/>
        </p:spPr>
      </p:pic>
      <p:pic>
        <p:nvPicPr>
          <p:cNvPr id="1030" name="Picture 6" descr="E:\20150826 HK2 F-BKV\20150826 HK2 FBKV\F-BKV-2, GFP.png"/>
          <p:cNvPicPr>
            <a:picLocks noChangeAspect="1" noChangeArrowheads="1"/>
          </p:cNvPicPr>
          <p:nvPr/>
        </p:nvPicPr>
        <p:blipFill>
          <a:blip r:embed="rId5" cstate="print">
            <a:lum bright="40000" contrast="40000"/>
          </a:blip>
          <a:srcRect/>
          <a:stretch>
            <a:fillRect/>
          </a:stretch>
        </p:blipFill>
        <p:spPr bwMode="auto">
          <a:xfrm>
            <a:off x="4600449" y="453251"/>
            <a:ext cx="996923" cy="747692"/>
          </a:xfrm>
          <a:prstGeom prst="rect">
            <a:avLst/>
          </a:prstGeom>
          <a:noFill/>
        </p:spPr>
      </p:pic>
      <p:pic>
        <p:nvPicPr>
          <p:cNvPr id="1043" name="Picture 19" descr="E:\20150826 HK2 F-BKV\20150826 HK2 FBKV\0-2 cra F-BKV-3,DIC, GFP,.pn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608091" y="1205382"/>
            <a:ext cx="996923" cy="747692"/>
          </a:xfrm>
          <a:prstGeom prst="rect">
            <a:avLst/>
          </a:prstGeom>
          <a:noFill/>
        </p:spPr>
      </p:pic>
      <p:pic>
        <p:nvPicPr>
          <p:cNvPr id="1044" name="Picture 20" descr="E:\20150826 HK2 F-BKV\20150826 HK2 FBKV\0-2 cra F-BKV-3, GFP.png"/>
          <p:cNvPicPr>
            <a:picLocks noChangeAspect="1" noChangeArrowheads="1"/>
          </p:cNvPicPr>
          <p:nvPr/>
        </p:nvPicPr>
        <p:blipFill>
          <a:blip r:embed="rId7" cstate="print">
            <a:lum bright="40000" contrast="40000"/>
          </a:blip>
          <a:srcRect/>
          <a:stretch>
            <a:fillRect/>
          </a:stretch>
        </p:blipFill>
        <p:spPr bwMode="auto">
          <a:xfrm>
            <a:off x="5608257" y="453251"/>
            <a:ext cx="996923" cy="747692"/>
          </a:xfrm>
          <a:prstGeom prst="rect">
            <a:avLst/>
          </a:prstGeom>
          <a:noFill/>
        </p:spPr>
      </p:pic>
      <p:pic>
        <p:nvPicPr>
          <p:cNvPr id="1047" name="Picture 23" descr="E:\20150826 HK2 F-BKV\20150826 HK2 FBKV\2 cra F-BKV-2,DIC, GFP,.png"/>
          <p:cNvPicPr>
            <a:picLocks noChangeAspect="1" noChangeArrowheads="1"/>
          </p:cNvPicPr>
          <p:nvPr/>
        </p:nvPicPr>
        <p:blipFill>
          <a:blip r:embed="rId8" cstate="print">
            <a:lum bright="10000" contrast="40000"/>
          </a:blip>
          <a:srcRect/>
          <a:stretch>
            <a:fillRect/>
          </a:stretch>
        </p:blipFill>
        <p:spPr bwMode="auto">
          <a:xfrm>
            <a:off x="6618119" y="1201438"/>
            <a:ext cx="996923" cy="747692"/>
          </a:xfrm>
          <a:prstGeom prst="rect">
            <a:avLst/>
          </a:prstGeom>
          <a:noFill/>
        </p:spPr>
      </p:pic>
      <p:pic>
        <p:nvPicPr>
          <p:cNvPr id="1048" name="Picture 24" descr="E:\20150826 HK2 F-BKV\20150826 HK2 FBKV\2 cra F-BKV-2, GFP.png"/>
          <p:cNvPicPr>
            <a:picLocks noChangeAspect="1" noChangeArrowheads="1"/>
          </p:cNvPicPr>
          <p:nvPr/>
        </p:nvPicPr>
        <p:blipFill>
          <a:blip r:embed="rId9" cstate="print">
            <a:lum bright="40000" contrast="40000"/>
          </a:blip>
          <a:srcRect/>
          <a:stretch>
            <a:fillRect/>
          </a:stretch>
        </p:blipFill>
        <p:spPr bwMode="auto">
          <a:xfrm>
            <a:off x="6615511" y="447347"/>
            <a:ext cx="996923" cy="747692"/>
          </a:xfrm>
          <a:prstGeom prst="rect">
            <a:avLst/>
          </a:prstGeom>
          <a:noFill/>
        </p:spPr>
      </p:pic>
      <p:pic>
        <p:nvPicPr>
          <p:cNvPr id="8" name="Picture 2" descr="E:\20151015 herb-FJCV\20151015 herb-FJCV\ctrl--b-5,GFP.png"/>
          <p:cNvPicPr>
            <a:picLocks noChangeAspect="1" noChangeArrowheads="1"/>
          </p:cNvPicPr>
          <p:nvPr/>
        </p:nvPicPr>
        <p:blipFill>
          <a:blip r:embed="rId10" cstate="print">
            <a:lum bright="40000" contrast="40000"/>
          </a:blip>
          <a:srcRect/>
          <a:stretch>
            <a:fillRect/>
          </a:stretch>
        </p:blipFill>
        <p:spPr bwMode="auto">
          <a:xfrm>
            <a:off x="4600615" y="2479737"/>
            <a:ext cx="996923" cy="747647"/>
          </a:xfrm>
          <a:prstGeom prst="rect">
            <a:avLst/>
          </a:prstGeom>
          <a:noFill/>
        </p:spPr>
      </p:pic>
      <p:pic>
        <p:nvPicPr>
          <p:cNvPr id="9" name="Picture 3" descr="E:\20151015 herb-FJCV\20151015 herb-FJCV\ctrl--b-5,DIC, GFP,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0449" y="3241542"/>
            <a:ext cx="996923" cy="747647"/>
          </a:xfrm>
          <a:prstGeom prst="rect">
            <a:avLst/>
          </a:prstGeom>
          <a:noFill/>
        </p:spPr>
      </p:pic>
      <p:pic>
        <p:nvPicPr>
          <p:cNvPr id="10" name="Picture 2" descr="E:\20151015 herb-FJCV\20151015 herb-FJCV\cra50-b-1,GFP.png"/>
          <p:cNvPicPr>
            <a:picLocks noChangeAspect="1" noChangeArrowheads="1"/>
          </p:cNvPicPr>
          <p:nvPr/>
        </p:nvPicPr>
        <p:blipFill>
          <a:blip r:embed="rId12" cstate="print">
            <a:lum bright="40000" contrast="40000"/>
          </a:blip>
          <a:srcRect/>
          <a:stretch>
            <a:fillRect/>
          </a:stretch>
        </p:blipFill>
        <p:spPr bwMode="auto">
          <a:xfrm>
            <a:off x="5607980" y="2472181"/>
            <a:ext cx="996923" cy="747647"/>
          </a:xfrm>
          <a:prstGeom prst="rect">
            <a:avLst/>
          </a:prstGeom>
          <a:noFill/>
        </p:spPr>
      </p:pic>
      <p:pic>
        <p:nvPicPr>
          <p:cNvPr id="11" name="Picture 3" descr="E:\20151015 herb-FJCV\20151015 herb-FJCV\cra50-b-1,DIC, GFP,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07814" y="3236037"/>
            <a:ext cx="996923" cy="747647"/>
          </a:xfrm>
          <a:prstGeom prst="rect">
            <a:avLst/>
          </a:prstGeom>
          <a:noFill/>
        </p:spPr>
      </p:pic>
      <p:pic>
        <p:nvPicPr>
          <p:cNvPr id="12" name="Picture 2" descr="E:\20151015 herb-FJCV\20151015 herb-FJCV\cra100-b-3,GFP.png"/>
          <p:cNvPicPr>
            <a:picLocks noChangeAspect="1" noChangeArrowheads="1"/>
          </p:cNvPicPr>
          <p:nvPr/>
        </p:nvPicPr>
        <p:blipFill>
          <a:blip r:embed="rId14" cstate="print">
            <a:lum bright="40000" contrast="40000"/>
          </a:blip>
          <a:srcRect/>
          <a:stretch>
            <a:fillRect/>
          </a:stretch>
        </p:blipFill>
        <p:spPr bwMode="auto">
          <a:xfrm>
            <a:off x="6613251" y="2472181"/>
            <a:ext cx="996923" cy="747647"/>
          </a:xfrm>
          <a:prstGeom prst="rect">
            <a:avLst/>
          </a:prstGeom>
          <a:noFill/>
        </p:spPr>
      </p:pic>
      <p:pic>
        <p:nvPicPr>
          <p:cNvPr id="13" name="Picture 3" descr="E:\20151015 herb-FJCV\20151015 herb-FJCV\cra100-b-3,DIC, GFP,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13251" y="3236037"/>
            <a:ext cx="996923" cy="747647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3969344" y="4475886"/>
            <a:ext cx="697924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u="sng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HK-2</a:t>
            </a:r>
            <a:endParaRPr lang="zh-TW" altLang="en-US" sz="692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736528" y="4824848"/>
            <a:ext cx="828521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006600"/>
                </a:solidFill>
                <a:uFill>
                  <a:solidFill>
                    <a:srgbClr val="006600"/>
                  </a:solidFill>
                </a:uFill>
                <a:latin typeface="Arial" pitchFamily="34" charset="0"/>
                <a:cs typeface="Arial" pitchFamily="34" charset="0"/>
              </a:rPr>
              <a:t>20 cra+HK2</a:t>
            </a:r>
            <a:endParaRPr lang="zh-TW" altLang="en-US" sz="692" b="1" dirty="0">
              <a:solidFill>
                <a:srgbClr val="006600"/>
              </a:solidFill>
              <a:uFill>
                <a:solidFill>
                  <a:srgbClr val="006600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697414" y="6245884"/>
            <a:ext cx="747775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itchFamily="34" charset="0"/>
                <a:cs typeface="Arial" pitchFamily="34" charset="0"/>
              </a:rPr>
              <a:t>F-BKV+HK2</a:t>
            </a:r>
            <a:endParaRPr lang="zh-TW" altLang="en-US" sz="692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779625" y="5114234"/>
            <a:ext cx="678966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20 cra+F-BKV+HK2</a:t>
            </a:r>
            <a:endParaRPr lang="zh-TW" altLang="en-US" sz="692" b="1" dirty="0">
              <a:solidFill>
                <a:schemeClr val="accent6"/>
              </a:solidFill>
              <a:uFill>
                <a:solidFill>
                  <a:schemeClr val="accent6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785855" y="5471417"/>
            <a:ext cx="678966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0070C0"/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2 cra+</a:t>
            </a:r>
            <a:r>
              <a:rPr lang="en-US" altLang="zh-TW" sz="692" b="1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Arial" pitchFamily="34" charset="0"/>
                <a:cs typeface="Arial" pitchFamily="34" charset="0"/>
              </a:rPr>
              <a:t>F-BKV+HK2</a:t>
            </a:r>
            <a:endParaRPr lang="zh-TW" altLang="en-US" sz="692" b="1" dirty="0">
              <a:solidFill>
                <a:srgbClr val="0070C0"/>
              </a:solidFill>
              <a:uFill>
                <a:solidFill>
                  <a:srgbClr val="0070C0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3763183" y="5830628"/>
            <a:ext cx="709859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009900"/>
                </a:solidFill>
                <a:uFill>
                  <a:solidFill>
                    <a:srgbClr val="009900"/>
                  </a:solidFill>
                </a:uFill>
                <a:latin typeface="Arial" pitchFamily="34" charset="0"/>
                <a:cs typeface="Arial" pitchFamily="34" charset="0"/>
              </a:rPr>
              <a:t>0.2 cra+F-BKV+HK2</a:t>
            </a:r>
            <a:endParaRPr lang="zh-TW" altLang="en-US" sz="692" b="1" dirty="0">
              <a:solidFill>
                <a:srgbClr val="009900"/>
              </a:solidFill>
              <a:uFill>
                <a:solidFill>
                  <a:srgbClr val="009900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325251" y="4790733"/>
            <a:ext cx="697924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SVGA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6021485" y="5089843"/>
            <a:ext cx="828521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006600"/>
                </a:solidFill>
                <a:uFill>
                  <a:solidFill>
                    <a:srgbClr val="006600"/>
                  </a:solidFill>
                </a:uFill>
                <a:latin typeface="Arial" pitchFamily="34" charset="0"/>
                <a:cs typeface="Arial" pitchFamily="34" charset="0"/>
              </a:rPr>
              <a:t>20 </a:t>
            </a:r>
            <a:r>
              <a:rPr lang="en-US" altLang="zh-TW" sz="692" b="1" dirty="0" err="1">
                <a:solidFill>
                  <a:srgbClr val="006600"/>
                </a:solidFill>
                <a:uFill>
                  <a:solidFill>
                    <a:srgbClr val="006600"/>
                  </a:solidFill>
                </a:uFill>
                <a:latin typeface="Arial" pitchFamily="34" charset="0"/>
                <a:cs typeface="Arial" pitchFamily="34" charset="0"/>
              </a:rPr>
              <a:t>cra+SVGA</a:t>
            </a:r>
            <a:endParaRPr lang="zh-TW" altLang="en-US" sz="692" b="1" dirty="0">
              <a:solidFill>
                <a:srgbClr val="006600"/>
              </a:solidFill>
              <a:uFill>
                <a:solidFill>
                  <a:srgbClr val="006600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062591" y="6315411"/>
            <a:ext cx="747775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itchFamily="34" charset="0"/>
                <a:cs typeface="Arial" pitchFamily="34" charset="0"/>
              </a:rPr>
              <a:t>F-JCV+SVGA</a:t>
            </a:r>
            <a:endParaRPr lang="zh-TW" altLang="en-US" sz="692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128884" y="5295443"/>
            <a:ext cx="678966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20 </a:t>
            </a:r>
            <a:r>
              <a:rPr lang="en-US" altLang="zh-TW" sz="692" b="1" dirty="0" err="1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cra+F</a:t>
            </a:r>
            <a:r>
              <a:rPr lang="en-US" altLang="zh-TW" sz="692" b="1" dirty="0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-JCV+SVGA</a:t>
            </a:r>
            <a:endParaRPr lang="zh-TW" altLang="en-US" sz="692" b="1" dirty="0">
              <a:solidFill>
                <a:schemeClr val="accent6"/>
              </a:solidFill>
              <a:uFill>
                <a:solidFill>
                  <a:schemeClr val="accent6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153548" y="5601569"/>
            <a:ext cx="678966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2 </a:t>
            </a:r>
            <a:r>
              <a:rPr lang="en-US" altLang="zh-TW" sz="692" b="1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cra+</a:t>
            </a:r>
            <a:r>
              <a:rPr lang="en-US" altLang="zh-TW" sz="692" b="1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70C0"/>
                  </a:solidFill>
                </a:uFill>
                <a:latin typeface="Arial" pitchFamily="34" charset="0"/>
                <a:cs typeface="Arial" pitchFamily="34" charset="0"/>
              </a:rPr>
              <a:t>F</a:t>
            </a:r>
            <a:r>
              <a:rPr lang="en-US" altLang="zh-TW" sz="692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70C0"/>
                  </a:solidFill>
                </a:uFill>
                <a:latin typeface="Arial" pitchFamily="34" charset="0"/>
                <a:cs typeface="Arial" pitchFamily="34" charset="0"/>
              </a:rPr>
              <a:t>-JCV+SVGA</a:t>
            </a:r>
            <a:endParaRPr lang="zh-TW" altLang="en-US" sz="692" b="1" dirty="0">
              <a:solidFill>
                <a:schemeClr val="accent1">
                  <a:lumMod val="75000"/>
                </a:schemeClr>
              </a:solidFill>
              <a:uFill>
                <a:solidFill>
                  <a:srgbClr val="0070C0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142138" y="5955150"/>
            <a:ext cx="709859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009900"/>
                </a:solidFill>
                <a:uFill>
                  <a:solidFill>
                    <a:srgbClr val="009900"/>
                  </a:solidFill>
                </a:uFill>
                <a:latin typeface="Arial" pitchFamily="34" charset="0"/>
                <a:cs typeface="Arial" pitchFamily="34" charset="0"/>
              </a:rPr>
              <a:t>0.2 </a:t>
            </a:r>
            <a:r>
              <a:rPr lang="en-US" altLang="zh-TW" sz="692" b="1" dirty="0" err="1">
                <a:solidFill>
                  <a:srgbClr val="009900"/>
                </a:solidFill>
                <a:uFill>
                  <a:solidFill>
                    <a:srgbClr val="009900"/>
                  </a:solidFill>
                </a:uFill>
                <a:latin typeface="Arial" pitchFamily="34" charset="0"/>
                <a:cs typeface="Arial" pitchFamily="34" charset="0"/>
              </a:rPr>
              <a:t>cra+F</a:t>
            </a:r>
            <a:r>
              <a:rPr lang="en-US" altLang="zh-TW" sz="692" b="1" dirty="0">
                <a:solidFill>
                  <a:srgbClr val="009900"/>
                </a:solidFill>
                <a:uFill>
                  <a:solidFill>
                    <a:srgbClr val="009900"/>
                  </a:solidFill>
                </a:uFill>
                <a:latin typeface="Arial" pitchFamily="34" charset="0"/>
                <a:cs typeface="Arial" pitchFamily="34" charset="0"/>
              </a:rPr>
              <a:t>-JCV+SVGA</a:t>
            </a:r>
            <a:endParaRPr lang="zh-TW" altLang="en-US" sz="692" b="1" dirty="0">
              <a:solidFill>
                <a:srgbClr val="009900"/>
              </a:solidFill>
              <a:uFill>
                <a:solidFill>
                  <a:srgbClr val="009900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直線接點 45"/>
          <p:cNvCxnSpPr/>
          <p:nvPr/>
        </p:nvCxnSpPr>
        <p:spPr>
          <a:xfrm>
            <a:off x="4999263" y="4326331"/>
            <a:ext cx="0" cy="2118435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 flipH="1">
            <a:off x="7284220" y="4326331"/>
            <a:ext cx="8221" cy="2160065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/>
          <p:cNvSpPr txBox="1"/>
          <p:nvPr/>
        </p:nvSpPr>
        <p:spPr>
          <a:xfrm>
            <a:off x="5572295" y="6228392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95.4</a:t>
            </a:r>
            <a:endParaRPr lang="zh-TW" altLang="en-US" sz="692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5572295" y="5908901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339966"/>
                </a:solidFill>
                <a:latin typeface="Arial" pitchFamily="34" charset="0"/>
                <a:cs typeface="Arial" pitchFamily="34" charset="0"/>
              </a:rPr>
              <a:t>91.9</a:t>
            </a:r>
            <a:endParaRPr lang="zh-TW" altLang="en-US" sz="692" b="1" dirty="0">
              <a:solidFill>
                <a:srgbClr val="3399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564074" y="5568341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94.8</a:t>
            </a:r>
            <a:endParaRPr lang="zh-TW" altLang="en-US" sz="692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5564074" y="5248850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91.4</a:t>
            </a:r>
            <a:endParaRPr lang="zh-TW" altLang="en-US" sz="692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5547631" y="4886859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1.42</a:t>
            </a:r>
            <a:endParaRPr lang="zh-TW" altLang="en-US" sz="692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5547631" y="4567368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2.08</a:t>
            </a:r>
            <a:endParaRPr lang="zh-TW" altLang="en-US" sz="692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7840809" y="6299493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99.6</a:t>
            </a:r>
            <a:endParaRPr lang="zh-TW" altLang="en-US" sz="692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7840809" y="5980002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339966"/>
                </a:solidFill>
                <a:latin typeface="Arial" pitchFamily="34" charset="0"/>
                <a:cs typeface="Arial" pitchFamily="34" charset="0"/>
              </a:rPr>
              <a:t>96.1</a:t>
            </a:r>
            <a:endParaRPr lang="zh-TW" altLang="en-US" sz="692" b="1" dirty="0">
              <a:solidFill>
                <a:srgbClr val="3399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7832588" y="5639442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95.8</a:t>
            </a:r>
            <a:endParaRPr lang="zh-TW" altLang="en-US" sz="692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7849030" y="5401638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6.0</a:t>
            </a:r>
            <a:endParaRPr lang="zh-TW" altLang="en-US" sz="692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7816146" y="5114163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0.39</a:t>
            </a:r>
            <a:endParaRPr lang="zh-TW" altLang="en-US" sz="692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7816146" y="4795196"/>
            <a:ext cx="299110" cy="30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92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0.25</a:t>
            </a:r>
            <a:endParaRPr lang="zh-TW" altLang="en-US" sz="692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4567565" y="434719"/>
            <a:ext cx="34896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31" b="1" dirty="0">
                <a:latin typeface="Arial" pitchFamily="34" charset="0"/>
                <a:cs typeface="Arial" pitchFamily="34" charset="0"/>
              </a:rPr>
              <a:t>(a)</a:t>
            </a:r>
            <a:endParaRPr lang="zh-TW" altLang="en-US" sz="831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4553500" y="2459722"/>
            <a:ext cx="34896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31" b="1" dirty="0">
                <a:latin typeface="Arial" pitchFamily="34" charset="0"/>
                <a:cs typeface="Arial" pitchFamily="34" charset="0"/>
              </a:rPr>
              <a:t>(a)</a:t>
            </a:r>
            <a:endParaRPr lang="zh-TW" altLang="en-US" sz="831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5580516" y="447746"/>
            <a:ext cx="34896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31" b="1" dirty="0">
                <a:latin typeface="Arial" pitchFamily="34" charset="0"/>
                <a:cs typeface="Arial" pitchFamily="34" charset="0"/>
              </a:rPr>
              <a:t>(b)</a:t>
            </a:r>
            <a:endParaRPr lang="zh-TW" altLang="en-US" sz="831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5606155" y="2472749"/>
            <a:ext cx="34896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31" b="1" dirty="0">
                <a:latin typeface="Arial" pitchFamily="34" charset="0"/>
                <a:cs typeface="Arial" pitchFamily="34" charset="0"/>
              </a:rPr>
              <a:t>(b)</a:t>
            </a:r>
            <a:endParaRPr lang="zh-TW" altLang="en-US" sz="831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6619180" y="438250"/>
            <a:ext cx="34896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31" b="1" dirty="0">
                <a:latin typeface="Arial" pitchFamily="34" charset="0"/>
                <a:cs typeface="Arial" pitchFamily="34" charset="0"/>
              </a:rPr>
              <a:t>(c)</a:t>
            </a:r>
            <a:endParaRPr lang="zh-TW" altLang="en-US" sz="831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6577550" y="2463253"/>
            <a:ext cx="34896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31" b="1" dirty="0">
                <a:latin typeface="Arial" pitchFamily="34" charset="0"/>
                <a:cs typeface="Arial" pitchFamily="34" charset="0"/>
              </a:rPr>
              <a:t>(c)</a:t>
            </a:r>
            <a:endParaRPr lang="zh-TW" altLang="en-US" sz="831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4401042" y="388047"/>
            <a:ext cx="348962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9" b="1" dirty="0">
                <a:latin typeface="Arial" pitchFamily="34" charset="0"/>
                <a:cs typeface="Arial" pitchFamily="34" charset="0"/>
              </a:rPr>
              <a:t>a</a:t>
            </a:r>
            <a:endParaRPr lang="zh-TW" altLang="en-US" sz="96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4425706" y="2426518"/>
            <a:ext cx="348962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9" b="1" dirty="0">
                <a:latin typeface="Arial" pitchFamily="34" charset="0"/>
                <a:cs typeface="Arial" pitchFamily="34" charset="0"/>
              </a:rPr>
              <a:t>b</a:t>
            </a:r>
            <a:endParaRPr lang="zh-TW" altLang="en-US" sz="96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4049265" y="4239204"/>
            <a:ext cx="348962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9" b="1" dirty="0">
                <a:latin typeface="Arial" pitchFamily="34" charset="0"/>
                <a:cs typeface="Arial" pitchFamily="34" charset="0"/>
              </a:rPr>
              <a:t>c</a:t>
            </a:r>
            <a:endParaRPr lang="zh-TW" altLang="en-US" sz="96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6444962" y="4294644"/>
            <a:ext cx="348962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9" b="1" dirty="0">
                <a:latin typeface="Arial" pitchFamily="34" charset="0"/>
                <a:cs typeface="Arial" pitchFamily="34" charset="0"/>
              </a:rPr>
              <a:t>d</a:t>
            </a:r>
            <a:endParaRPr lang="zh-TW" altLang="en-US" sz="96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7890661" y="6603591"/>
            <a:ext cx="448665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31" b="1" i="1" dirty="0">
                <a:latin typeface="Arial" pitchFamily="34" charset="0"/>
                <a:cs typeface="Arial" pitchFamily="34" charset="0"/>
              </a:rPr>
              <a:t>FITC</a:t>
            </a:r>
            <a:endParaRPr lang="zh-TW" altLang="en-US" sz="831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5498305" y="6602483"/>
            <a:ext cx="448665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31" b="1" i="1" dirty="0">
                <a:latin typeface="Arial" pitchFamily="34" charset="0"/>
                <a:cs typeface="Arial" pitchFamily="34" charset="0"/>
              </a:rPr>
              <a:t>FITC</a:t>
            </a:r>
            <a:endParaRPr lang="zh-TW" altLang="en-US" sz="831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5" name="日期版面配置區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7AD80-A4FB-4720-B8F9-8C02D49BA866}" type="datetime1">
              <a:rPr lang="en-US" altLang="zh-TW" smtClean="0"/>
              <a:pPr/>
              <a:t>11/25/2015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86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8" name="Picture 4" descr="how to find my nich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7674" y="687494"/>
            <a:ext cx="7540626" cy="600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073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800" b="1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為什麼要</a:t>
            </a:r>
            <a:r>
              <a:rPr lang="zh-TW" altLang="en-US" sz="8800" b="1" spc="-300" dirty="0" smtClean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做研究？</a:t>
            </a:r>
            <a:endParaRPr lang="zh-TW" altLang="en-US" sz="8800" b="1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839788" y="3570514"/>
            <a:ext cx="10514012" cy="2808515"/>
          </a:xfrm>
        </p:spPr>
        <p:txBody>
          <a:bodyPr>
            <a:noAutofit/>
          </a:bodyPr>
          <a:lstStyle/>
          <a:p>
            <a:endParaRPr lang="en-US" altLang="zh-TW" sz="6000" b="1" spc="-300" dirty="0" smtClean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  <a:p>
            <a:r>
              <a:rPr lang="zh-TW" altLang="en-US" sz="8000" b="1" spc="-300" dirty="0">
                <a:solidFill>
                  <a:schemeClr val="accent6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醫學的進步</a:t>
            </a:r>
            <a:r>
              <a:rPr lang="en-US" altLang="zh-TW" sz="8000" b="1" spc="-300" dirty="0">
                <a:solidFill>
                  <a:schemeClr val="accent6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?</a:t>
            </a:r>
          </a:p>
          <a:p>
            <a:r>
              <a:rPr lang="zh-TW" altLang="en-US" sz="8000" b="1" spc="-300" dirty="0" smtClean="0">
                <a:solidFill>
                  <a:schemeClr val="accent6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壓力？</a:t>
            </a:r>
            <a:endParaRPr lang="en-US" altLang="zh-TW" sz="8000" b="1" spc="-300" dirty="0" smtClean="0">
              <a:solidFill>
                <a:schemeClr val="accent6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  <a:p>
            <a:endParaRPr lang="zh-TW" altLang="en-US" sz="6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46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057098" y="2074460"/>
            <a:ext cx="5991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latin typeface="標楷體" pitchFamily="65" charset="-120"/>
                <a:ea typeface="標楷體" pitchFamily="65" charset="-120"/>
              </a:rPr>
              <a:t>感謝聆聽</a:t>
            </a:r>
            <a:endParaRPr lang="en-US" altLang="zh-TW" sz="96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9600" dirty="0" smtClean="0">
                <a:latin typeface="標楷體" pitchFamily="65" charset="-120"/>
                <a:ea typeface="標楷體" pitchFamily="65" charset="-120"/>
              </a:rPr>
              <a:t>謝謝指教</a:t>
            </a:r>
            <a:endParaRPr lang="zh-TW" altLang="en-US" sz="9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http://newsbabu.com/wp-content/uploads/2015/10/niche-market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4794" y="1581944"/>
            <a:ext cx="8002411" cy="450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96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970149" y="5232779"/>
            <a:ext cx="10233025" cy="1279322"/>
          </a:xfrm>
        </p:spPr>
        <p:txBody>
          <a:bodyPr>
            <a:noAutofit/>
          </a:bodyPr>
          <a:lstStyle/>
          <a:p>
            <a:r>
              <a:rPr lang="en-US" altLang="zh-TW" sz="4400" b="1" dirty="0" smtClean="0"/>
              <a:t>From the above needs, what will people pay big money for?</a:t>
            </a:r>
          </a:p>
          <a:p>
            <a:pPr>
              <a:buNone/>
            </a:pPr>
            <a:endParaRPr lang="zh-TW" altLang="en-US" sz="4400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882497" y="632196"/>
            <a:ext cx="10045996" cy="1504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4400" b="1" dirty="0" smtClean="0"/>
              <a:t> Identify the talents and skills you’re good at.</a:t>
            </a:r>
          </a:p>
          <a:p>
            <a:pPr>
              <a:buFont typeface="Arial" panose="020B0604020202020204" pitchFamily="34" charset="0"/>
              <a:buNone/>
            </a:pPr>
            <a:endParaRPr lang="zh-TW" altLang="en-US" sz="44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940022" y="2137150"/>
            <a:ext cx="10233025" cy="1569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4400" b="1" dirty="0" smtClean="0"/>
              <a:t>Out of the above talents and skills, what do you enjoy doing most?</a:t>
            </a:r>
          </a:p>
          <a:p>
            <a:pPr marL="0" indent="0">
              <a:buNone/>
            </a:pPr>
            <a:endParaRPr lang="zh-TW" altLang="en-US" sz="44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938252" y="3706559"/>
            <a:ext cx="10233025" cy="1354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4400" b="1" dirty="0" smtClean="0"/>
              <a:t>Of those talents and skills you enjoy, what do people need?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721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5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85900" y="788341"/>
            <a:ext cx="956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Polyomavirus</a:t>
            </a:r>
            <a:endParaRPr lang="zh-TW" alt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2" descr="Age-specific seroprevalence detected in a Denver, CO, USA study population (n = 2222) for 7 polyomaviruses known to infect humans.A) SV40 (seroreactivity prior to competition with BKV and JCV VP1 proteins; Figure 3, Table S1); B) BKV; C) JCV; D) LPV; E) KIV; F) WUV; G) MCV isolate 350; H) MCV isolate 339. Standard error bars are shown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77" b="74123"/>
          <a:stretch/>
        </p:blipFill>
        <p:spPr bwMode="auto">
          <a:xfrm>
            <a:off x="6294281" y="2387228"/>
            <a:ext cx="4632637" cy="32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ructural evaluation of new human polyomaviru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75" y="2540000"/>
            <a:ext cx="5207384" cy="297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3543300" y="643072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000" dirty="0"/>
              <a:t>https://microbiologybytes.wordpress.com/2009/03/27/high-prevalence-of-infection-with-three-new-human-polyomaviruses/</a:t>
            </a:r>
            <a:endParaRPr lang="zh-TW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2" descr="http://www.heartspring.net/images/dna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152"/>
          <a:stretch/>
        </p:blipFill>
        <p:spPr bwMode="auto">
          <a:xfrm>
            <a:off x="1031874" y="2011177"/>
            <a:ext cx="4220609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encrypted-tbn0.gstatic.com/images?q=tbn:ANd9GcT60pWANjngA-Ff8b8_cADLNb0pbdLrraxTJZCDM_6vKfxx0wIMhw"/>
          <p:cNvSpPr>
            <a:spLocks noChangeAspect="1" noChangeArrowheads="1"/>
          </p:cNvSpPr>
          <p:nvPr/>
        </p:nvSpPr>
        <p:spPr bwMode="auto">
          <a:xfrm>
            <a:off x="7242175" y="143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6" descr="https://encrypted-tbn0.gstatic.com/images?q=tbn:ANd9GcT60pWANjngA-Ff8b8_cADLNb0pbdLrraxTJZCDM_6vKfxx0wIMh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6" name="Picture 8" descr="http://www.umass.edu/microbio/chime/pipe/sv40/sv40/Fig16_23s5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2075" y="1735138"/>
            <a:ext cx="4714875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30200" y="584200"/>
            <a:ext cx="1153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err="1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Polyomavirus</a:t>
            </a:r>
            <a:r>
              <a:rPr lang="en-US" altLang="zh-TW" sz="6000" b="1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Structure</a:t>
            </a:r>
            <a:endParaRPr lang="zh-TW" altLang="en-US" sz="6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6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jasn.asnjournals.org/content/2/Supplement_1/S36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398" y="294177"/>
            <a:ext cx="6811290" cy="61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876799" y="6488668"/>
            <a:ext cx="6966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http://cjasn.asnjournals.org/content/2/Supplement_1/S36/F3.expansion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9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深度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預設簡報設計">
    <a:majorFont>
      <a:latin typeface="Arial"/>
      <a:ea typeface="新細明體"/>
      <a:cs typeface=""/>
    </a:majorFont>
    <a:minorFont>
      <a:latin typeface="Arial"/>
      <a:ea typeface="新細明體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預設簡報設計">
    <a:majorFont>
      <a:latin typeface="Arial"/>
      <a:ea typeface="新細明體"/>
      <a:cs typeface=""/>
    </a:majorFont>
    <a:minorFont>
      <a:latin typeface="Arial"/>
      <a:ea typeface="新細明體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預設簡報設計">
    <a:majorFont>
      <a:latin typeface="Arial"/>
      <a:ea typeface="新細明體"/>
      <a:cs typeface=""/>
    </a:majorFont>
    <a:minorFont>
      <a:latin typeface="Arial"/>
      <a:ea typeface="新細明體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TM04033923[[fn=深度]]</Template>
  <TotalTime>1036</TotalTime>
  <Words>1276</Words>
  <Application>Microsoft Office PowerPoint</Application>
  <PresentationFormat>自訂</PresentationFormat>
  <Paragraphs>507</Paragraphs>
  <Slides>41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深度</vt:lpstr>
      <vt:lpstr>如何踏入研究的領域？ 跨越0到1的經驗分享</vt:lpstr>
      <vt:lpstr>投影片 2</vt:lpstr>
      <vt:lpstr> 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為什麼要做研究？</vt:lpstr>
      <vt:lpstr>投影片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如何踏入研究的領域？ 跨越0到1的經驗分享'</dc:title>
  <dc:creator>方瓊瑤</dc:creator>
  <cp:lastModifiedBy>user</cp:lastModifiedBy>
  <cp:revision>58</cp:revision>
  <dcterms:created xsi:type="dcterms:W3CDTF">2015-11-20T14:46:25Z</dcterms:created>
  <dcterms:modified xsi:type="dcterms:W3CDTF">2015-11-25T06:50:58Z</dcterms:modified>
</cp:coreProperties>
</file>