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6858000" cx="12192000"/>
  <p:notesSz cx="6858000" cy="9144000"/>
  <p:embeddedFontLst>
    <p:embeddedFont>
      <p:font typeface="Quattrocento Sans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4" roundtripDataSignature="AMtx7mhROnRXoZz9zmEYDiITkVnyTJUA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E3C01E-04A8-444A-B603-B2259A5BE051}">
  <a:tblStyle styleId="{35E3C01E-04A8-444A-B603-B2259A5BE05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2A26258-296D-410A-877C-9C957BE3E3A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FF261AC-5936-4966-98DF-89700DD0B66A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C0BF403-AAA7-45F9-8BAF-CC63896BA734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QuattrocentoSans-italic.fntdata"/><Relationship Id="rId61" Type="http://schemas.openxmlformats.org/officeDocument/2006/relationships/font" Target="fonts/QuattrocentoSans-bold.fntdata"/><Relationship Id="rId20" Type="http://schemas.openxmlformats.org/officeDocument/2006/relationships/slide" Target="slides/slide14.xml"/><Relationship Id="rId64" Type="http://customschemas.google.com/relationships/presentationmetadata" Target="metadata"/><Relationship Id="rId63" Type="http://schemas.openxmlformats.org/officeDocument/2006/relationships/font" Target="fonts/QuattrocentoSans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QuattrocentoSans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badca3e80b_7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badca3e80b_7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badca3e80b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badca3e80b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badca3e80b_7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badca3e80b_7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badca3e80b_7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badca3e80b_7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badca3e80b_7_1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1badca3e80b_7_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adca3e80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1badca3e80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badca3e80b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1badca3e80b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b9e9cb83b7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1b9e9cb83b7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b9e9cb83b7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1b9e9cb83b7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badca3e80b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1badca3e80b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ESRD patients have a 3–10 times greater risk of having a stroke compared with the general population.</a:t>
            </a:r>
            <a:endParaRPr/>
          </a:p>
        </p:txBody>
      </p:sp>
      <p:sp>
        <p:nvSpPr>
          <p:cNvPr id="464" name="Google Shape;46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badca3e80b_7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1badca3e80b_7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badca3e80b_7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1badca3e80b_7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badca3e80b_7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1badca3e80b_7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badca3e80b_7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1badca3e80b_7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badca3e80b_1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1badca3e80b_1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badca3e80b_1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須注意管路清潔問題，學會觀察管路是否有混濁</a:t>
            </a:r>
            <a:endParaRPr/>
          </a:p>
        </p:txBody>
      </p:sp>
      <p:sp>
        <p:nvSpPr>
          <p:cNvPr id="547" name="Google Shape;547;g1badca3e80b_1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badca3e80b_1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1badca3e80b_1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ba662b2880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ba662b2880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ba662b288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ba662b288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adca3e80b_7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1badca3e80b_7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6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health.udn.com/health/tagging/%E8%A1%80%E6%B6%B2%E9%80%8F%E6%9E%90?from=contenttag" TargetMode="External"/><Relationship Id="rId4" Type="http://schemas.openxmlformats.org/officeDocument/2006/relationships/hyperlink" Target="https://health.udn.com/health/tagging/%E8%85%B9%E8%86%9C%E9%80%8F%E6%9E%90?from=contenttag" TargetMode="External"/><Relationship Id="rId5" Type="http://schemas.openxmlformats.org/officeDocument/2006/relationships/image" Target="../media/image4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9" name="Google Shape;89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實證醫學Evidence based medicine 5A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8433" y="3655910"/>
            <a:ext cx="3697541" cy="292671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790375" y="4705200"/>
            <a:ext cx="64782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B組 – 洪于絢</a:t>
            </a:r>
            <a:r>
              <a:rPr b="1" baseline="30000" lang="en-US" sz="30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r>
              <a:rPr b="1" i="0" lang="en-US" sz="3200" u="none" cap="none" strike="noStrike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、廖奕翔</a:t>
            </a:r>
            <a:r>
              <a:rPr b="1" baseline="30000" lang="en-US" sz="30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r>
              <a:rPr b="1" i="0" lang="en-US" sz="3200" u="none" cap="none" strike="noStrike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、林政安</a:t>
            </a:r>
            <a:r>
              <a:rPr b="1" baseline="30000" lang="en-US" sz="30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endParaRPr b="1" baseline="30000" sz="32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嘉義基督教醫院藥師</a:t>
            </a:r>
            <a:r>
              <a:rPr b="1" baseline="30000" lang="en-US" sz="30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endParaRPr sz="32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嘉義基督教醫院PGY</a:t>
            </a:r>
            <a:r>
              <a:rPr b="1" baseline="30000" lang="en-US" sz="30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endParaRPr sz="320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527786"/>
            <a:ext cx="10872800" cy="3163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badca3e80b_7_92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76" name="Google Shape;176;g1badca3e80b_7_92"/>
          <p:cNvSpPr txBox="1"/>
          <p:nvPr/>
        </p:nvSpPr>
        <p:spPr>
          <a:xfrm>
            <a:off x="688975" y="2291150"/>
            <a:ext cx="10744200" cy="25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7200"/>
              <a:buFont typeface="Arial"/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badca3e80b_7_92"/>
          <p:cNvSpPr txBox="1"/>
          <p:nvPr/>
        </p:nvSpPr>
        <p:spPr>
          <a:xfrm>
            <a:off x="864535" y="296512"/>
            <a:ext cx="10462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背景資料</a:t>
            </a:r>
            <a:endParaRPr/>
          </a:p>
        </p:txBody>
      </p:sp>
      <p:cxnSp>
        <p:nvCxnSpPr>
          <p:cNvPr id="178" name="Google Shape;178;g1badca3e80b_7_92"/>
          <p:cNvCxnSpPr/>
          <p:nvPr/>
        </p:nvCxnSpPr>
        <p:spPr>
          <a:xfrm>
            <a:off x="3613150" y="16644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9" name="Google Shape;179;g1badca3e80b_7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100" y="228474"/>
            <a:ext cx="7882325" cy="63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badca3e80b_7_92"/>
          <p:cNvPicPr preferRelativeResize="0"/>
          <p:nvPr/>
        </p:nvPicPr>
        <p:blipFill rotWithShape="1">
          <a:blip r:embed="rId4">
            <a:alphaModFix/>
          </a:blip>
          <a:srcRect b="66487" l="0" r="0" t="0"/>
          <a:stretch/>
        </p:blipFill>
        <p:spPr>
          <a:xfrm>
            <a:off x="297450" y="228475"/>
            <a:ext cx="4244350" cy="10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864535" y="296512"/>
            <a:ext cx="104629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報告大綱</a:t>
            </a:r>
            <a:endParaRPr/>
          </a:p>
        </p:txBody>
      </p:sp>
      <p:cxnSp>
        <p:nvCxnSpPr>
          <p:cNvPr id="187" name="Google Shape;187;p6"/>
          <p:cNvCxnSpPr/>
          <p:nvPr/>
        </p:nvCxnSpPr>
        <p:spPr>
          <a:xfrm>
            <a:off x="3613150" y="1664478"/>
            <a:ext cx="489585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8" name="Google Shape;188;p6"/>
          <p:cNvSpPr/>
          <p:nvPr/>
        </p:nvSpPr>
        <p:spPr>
          <a:xfrm>
            <a:off x="5656796" y="3459688"/>
            <a:ext cx="720080" cy="86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 txBox="1"/>
          <p:nvPr/>
        </p:nvSpPr>
        <p:spPr>
          <a:xfrm>
            <a:off x="864535" y="3061969"/>
            <a:ext cx="54821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情境摘要</a:t>
            </a:r>
            <a:endParaRPr b="1" sz="60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背景搜尋</a:t>
            </a:r>
            <a:endParaRPr/>
          </a:p>
        </p:txBody>
      </p:sp>
      <p:sp>
        <p:nvSpPr>
          <p:cNvPr id="190" name="Google Shape;190;p6"/>
          <p:cNvSpPr txBox="1"/>
          <p:nvPr/>
        </p:nvSpPr>
        <p:spPr>
          <a:xfrm>
            <a:off x="6449678" y="2292527"/>
            <a:ext cx="54822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1A - 提出問題</a:t>
            </a:r>
            <a:endParaRPr b="1" sz="4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2A - 查詢研究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3A - 嚴謹評讀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4A - 結合臨床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5A - 執行決策</a:t>
            </a:r>
            <a:endParaRPr b="1" sz="60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aphicFrame>
        <p:nvGraphicFramePr>
          <p:cNvPr id="196" name="Google Shape;196;p8"/>
          <p:cNvGraphicFramePr/>
          <p:nvPr/>
        </p:nvGraphicFramePr>
        <p:xfrm>
          <a:off x="355057" y="26064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{35E3C01E-04A8-444A-B603-B2259A5BE051}</a:tableStyleId>
              </a:tblPr>
              <a:tblGrid>
                <a:gridCol w="2040600"/>
                <a:gridCol w="4024575"/>
                <a:gridCol w="4647150"/>
              </a:tblGrid>
              <a:tr h="75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Free-Text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Synonyms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</a:tr>
              <a:tr h="1080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</a:t>
                      </a:r>
                      <a:r>
                        <a:rPr lang="en-US" sz="1800"/>
                        <a:t>oman</a:t>
                      </a:r>
                      <a:endParaRPr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Hypertension</a:t>
                      </a:r>
                      <a:endParaRPr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Type II DM</a:t>
                      </a:r>
                      <a:endParaRPr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ESRD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Peritoneal dialysis</a:t>
                      </a:r>
                      <a:endParaRPr sz="1800"/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"women"[MeSH Terms]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"hypertension"[MeSH Terms]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"diabetes mellitus, type 2"[MeSH Terms]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"kidney failure, chronic"[MeSH Terms]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"peritoneal dialysis"[MeSH Terms]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0" marB="0" marR="51950" marL="51950" anchor="ctr"/>
                </a:tc>
              </a:tr>
              <a:tr h="1080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Prophylactic antibiotics</a:t>
                      </a:r>
                      <a:endParaRPr sz="18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"antibiotic prophylaxis"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[MeSH Terms]</a:t>
                      </a:r>
                      <a:endParaRPr sz="1800" u="none"/>
                    </a:p>
                  </a:txBody>
                  <a:tcPr marT="0" marB="0" marR="51950" marL="51950" anchor="ctr"/>
                </a:tc>
              </a:tr>
              <a:tr h="1080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Placebo</a:t>
                      </a:r>
                      <a:endParaRPr sz="18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</a:t>
                      </a:r>
                      <a:r>
                        <a:rPr lang="en-US" sz="18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Placebo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</a:t>
                      </a:r>
                      <a:r>
                        <a:rPr lang="en-US" sz="18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[MeSH Terms]</a:t>
                      </a:r>
                      <a:endParaRPr sz="18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</a:tr>
              <a:tr h="1080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Peritonitis</a:t>
                      </a:r>
                      <a:endParaRPr sz="1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Adverse event</a:t>
                      </a:r>
                      <a:endParaRPr sz="1800"/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"peritonitis"[MeSH Terms]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</a:t>
                      </a:r>
                      <a:r>
                        <a:rPr lang="en-US" sz="1800"/>
                        <a:t>Adverse event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</a:t>
                      </a:r>
                      <a:r>
                        <a:rPr lang="en-US" sz="1800"/>
                        <a:t>[All Fields]</a:t>
                      </a:r>
                      <a:endParaRPr sz="1800"/>
                    </a:p>
                  </a:txBody>
                  <a:tcPr marT="0" marB="0" marR="51950" marL="51950" anchor="ctr"/>
                </a:tc>
              </a:tr>
            </a:tbl>
          </a:graphicData>
        </a:graphic>
      </p:graphicFrame>
      <p:sp>
        <p:nvSpPr>
          <p:cNvPr id="197" name="Google Shape;197;p8"/>
          <p:cNvSpPr txBox="1"/>
          <p:nvPr/>
        </p:nvSpPr>
        <p:spPr>
          <a:xfrm>
            <a:off x="1058216" y="5631477"/>
            <a:ext cx="930601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問題設計：</a:t>
            </a:r>
            <a:r>
              <a:rPr b="1" lang="en-US" sz="2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■治療型 </a:t>
            </a:r>
            <a:r>
              <a:rPr b="1" lang="en-US" sz="26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□傷害型 □診斷型 □篩檢型 □預後型</a:t>
            </a:r>
            <a:endParaRPr b="1" sz="26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aphicFrame>
        <p:nvGraphicFramePr>
          <p:cNvPr id="203" name="Google Shape;203;p9"/>
          <p:cNvGraphicFramePr/>
          <p:nvPr/>
        </p:nvGraphicFramePr>
        <p:xfrm>
          <a:off x="355057" y="26064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{35E3C01E-04A8-444A-B603-B2259A5BE051}</a:tableStyleId>
              </a:tblPr>
              <a:tblGrid>
                <a:gridCol w="2040600"/>
                <a:gridCol w="4024575"/>
                <a:gridCol w="4647150"/>
              </a:tblGrid>
              <a:tr h="75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Free-Text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"/>
                          <a:ea typeface="Arial"/>
                          <a:cs typeface="Arial"/>
                          <a:sym typeface="Arial"/>
                        </a:rPr>
                        <a:t>Synonyms</a:t>
                      </a:r>
                      <a:endParaRPr sz="3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</a:tr>
              <a:tr h="1080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Woman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Hypertension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Type II DM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ESRD</a:t>
                      </a:r>
                      <a:endParaRPr sz="1800"/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"women"[MeSH Terms]</a:t>
                      </a:r>
                      <a:endParaRPr sz="1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i="0" lang="en-US" sz="1800">
                          <a:solidFill>
                            <a:schemeClr val="dk1"/>
                          </a:solidFill>
                        </a:rPr>
                        <a:t>"hypertension"[MeSH Terms]</a:t>
                      </a:r>
                      <a:endParaRPr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"diabetes mellitus, type 2"[MeSH Terms]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"kidney failure, chronic"[MeSH Terms]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0" marB="0" marR="51950" marL="51950" anchor="ctr"/>
                </a:tc>
              </a:tr>
              <a:tr h="1080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Peritoneal dialysis</a:t>
                      </a:r>
                      <a:endParaRPr sz="18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"peritoneal dialysis"[MeSH Terms]</a:t>
                      </a:r>
                      <a:endParaRPr sz="1800" u="none"/>
                    </a:p>
                  </a:txBody>
                  <a:tcPr marT="0" marB="0" marR="51950" marL="51950" anchor="ctr"/>
                </a:tc>
              </a:tr>
              <a:tr h="1080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Hemodialysis</a:t>
                      </a:r>
                      <a:endParaRPr sz="18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"renal dialysis"[MeSH Terms]</a:t>
                      </a:r>
                      <a:endParaRPr sz="18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</a:tr>
              <a:tr h="1080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500"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sz="5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Stroke risk</a:t>
                      </a:r>
                      <a:endParaRPr sz="18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Adverse event</a:t>
                      </a:r>
                      <a:endParaRPr sz="1800"/>
                    </a:p>
                  </a:txBody>
                  <a:tcPr marT="0" marB="0" marR="51950" marL="51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"stroke"[MeSH Terms]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Adverse event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"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[All Fields]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51950" marL="51950" anchor="ctr"/>
                </a:tc>
              </a:tr>
            </a:tbl>
          </a:graphicData>
        </a:graphic>
      </p:graphicFrame>
      <p:sp>
        <p:nvSpPr>
          <p:cNvPr id="204" name="Google Shape;204;p9"/>
          <p:cNvSpPr txBox="1"/>
          <p:nvPr/>
        </p:nvSpPr>
        <p:spPr>
          <a:xfrm>
            <a:off x="1058216" y="5631477"/>
            <a:ext cx="9306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問題設計：□治療型</a:t>
            </a:r>
            <a:r>
              <a:rPr b="1" lang="en-US" sz="2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■傷害型</a:t>
            </a:r>
            <a:r>
              <a:rPr b="1" lang="en-US" sz="26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□診斷型 □篩檢型 □預後型</a:t>
            </a:r>
            <a:endParaRPr b="1" sz="26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10" name="Google Shape;21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7036" y="209356"/>
            <a:ext cx="9522737" cy="644849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/>
          <p:nvPr/>
        </p:nvSpPr>
        <p:spPr>
          <a:xfrm>
            <a:off x="1469450" y="2611000"/>
            <a:ext cx="9522600" cy="897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2631348" y="519369"/>
            <a:ext cx="1850678" cy="442030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864535" y="296512"/>
            <a:ext cx="104629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報告大綱</a:t>
            </a:r>
            <a:endParaRPr/>
          </a:p>
        </p:txBody>
      </p:sp>
      <p:cxnSp>
        <p:nvCxnSpPr>
          <p:cNvPr id="219" name="Google Shape;219;p10"/>
          <p:cNvCxnSpPr/>
          <p:nvPr/>
        </p:nvCxnSpPr>
        <p:spPr>
          <a:xfrm>
            <a:off x="3613150" y="1664478"/>
            <a:ext cx="489585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10"/>
          <p:cNvSpPr/>
          <p:nvPr/>
        </p:nvSpPr>
        <p:spPr>
          <a:xfrm>
            <a:off x="5656796" y="3459688"/>
            <a:ext cx="720080" cy="86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864535" y="3061969"/>
            <a:ext cx="54821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情境摘要</a:t>
            </a:r>
            <a:endParaRPr b="1" sz="60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背景搜尋</a:t>
            </a:r>
            <a:endParaRPr/>
          </a:p>
        </p:txBody>
      </p:sp>
      <p:sp>
        <p:nvSpPr>
          <p:cNvPr id="222" name="Google Shape;222;p10"/>
          <p:cNvSpPr txBox="1"/>
          <p:nvPr/>
        </p:nvSpPr>
        <p:spPr>
          <a:xfrm>
            <a:off x="6597118" y="2292527"/>
            <a:ext cx="5482133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1A - 提出問題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2A - 查詢研究</a:t>
            </a:r>
            <a:endParaRPr b="1" sz="4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3A - 嚴謹評讀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4A - 結合臨床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5A - 執行決策</a:t>
            </a:r>
            <a:endParaRPr b="1" sz="60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750" y="1819020"/>
            <a:ext cx="6750050" cy="479133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864535" y="296512"/>
            <a:ext cx="10462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Cochrane</a:t>
            </a:r>
            <a:endParaRPr b="1" sz="72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230" name="Google Shape;230;p11"/>
          <p:cNvCxnSpPr/>
          <p:nvPr/>
        </p:nvCxnSpPr>
        <p:spPr>
          <a:xfrm>
            <a:off x="3613150" y="1664478"/>
            <a:ext cx="489585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1badca3e80b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66" y="1796272"/>
            <a:ext cx="8853429" cy="4742649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</p:pic>
      <p:sp>
        <p:nvSpPr>
          <p:cNvPr id="236" name="Google Shape;236;g1badca3e80b_1_0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37" name="Google Shape;237;g1badca3e80b_1_0"/>
          <p:cNvSpPr txBox="1"/>
          <p:nvPr/>
        </p:nvSpPr>
        <p:spPr>
          <a:xfrm>
            <a:off x="864535" y="296512"/>
            <a:ext cx="10462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PubMed</a:t>
            </a:r>
            <a:endParaRPr b="1" sz="72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238" name="Google Shape;238;g1badca3e80b_1_0"/>
          <p:cNvCxnSpPr/>
          <p:nvPr/>
        </p:nvCxnSpPr>
        <p:spPr>
          <a:xfrm>
            <a:off x="3613150" y="16644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1362075"/>
            <a:ext cx="9696450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864535" y="296512"/>
            <a:ext cx="104629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200"/>
              <a:buFont typeface="Microsoft YaHei"/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關鍵字搜索</a:t>
            </a:r>
            <a:endParaRPr b="1" i="0" sz="7200" u="none" cap="none" strike="noStrike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246" name="Google Shape;246;p12"/>
          <p:cNvCxnSpPr/>
          <p:nvPr/>
        </p:nvCxnSpPr>
        <p:spPr>
          <a:xfrm>
            <a:off x="3613150" y="1664478"/>
            <a:ext cx="489585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" name="Google Shape;247;p12"/>
          <p:cNvSpPr txBox="1"/>
          <p:nvPr/>
        </p:nvSpPr>
        <p:spPr>
          <a:xfrm>
            <a:off x="5515912" y="6041221"/>
            <a:ext cx="37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5758617" y="5757297"/>
            <a:ext cx="37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6170652" y="5378433"/>
            <a:ext cx="37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 txBox="1"/>
          <p:nvPr/>
        </p:nvSpPr>
        <p:spPr>
          <a:xfrm>
            <a:off x="6664047" y="4556526"/>
            <a:ext cx="280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6874114" y="4218716"/>
            <a:ext cx="42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7263013" y="3827944"/>
            <a:ext cx="71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8405133" y="3150525"/>
            <a:ext cx="119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PICO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8322616" y="2260525"/>
            <a:ext cx="127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PICO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 txBox="1"/>
          <p:nvPr/>
        </p:nvSpPr>
        <p:spPr>
          <a:xfrm>
            <a:off x="6399252" y="4921233"/>
            <a:ext cx="37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7141325" y="4703000"/>
            <a:ext cx="4170000" cy="1893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用MESH term結合布林邏輯運算得出以下搜尋結果</a:t>
            </a:r>
            <a:endParaRPr sz="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badca3e80b_7_23"/>
          <p:cNvSpPr/>
          <p:nvPr/>
        </p:nvSpPr>
        <p:spPr>
          <a:xfrm>
            <a:off x="135011" y="128875"/>
            <a:ext cx="11936400" cy="6609600"/>
          </a:xfrm>
          <a:prstGeom prst="rect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 u="none" cap="none" strike="noStrik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2" name="Google Shape;262;g1badca3e80b_7_23"/>
          <p:cNvSpPr txBox="1"/>
          <p:nvPr/>
        </p:nvSpPr>
        <p:spPr>
          <a:xfrm>
            <a:off x="864535" y="296512"/>
            <a:ext cx="10462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選擇文獻</a:t>
            </a:r>
            <a:endParaRPr/>
          </a:p>
        </p:txBody>
      </p:sp>
      <p:cxnSp>
        <p:nvCxnSpPr>
          <p:cNvPr id="263" name="Google Shape;263;g1badca3e80b_7_23"/>
          <p:cNvCxnSpPr/>
          <p:nvPr/>
        </p:nvCxnSpPr>
        <p:spPr>
          <a:xfrm>
            <a:off x="3613150" y="16644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4" name="Google Shape;264;g1badca3e80b_7_23"/>
          <p:cNvSpPr txBox="1"/>
          <p:nvPr>
            <p:ph idx="1" type="body"/>
          </p:nvPr>
        </p:nvSpPr>
        <p:spPr>
          <a:xfrm>
            <a:off x="1749973" y="2035329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65" name="Google Shape;265;g1badca3e80b_7_23"/>
          <p:cNvSpPr txBox="1"/>
          <p:nvPr/>
        </p:nvSpPr>
        <p:spPr>
          <a:xfrm>
            <a:off x="-422878" y="523110"/>
            <a:ext cx="457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2022</a:t>
            </a:r>
            <a:endParaRPr b="1" sz="60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6" name="Google Shape;266;g1badca3e80b_7_23"/>
          <p:cNvSpPr/>
          <p:nvPr/>
        </p:nvSpPr>
        <p:spPr>
          <a:xfrm>
            <a:off x="807131" y="509978"/>
            <a:ext cx="2112000" cy="1015800"/>
          </a:xfrm>
          <a:prstGeom prst="rect">
            <a:avLst/>
          </a:prstGeom>
          <a:noFill/>
          <a:ln cap="flat" cmpd="sng" w="571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g1badca3e80b_7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095" y="2444032"/>
            <a:ext cx="10144125" cy="33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badca3e80b_7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999" y="100423"/>
            <a:ext cx="11836882" cy="6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1badca3e80b_7_23"/>
          <p:cNvSpPr/>
          <p:nvPr/>
        </p:nvSpPr>
        <p:spPr>
          <a:xfrm>
            <a:off x="50450" y="-119671"/>
            <a:ext cx="12252900" cy="68580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1badca3e80b_7_23"/>
          <p:cNvSpPr txBox="1"/>
          <p:nvPr/>
        </p:nvSpPr>
        <p:spPr>
          <a:xfrm>
            <a:off x="2656903" y="2396151"/>
            <a:ext cx="8420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文章數0</a:t>
            </a:r>
            <a:endParaRPr b="1" sz="8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PICO設定太狹隘</a:t>
            </a:r>
            <a:endParaRPr b="1" sz="8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271" name="Google Shape;271;g1badca3e80b_7_23"/>
          <p:cNvCxnSpPr/>
          <p:nvPr/>
        </p:nvCxnSpPr>
        <p:spPr>
          <a:xfrm flipH="1" rot="10800000">
            <a:off x="2366914" y="2047885"/>
            <a:ext cx="7892700" cy="6300"/>
          </a:xfrm>
          <a:prstGeom prst="straightConnector1">
            <a:avLst/>
          </a:prstGeom>
          <a:noFill/>
          <a:ln cap="flat" cmpd="sng" w="127000">
            <a:solidFill>
              <a:schemeClr val="lt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272" name="Google Shape;272;g1badca3e80b_7_23"/>
          <p:cNvSpPr txBox="1"/>
          <p:nvPr/>
        </p:nvSpPr>
        <p:spPr>
          <a:xfrm>
            <a:off x="2892313" y="51581"/>
            <a:ext cx="68421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搜尋失敗</a:t>
            </a:r>
            <a:endParaRPr b="1" sz="115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864535" y="296512"/>
            <a:ext cx="104629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報告大綱</a:t>
            </a:r>
            <a:endParaRPr/>
          </a:p>
        </p:txBody>
      </p:sp>
      <p:cxnSp>
        <p:nvCxnSpPr>
          <p:cNvPr id="99" name="Google Shape;99;p2"/>
          <p:cNvCxnSpPr/>
          <p:nvPr/>
        </p:nvCxnSpPr>
        <p:spPr>
          <a:xfrm>
            <a:off x="3613150" y="1664478"/>
            <a:ext cx="489585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2"/>
          <p:cNvSpPr txBox="1"/>
          <p:nvPr/>
        </p:nvSpPr>
        <p:spPr>
          <a:xfrm>
            <a:off x="812627" y="3107227"/>
            <a:ext cx="54821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情境摘要</a:t>
            </a:r>
            <a:endParaRPr b="1" sz="60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背景搜尋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5493147" y="2460165"/>
            <a:ext cx="5482133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1A - 提出問題</a:t>
            </a:r>
            <a:endParaRPr b="1" sz="4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2A - 查詢研究</a:t>
            </a:r>
            <a:endParaRPr b="1" sz="4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3A - 嚴謹評讀</a:t>
            </a:r>
            <a:endParaRPr b="1" sz="4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4A - 結合臨床</a:t>
            </a:r>
            <a:endParaRPr b="1" sz="4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5A - 執行決策</a:t>
            </a:r>
            <a:endParaRPr b="1" sz="60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5462939" y="3627326"/>
            <a:ext cx="720080" cy="86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1badca3e80b_7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388" y="1585913"/>
            <a:ext cx="10563225" cy="49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1badca3e80b_7_38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9" name="Google Shape;279;g1badca3e80b_7_38"/>
          <p:cNvSpPr txBox="1"/>
          <p:nvPr/>
        </p:nvSpPr>
        <p:spPr>
          <a:xfrm>
            <a:off x="864535" y="296512"/>
            <a:ext cx="10462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7200"/>
              <a:buFont typeface="Microsoft YaHei"/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關鍵字搜索</a:t>
            </a:r>
            <a:endParaRPr b="1" i="0" sz="7200" u="none" cap="none" strike="noStrike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280" name="Google Shape;280;g1badca3e80b_7_38"/>
          <p:cNvCxnSpPr/>
          <p:nvPr/>
        </p:nvCxnSpPr>
        <p:spPr>
          <a:xfrm>
            <a:off x="3613150" y="16644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1" name="Google Shape;281;g1badca3e80b_7_38"/>
          <p:cNvSpPr txBox="1"/>
          <p:nvPr/>
        </p:nvSpPr>
        <p:spPr>
          <a:xfrm>
            <a:off x="5668312" y="5965021"/>
            <a:ext cx="37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1badca3e80b_7_38"/>
          <p:cNvSpPr txBox="1"/>
          <p:nvPr/>
        </p:nvSpPr>
        <p:spPr>
          <a:xfrm>
            <a:off x="6043597" y="5548026"/>
            <a:ext cx="280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badca3e80b_7_38"/>
          <p:cNvSpPr txBox="1"/>
          <p:nvPr/>
        </p:nvSpPr>
        <p:spPr>
          <a:xfrm>
            <a:off x="6196589" y="5177191"/>
            <a:ext cx="42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badca3e80b_7_38"/>
          <p:cNvSpPr txBox="1"/>
          <p:nvPr/>
        </p:nvSpPr>
        <p:spPr>
          <a:xfrm>
            <a:off x="6489638" y="4819469"/>
            <a:ext cx="71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badca3e80b_7_38"/>
          <p:cNvSpPr txBox="1"/>
          <p:nvPr/>
        </p:nvSpPr>
        <p:spPr>
          <a:xfrm>
            <a:off x="8509158" y="4143875"/>
            <a:ext cx="119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PICO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badca3e80b_7_38"/>
          <p:cNvSpPr txBox="1"/>
          <p:nvPr/>
        </p:nvSpPr>
        <p:spPr>
          <a:xfrm>
            <a:off x="8587016" y="2838925"/>
            <a:ext cx="1278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加Filter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badca3e80b_7_38"/>
          <p:cNvSpPr txBox="1"/>
          <p:nvPr/>
        </p:nvSpPr>
        <p:spPr>
          <a:xfrm>
            <a:off x="7141325" y="4703000"/>
            <a:ext cx="4170000" cy="18933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用MESH term結合布林邏輯運算得出以下搜尋結果</a:t>
            </a:r>
            <a:endParaRPr sz="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3" name="Google Shape;293;p13"/>
          <p:cNvSpPr txBox="1"/>
          <p:nvPr/>
        </p:nvSpPr>
        <p:spPr>
          <a:xfrm>
            <a:off x="864535" y="296512"/>
            <a:ext cx="104629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PubMed</a:t>
            </a:r>
            <a:endParaRPr b="1" sz="72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294" name="Google Shape;294;p13"/>
          <p:cNvCxnSpPr/>
          <p:nvPr/>
        </p:nvCxnSpPr>
        <p:spPr>
          <a:xfrm>
            <a:off x="3613150" y="1664478"/>
            <a:ext cx="489585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5" name="Google Shape;29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350" y="1894850"/>
            <a:ext cx="1817800" cy="4706075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6" name="Google Shape;29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675" y="1832100"/>
            <a:ext cx="5381550" cy="56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5466828" y="3853673"/>
            <a:ext cx="6029400" cy="23088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使用Filter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☑篩選MA, RCT, SR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☑近五年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3" name="Google Shape;303;p14"/>
          <p:cNvSpPr txBox="1"/>
          <p:nvPr/>
        </p:nvSpPr>
        <p:spPr>
          <a:xfrm>
            <a:off x="864535" y="296512"/>
            <a:ext cx="104629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選擇文獻</a:t>
            </a:r>
            <a:endParaRPr/>
          </a:p>
        </p:txBody>
      </p:sp>
      <p:cxnSp>
        <p:nvCxnSpPr>
          <p:cNvPr id="304" name="Google Shape;304;p14"/>
          <p:cNvCxnSpPr/>
          <p:nvPr/>
        </p:nvCxnSpPr>
        <p:spPr>
          <a:xfrm>
            <a:off x="3613150" y="1664478"/>
            <a:ext cx="489585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5" name="Google Shape;305;p14"/>
          <p:cNvSpPr txBox="1"/>
          <p:nvPr>
            <p:ph idx="1" type="body"/>
          </p:nvPr>
        </p:nvSpPr>
        <p:spPr>
          <a:xfrm>
            <a:off x="1749973" y="20353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06" name="Google Shape;3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75" y="2035324"/>
            <a:ext cx="11447851" cy="3330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badca3e80b_7_102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2" name="Google Shape;312;g1badca3e80b_7_102"/>
          <p:cNvSpPr txBox="1"/>
          <p:nvPr/>
        </p:nvSpPr>
        <p:spPr>
          <a:xfrm>
            <a:off x="864535" y="296512"/>
            <a:ext cx="10462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選擇文獻</a:t>
            </a:r>
            <a:endParaRPr/>
          </a:p>
        </p:txBody>
      </p:sp>
      <p:cxnSp>
        <p:nvCxnSpPr>
          <p:cNvPr id="313" name="Google Shape;313;g1badca3e80b_7_102"/>
          <p:cNvCxnSpPr/>
          <p:nvPr/>
        </p:nvCxnSpPr>
        <p:spPr>
          <a:xfrm>
            <a:off x="3613150" y="16644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4" name="Google Shape;314;g1badca3e80b_7_102"/>
          <p:cNvSpPr txBox="1"/>
          <p:nvPr>
            <p:ph idx="1" type="body"/>
          </p:nvPr>
        </p:nvSpPr>
        <p:spPr>
          <a:xfrm>
            <a:off x="1749973" y="2035329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15" name="Google Shape;315;g1badca3e80b_7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675" y="2035324"/>
            <a:ext cx="11447851" cy="333047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badca3e80b_7_102"/>
          <p:cNvSpPr/>
          <p:nvPr/>
        </p:nvSpPr>
        <p:spPr>
          <a:xfrm>
            <a:off x="50450" y="-119671"/>
            <a:ext cx="12252900" cy="68580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1badca3e80b_7_102"/>
          <p:cNvSpPr txBox="1"/>
          <p:nvPr/>
        </p:nvSpPr>
        <p:spPr>
          <a:xfrm>
            <a:off x="2656903" y="2396151"/>
            <a:ext cx="84207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1.符合PICO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2.五年內發表</a:t>
            </a:r>
            <a:endParaRPr b="1" sz="8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3.為SR </a:t>
            </a:r>
            <a:endParaRPr b="1" sz="8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18" name="Google Shape;318;g1badca3e80b_7_102"/>
          <p:cNvCxnSpPr/>
          <p:nvPr/>
        </p:nvCxnSpPr>
        <p:spPr>
          <a:xfrm flipH="1" rot="10800000">
            <a:off x="2366914" y="2047885"/>
            <a:ext cx="7892700" cy="6300"/>
          </a:xfrm>
          <a:prstGeom prst="straightConnector1">
            <a:avLst/>
          </a:prstGeom>
          <a:noFill/>
          <a:ln cap="flat" cmpd="sng" w="127000">
            <a:solidFill>
              <a:schemeClr val="lt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319" name="Google Shape;319;g1badca3e80b_7_102"/>
          <p:cNvSpPr txBox="1"/>
          <p:nvPr/>
        </p:nvSpPr>
        <p:spPr>
          <a:xfrm>
            <a:off x="2892313" y="51581"/>
            <a:ext cx="68421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選擇理由</a:t>
            </a:r>
            <a:endParaRPr b="1" sz="115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5" name="Google Shape;325;p17"/>
          <p:cNvSpPr txBox="1"/>
          <p:nvPr/>
        </p:nvSpPr>
        <p:spPr>
          <a:xfrm>
            <a:off x="3810000" y="188641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報告大綱</a:t>
            </a:r>
            <a:endParaRPr/>
          </a:p>
        </p:txBody>
      </p:sp>
      <p:sp>
        <p:nvSpPr>
          <p:cNvPr id="326" name="Google Shape;326;p17"/>
          <p:cNvSpPr txBox="1"/>
          <p:nvPr/>
        </p:nvSpPr>
        <p:spPr>
          <a:xfrm>
            <a:off x="911425" y="2852936"/>
            <a:ext cx="54821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情境摘要</a:t>
            </a:r>
            <a:endParaRPr b="1" sz="60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背景搜尋</a:t>
            </a:r>
            <a:endParaRPr/>
          </a:p>
        </p:txBody>
      </p:sp>
      <p:sp>
        <p:nvSpPr>
          <p:cNvPr id="327" name="Google Shape;327;p17"/>
          <p:cNvSpPr txBox="1"/>
          <p:nvPr/>
        </p:nvSpPr>
        <p:spPr>
          <a:xfrm>
            <a:off x="5591945" y="2205875"/>
            <a:ext cx="5482133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1A - 提出問題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2A - 查詢研究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3A - 嚴謹評讀</a:t>
            </a:r>
            <a:endParaRPr b="1" sz="4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4A - 結合臨床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5A - 執行決策</a:t>
            </a:r>
            <a:endParaRPr b="1" sz="60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5561736" y="3373035"/>
            <a:ext cx="720080" cy="86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17"/>
          <p:cNvCxnSpPr/>
          <p:nvPr/>
        </p:nvCxnSpPr>
        <p:spPr>
          <a:xfrm>
            <a:off x="3613150" y="12072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35" name="Google Shape;3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2392" y="1196753"/>
            <a:ext cx="8487216" cy="48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1" name="Google Shape;341;p19"/>
          <p:cNvSpPr txBox="1"/>
          <p:nvPr/>
        </p:nvSpPr>
        <p:spPr>
          <a:xfrm>
            <a:off x="1938490" y="380904"/>
            <a:ext cx="86946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 u="sng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Validity</a:t>
            </a:r>
            <a:r>
              <a:rPr b="1" lang="en-US" sz="8800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          </a:t>
            </a:r>
            <a:r>
              <a:rPr b="1" lang="en-US" sz="3600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b="1" lang="en-US" sz="4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(可信性)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 u="sng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Importance</a:t>
            </a:r>
            <a:r>
              <a:rPr b="1" lang="en-US" sz="8800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b="1" lang="en-US" sz="4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(重要性)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 u="sng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Practice</a:t>
            </a:r>
            <a:r>
              <a:rPr b="1" lang="en-US" sz="8800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        </a:t>
            </a:r>
            <a:r>
              <a:rPr b="1" lang="en-US" sz="8000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b="1" lang="en-US" sz="4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(適用性)</a:t>
            </a:r>
            <a:endParaRPr b="1" sz="72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7" name="Google Shape;347;p20"/>
          <p:cNvSpPr txBox="1"/>
          <p:nvPr/>
        </p:nvSpPr>
        <p:spPr>
          <a:xfrm>
            <a:off x="1783935" y="161070"/>
            <a:ext cx="8624100" cy="1446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問題一: 此研究是否問了一個清楚明確的問題?</a:t>
            </a:r>
            <a:endParaRPr b="1" sz="4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48" name="Google Shape;348;p20"/>
          <p:cNvSpPr txBox="1"/>
          <p:nvPr/>
        </p:nvSpPr>
        <p:spPr>
          <a:xfrm>
            <a:off x="5789010" y="1556792"/>
            <a:ext cx="4256405" cy="44307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☑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Can’t tell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20"/>
          <p:cNvSpPr txBox="1"/>
          <p:nvPr/>
        </p:nvSpPr>
        <p:spPr>
          <a:xfrm>
            <a:off x="680925" y="4658350"/>
            <a:ext cx="6036000" cy="1539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PICO</a:t>
            </a: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都有涵蓋，此研究問了清楚明確的問題</a:t>
            </a:r>
            <a:endParaRPr sz="44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50" name="Google Shape;3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00" y="2122575"/>
            <a:ext cx="6731525" cy="22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4027" y="2143750"/>
            <a:ext cx="4565073" cy="441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0"/>
          <p:cNvSpPr txBox="1"/>
          <p:nvPr/>
        </p:nvSpPr>
        <p:spPr>
          <a:xfrm>
            <a:off x="10295412" y="2228446"/>
            <a:ext cx="37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0"/>
          <p:cNvSpPr txBox="1"/>
          <p:nvPr/>
        </p:nvSpPr>
        <p:spPr>
          <a:xfrm>
            <a:off x="7547422" y="3074326"/>
            <a:ext cx="280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0"/>
          <p:cNvSpPr txBox="1"/>
          <p:nvPr/>
        </p:nvSpPr>
        <p:spPr>
          <a:xfrm>
            <a:off x="10121614" y="2702404"/>
            <a:ext cx="42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10121613" y="4243844"/>
            <a:ext cx="71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10197813" y="3329444"/>
            <a:ext cx="71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 txBox="1"/>
          <p:nvPr/>
        </p:nvSpPr>
        <p:spPr>
          <a:xfrm>
            <a:off x="2501613" y="2796044"/>
            <a:ext cx="71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 txBox="1"/>
          <p:nvPr/>
        </p:nvSpPr>
        <p:spPr>
          <a:xfrm>
            <a:off x="977614" y="3388204"/>
            <a:ext cx="42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 txBox="1"/>
          <p:nvPr/>
        </p:nvSpPr>
        <p:spPr>
          <a:xfrm>
            <a:off x="5185222" y="3150526"/>
            <a:ext cx="280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5" name="Google Shape;365;p21"/>
          <p:cNvSpPr txBox="1"/>
          <p:nvPr/>
        </p:nvSpPr>
        <p:spPr>
          <a:xfrm>
            <a:off x="1783935" y="188640"/>
            <a:ext cx="8624100" cy="1446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問題二：作者是否尋找適當研究型態的文獻?</a:t>
            </a:r>
            <a:endParaRPr b="1" sz="4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6" name="Google Shape;366;p21"/>
          <p:cNvSpPr txBox="1"/>
          <p:nvPr/>
        </p:nvSpPr>
        <p:spPr>
          <a:xfrm>
            <a:off x="5789010" y="1556792"/>
            <a:ext cx="4256405" cy="45212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☑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Can’t tell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21"/>
          <p:cNvSpPr txBox="1"/>
          <p:nvPr/>
        </p:nvSpPr>
        <p:spPr>
          <a:xfrm>
            <a:off x="6858000" y="3172700"/>
            <a:ext cx="4798800" cy="3232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Microsoft YaHei"/>
                <a:ea typeface="Microsoft YaHei"/>
                <a:cs typeface="Microsoft YaHei"/>
                <a:sym typeface="Microsoft YaHei"/>
              </a:rPr>
              <a:t>此研究作者收錄的文獻是</a:t>
            </a:r>
            <a:r>
              <a:rPr lang="en-US" sz="33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cohort study</a:t>
            </a:r>
            <a:r>
              <a:rPr lang="en-US" sz="3300">
                <a:latin typeface="Microsoft YaHei"/>
                <a:ea typeface="Microsoft YaHei"/>
                <a:cs typeface="Microsoft YaHei"/>
                <a:sym typeface="Microsoft YaHei"/>
              </a:rPr>
              <a:t>,來做</a:t>
            </a:r>
            <a:r>
              <a:rPr lang="en-US" sz="33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systematic review</a:t>
            </a:r>
            <a:r>
              <a:rPr lang="en-US" sz="3300">
                <a:latin typeface="Microsoft YaHei"/>
                <a:ea typeface="Microsoft YaHei"/>
                <a:cs typeface="Microsoft YaHei"/>
                <a:sym typeface="Microsoft YaHei"/>
              </a:rPr>
              <a:t>,符合CEBM表中的證據等級,</a:t>
            </a:r>
            <a:endParaRPr sz="33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Microsoft YaHei"/>
                <a:ea typeface="Microsoft YaHei"/>
                <a:cs typeface="Microsoft YaHei"/>
                <a:sym typeface="Microsoft YaHei"/>
              </a:rPr>
              <a:t>並且收案文獻都是</a:t>
            </a:r>
            <a:r>
              <a:rPr lang="en-US" sz="33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評估PD/HD和stroke</a:t>
            </a:r>
            <a:r>
              <a:rPr lang="en-US" sz="3300">
                <a:latin typeface="Microsoft YaHei"/>
                <a:ea typeface="Microsoft YaHei"/>
                <a:cs typeface="Microsoft YaHei"/>
                <a:sym typeface="Microsoft YaHei"/>
              </a:rPr>
              <a:t>關係</a:t>
            </a:r>
            <a:endParaRPr sz="33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68" name="Google Shape;3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121875"/>
            <a:ext cx="10904700" cy="93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350" y="3364525"/>
            <a:ext cx="6027900" cy="277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/>
          <p:nvPr/>
        </p:nvSpPr>
        <p:spPr>
          <a:xfrm>
            <a:off x="119386" y="104691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5" name="Google Shape;375;p22"/>
          <p:cNvSpPr txBox="1"/>
          <p:nvPr/>
        </p:nvSpPr>
        <p:spPr>
          <a:xfrm>
            <a:off x="1783935" y="188640"/>
            <a:ext cx="8624100" cy="1446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問題三：你認為所有重要且相關的研究都被納入?</a:t>
            </a:r>
            <a:endParaRPr b="1" sz="4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6" name="Google Shape;376;p22"/>
          <p:cNvSpPr txBox="1"/>
          <p:nvPr/>
        </p:nvSpPr>
        <p:spPr>
          <a:xfrm>
            <a:off x="5838605" y="1556793"/>
            <a:ext cx="4569460" cy="466153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4925">
            <a:spAutoFit/>
          </a:bodyPr>
          <a:lstStyle/>
          <a:p>
            <a:pPr indent="0" lvl="0" marL="920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☑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Can’t tell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22"/>
          <p:cNvSpPr txBox="1"/>
          <p:nvPr/>
        </p:nvSpPr>
        <p:spPr>
          <a:xfrm>
            <a:off x="6355400" y="2296150"/>
            <a:ext cx="5512500" cy="3955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Microsoft YaHei"/>
                <a:ea typeface="Microsoft YaHei"/>
                <a:cs typeface="Microsoft YaHei"/>
                <a:sym typeface="Microsoft YaHei"/>
              </a:rPr>
              <a:t>納入的研究來自</a:t>
            </a:r>
            <a:r>
              <a:rPr lang="en-US" sz="35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3個資料庫</a:t>
            </a:r>
            <a:r>
              <a:rPr lang="en-US" sz="3500">
                <a:latin typeface="Microsoft YaHei"/>
                <a:ea typeface="Microsoft YaHei"/>
                <a:cs typeface="Microsoft YaHei"/>
                <a:sym typeface="Microsoft YaHei"/>
              </a:rPr>
              <a:t>,包含了</a:t>
            </a:r>
            <a:r>
              <a:rPr lang="en-US" sz="35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PubMed、Embase</a:t>
            </a:r>
            <a:r>
              <a:rPr lang="en-US" sz="3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重要的初級資料庫,沒有搜尋Cochrane等重要的次級資料庫,但因為搜尋≥3個資料庫,我們認為重要且相關的研究都被納入</a:t>
            </a:r>
            <a:endParaRPr sz="35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78" name="Google Shape;3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00" y="2143125"/>
            <a:ext cx="5738801" cy="3521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badca3e80b_0_0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8" name="Google Shape;108;g1badca3e80b_0_0"/>
          <p:cNvSpPr txBox="1"/>
          <p:nvPr/>
        </p:nvSpPr>
        <p:spPr>
          <a:xfrm>
            <a:off x="864535" y="296512"/>
            <a:ext cx="10462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報告大綱</a:t>
            </a:r>
            <a:endParaRPr/>
          </a:p>
        </p:txBody>
      </p:sp>
      <p:cxnSp>
        <p:nvCxnSpPr>
          <p:cNvPr id="109" name="Google Shape;109;g1badca3e80b_0_0"/>
          <p:cNvCxnSpPr/>
          <p:nvPr/>
        </p:nvCxnSpPr>
        <p:spPr>
          <a:xfrm>
            <a:off x="3613150" y="16644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g1badca3e80b_0_0"/>
          <p:cNvSpPr txBox="1"/>
          <p:nvPr/>
        </p:nvSpPr>
        <p:spPr>
          <a:xfrm>
            <a:off x="812627" y="3107227"/>
            <a:ext cx="5482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情境摘要</a:t>
            </a:r>
            <a:endParaRPr b="1" sz="60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背景搜尋</a:t>
            </a:r>
            <a:endParaRPr>
              <a:solidFill>
                <a:srgbClr val="D8D8D8"/>
              </a:solidFill>
            </a:endParaRPr>
          </a:p>
        </p:txBody>
      </p:sp>
      <p:sp>
        <p:nvSpPr>
          <p:cNvPr id="111" name="Google Shape;111;g1badca3e80b_0_0"/>
          <p:cNvSpPr txBox="1"/>
          <p:nvPr/>
        </p:nvSpPr>
        <p:spPr>
          <a:xfrm>
            <a:off x="5493147" y="2460165"/>
            <a:ext cx="54822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1A - 提出問題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2A - 查詢研究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3A - 嚴謹評讀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4A - 結合臨床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5A - 執行決策</a:t>
            </a:r>
            <a:endParaRPr b="1" sz="60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2" name="Google Shape;112;g1badca3e80b_0_0"/>
          <p:cNvSpPr/>
          <p:nvPr/>
        </p:nvSpPr>
        <p:spPr>
          <a:xfrm>
            <a:off x="5462939" y="3627326"/>
            <a:ext cx="720000" cy="864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badca3e80b_0_18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4" name="Google Shape;384;g1badca3e80b_0_18"/>
          <p:cNvSpPr txBox="1"/>
          <p:nvPr/>
        </p:nvSpPr>
        <p:spPr>
          <a:xfrm>
            <a:off x="1783935" y="188640"/>
            <a:ext cx="8624100" cy="1446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問題四：作者是否評估所納入研究文獻的品質?</a:t>
            </a:r>
            <a:endParaRPr b="1" sz="4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5" name="Google Shape;385;g1badca3e80b_0_18"/>
          <p:cNvSpPr txBox="1"/>
          <p:nvPr/>
        </p:nvSpPr>
        <p:spPr>
          <a:xfrm>
            <a:off x="5735960" y="1556793"/>
            <a:ext cx="4569600" cy="4662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4925">
            <a:spAutoFit/>
          </a:bodyPr>
          <a:lstStyle/>
          <a:p>
            <a:pPr indent="0" lvl="0" marL="920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☑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Can’t tell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g1badca3e80b_0_18"/>
          <p:cNvSpPr txBox="1"/>
          <p:nvPr/>
        </p:nvSpPr>
        <p:spPr>
          <a:xfrm>
            <a:off x="5734100" y="3667750"/>
            <a:ext cx="5694000" cy="1431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有</a:t>
            </a:r>
            <a:r>
              <a:rPr lang="en-US" sz="27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兩人來評讀</a:t>
            </a:r>
            <a:r>
              <a:rPr lang="en-US" sz="27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確保評估的品質,</a:t>
            </a:r>
            <a:r>
              <a:rPr lang="en-US" sz="2700">
                <a:latin typeface="Microsoft YaHei"/>
                <a:ea typeface="Microsoft YaHei"/>
                <a:cs typeface="Microsoft YaHei"/>
                <a:sym typeface="Microsoft YaHei"/>
              </a:rPr>
              <a:t>使用了</a:t>
            </a:r>
            <a:r>
              <a:rPr lang="en-US" sz="27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modified NOS</a:t>
            </a:r>
            <a:r>
              <a:rPr lang="en-US" sz="2700">
                <a:latin typeface="Microsoft YaHei"/>
                <a:ea typeface="Microsoft YaHei"/>
                <a:cs typeface="Microsoft YaHei"/>
                <a:sym typeface="Microsoft YaHei"/>
              </a:rPr>
              <a:t>來評估</a:t>
            </a:r>
            <a:r>
              <a:rPr lang="en-US" sz="27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quality</a:t>
            </a:r>
            <a:r>
              <a:rPr lang="en-US" sz="2700">
                <a:latin typeface="Microsoft YaHei"/>
                <a:ea typeface="Microsoft YaHei"/>
                <a:cs typeface="Microsoft YaHei"/>
                <a:sym typeface="Microsoft YaHei"/>
              </a:rPr>
              <a:t>和</a:t>
            </a:r>
            <a:r>
              <a:rPr lang="en-US" sz="27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risk of bias</a:t>
            </a:r>
            <a:endParaRPr sz="27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87" name="Google Shape;387;g1badca3e80b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50" y="2538427"/>
            <a:ext cx="5001650" cy="24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1badca3e80b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5500" y="2151425"/>
            <a:ext cx="5162424" cy="13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1badca3e80b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" y="5163800"/>
            <a:ext cx="11446226" cy="144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g1badca3e80b_0_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250" y="1794400"/>
            <a:ext cx="5001650" cy="6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4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6" name="Google Shape;396;p24"/>
          <p:cNvSpPr txBox="1"/>
          <p:nvPr/>
        </p:nvSpPr>
        <p:spPr>
          <a:xfrm>
            <a:off x="1783935" y="188640"/>
            <a:ext cx="8624100" cy="1446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問題五：如果作者將研究結果進行合併, 是否合理?</a:t>
            </a:r>
            <a:endParaRPr b="1" sz="4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7" name="Google Shape;397;p24"/>
          <p:cNvSpPr txBox="1"/>
          <p:nvPr/>
        </p:nvSpPr>
        <p:spPr>
          <a:xfrm>
            <a:off x="6312025" y="1556800"/>
            <a:ext cx="4226400" cy="4662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4925">
            <a:spAutoFit/>
          </a:bodyPr>
          <a:lstStyle/>
          <a:p>
            <a:pPr indent="0" lvl="0" marL="9207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☑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Can’t tell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24"/>
          <p:cNvSpPr txBox="1"/>
          <p:nvPr/>
        </p:nvSpPr>
        <p:spPr>
          <a:xfrm>
            <a:off x="6096000" y="2296150"/>
            <a:ext cx="5560800" cy="4155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Microsoft YaHei"/>
                <a:ea typeface="Microsoft YaHei"/>
                <a:cs typeface="Microsoft YaHei"/>
                <a:sym typeface="Microsoft YaHei"/>
              </a:rPr>
              <a:t>作者</a:t>
            </a:r>
            <a:r>
              <a:rPr lang="en-US" sz="4300">
                <a:latin typeface="Microsoft YaHei"/>
                <a:ea typeface="Microsoft YaHei"/>
                <a:cs typeface="Microsoft YaHei"/>
                <a:sym typeface="Microsoft YaHei"/>
              </a:rPr>
              <a:t>使用</a:t>
            </a:r>
            <a:r>
              <a:rPr lang="en-US" sz="43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chi-squared test</a:t>
            </a:r>
            <a:r>
              <a:rPr lang="en-US" sz="4300">
                <a:latin typeface="Microsoft YaHei"/>
                <a:ea typeface="Microsoft YaHei"/>
                <a:cs typeface="Microsoft YaHei"/>
                <a:sym typeface="Microsoft YaHei"/>
              </a:rPr>
              <a:t>和</a:t>
            </a:r>
            <a:r>
              <a:rPr lang="en-US" sz="43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I^2</a:t>
            </a:r>
            <a:r>
              <a:rPr lang="en-US" sz="43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評估</a:t>
            </a:r>
            <a:r>
              <a:rPr lang="en-US" sz="4300">
                <a:latin typeface="Microsoft YaHei"/>
                <a:ea typeface="Microsoft YaHei"/>
                <a:cs typeface="Microsoft YaHei"/>
                <a:sym typeface="Microsoft YaHei"/>
              </a:rPr>
              <a:t>了研究結果的</a:t>
            </a:r>
            <a:r>
              <a:rPr lang="en-US" sz="43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異質性</a:t>
            </a:r>
            <a:r>
              <a:rPr lang="en-US" sz="4300">
                <a:latin typeface="Microsoft YaHei"/>
                <a:ea typeface="Microsoft YaHei"/>
                <a:cs typeface="Microsoft YaHei"/>
                <a:sym typeface="Microsoft YaHei"/>
              </a:rPr>
              <a:t>,</a:t>
            </a:r>
            <a:endParaRPr sz="43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Microsoft YaHei"/>
                <a:ea typeface="Microsoft YaHei"/>
                <a:cs typeface="Microsoft YaHei"/>
                <a:sym typeface="Microsoft YaHei"/>
              </a:rPr>
              <a:t>並做了</a:t>
            </a:r>
            <a:r>
              <a:rPr lang="en-US" sz="43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次群組分析</a:t>
            </a:r>
            <a:r>
              <a:rPr lang="en-US" sz="4300">
                <a:latin typeface="Microsoft YaHei"/>
                <a:ea typeface="Microsoft YaHei"/>
                <a:cs typeface="Microsoft YaHei"/>
                <a:sym typeface="Microsoft YaHei"/>
              </a:rPr>
              <a:t>和</a:t>
            </a:r>
            <a:r>
              <a:rPr lang="en-US" sz="43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敏感性測試</a:t>
            </a:r>
            <a:r>
              <a:rPr lang="en-US" sz="4300">
                <a:latin typeface="Microsoft YaHei"/>
                <a:ea typeface="Microsoft YaHei"/>
                <a:cs typeface="Microsoft YaHei"/>
                <a:sym typeface="Microsoft YaHei"/>
              </a:rPr>
              <a:t>進行合理合併</a:t>
            </a:r>
            <a:endParaRPr sz="43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99" name="Google Shape;3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50" y="1799625"/>
            <a:ext cx="5357851" cy="457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5"/>
          <p:cNvSpPr/>
          <p:nvPr/>
        </p:nvSpPr>
        <p:spPr>
          <a:xfrm>
            <a:off x="124186" y="78091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405" name="Google Shape;4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00" y="1744000"/>
            <a:ext cx="6679650" cy="485459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5"/>
          <p:cNvSpPr txBox="1"/>
          <p:nvPr/>
        </p:nvSpPr>
        <p:spPr>
          <a:xfrm>
            <a:off x="1783935" y="188640"/>
            <a:ext cx="8624100" cy="1446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問題六：這篇系統性文獻回顧的整體結果為何？</a:t>
            </a:r>
            <a:endParaRPr/>
          </a:p>
        </p:txBody>
      </p:sp>
      <p:sp>
        <p:nvSpPr>
          <p:cNvPr id="407" name="Google Shape;407;p25"/>
          <p:cNvSpPr txBox="1"/>
          <p:nvPr/>
        </p:nvSpPr>
        <p:spPr>
          <a:xfrm>
            <a:off x="7144500" y="1915150"/>
            <a:ext cx="4512300" cy="2524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Microsoft YaHei"/>
                <a:ea typeface="Microsoft YaHei"/>
                <a:cs typeface="Microsoft YaHei"/>
                <a:sym typeface="Microsoft YaHei"/>
              </a:rPr>
              <a:t>針對</a:t>
            </a:r>
            <a:r>
              <a:rPr lang="en-US" sz="3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出血性中風</a:t>
            </a:r>
            <a:r>
              <a:rPr lang="en-US" sz="3800">
                <a:latin typeface="Microsoft YaHei"/>
                <a:ea typeface="Microsoft YaHei"/>
                <a:cs typeface="Microsoft YaHei"/>
                <a:sym typeface="Microsoft YaHei"/>
              </a:rPr>
              <a:t>:</a:t>
            </a:r>
            <a:endParaRPr sz="3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Microsoft YaHei"/>
                <a:ea typeface="Microsoft YaHei"/>
                <a:cs typeface="Microsoft YaHei"/>
                <a:sym typeface="Microsoft YaHei"/>
              </a:rPr>
              <a:t>HR:0.78, P&lt;0.0001,</a:t>
            </a:r>
            <a:endParaRPr sz="38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Microsoft YaHei"/>
                <a:ea typeface="Microsoft YaHei"/>
                <a:cs typeface="Microsoft YaHei"/>
                <a:sym typeface="Microsoft YaHei"/>
              </a:rPr>
              <a:t>做</a:t>
            </a:r>
            <a:r>
              <a:rPr lang="en-US" sz="3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PD有顯著差異降低中風率</a:t>
            </a:r>
            <a:endParaRPr sz="38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b9e9cb83b7_0_53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413" name="Google Shape;413;g1b9e9cb83b7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50" y="1755850"/>
            <a:ext cx="6723449" cy="48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1b9e9cb83b7_0_53"/>
          <p:cNvSpPr txBox="1"/>
          <p:nvPr/>
        </p:nvSpPr>
        <p:spPr>
          <a:xfrm>
            <a:off x="1783935" y="188640"/>
            <a:ext cx="8624100" cy="1446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問題六：這篇系統性文獻回顧的整體結果為何？</a:t>
            </a:r>
            <a:endParaRPr/>
          </a:p>
        </p:txBody>
      </p:sp>
      <p:sp>
        <p:nvSpPr>
          <p:cNvPr id="415" name="Google Shape;415;g1b9e9cb83b7_0_53"/>
          <p:cNvSpPr txBox="1"/>
          <p:nvPr/>
        </p:nvSpPr>
        <p:spPr>
          <a:xfrm>
            <a:off x="7373100" y="1686550"/>
            <a:ext cx="4512300" cy="3340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latin typeface="Microsoft YaHei"/>
                <a:ea typeface="Microsoft YaHei"/>
                <a:cs typeface="Microsoft YaHei"/>
                <a:sym typeface="Microsoft YaHei"/>
              </a:rPr>
              <a:t>針對</a:t>
            </a:r>
            <a:r>
              <a:rPr lang="en-US" sz="4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缺血性中風</a:t>
            </a:r>
            <a:r>
              <a:rPr lang="en-US" sz="4100">
                <a:latin typeface="Microsoft YaHei"/>
                <a:ea typeface="Microsoft YaHei"/>
                <a:cs typeface="Microsoft YaHei"/>
                <a:sym typeface="Microsoft YaHei"/>
              </a:rPr>
              <a:t>:</a:t>
            </a:r>
            <a:endParaRPr sz="41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亞洲</a:t>
            </a:r>
            <a:r>
              <a:rPr lang="en-US" sz="4100">
                <a:latin typeface="Microsoft YaHei"/>
                <a:ea typeface="Microsoft YaHei"/>
                <a:cs typeface="Microsoft YaHei"/>
                <a:sym typeface="Microsoft YaHei"/>
              </a:rPr>
              <a:t>族群:</a:t>
            </a:r>
            <a:endParaRPr sz="41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latin typeface="Microsoft YaHei"/>
                <a:ea typeface="Microsoft YaHei"/>
                <a:cs typeface="Microsoft YaHei"/>
                <a:sym typeface="Microsoft YaHei"/>
              </a:rPr>
              <a:t>HR:0.83,P:0.26,</a:t>
            </a:r>
            <a:endParaRPr sz="41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做</a:t>
            </a:r>
            <a:r>
              <a:rPr lang="en-US" sz="41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PD可能降低中風率</a:t>
            </a:r>
            <a:endParaRPr sz="41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6" name="Google Shape;416;g1b9e9cb83b7_0_53"/>
          <p:cNvSpPr txBox="1"/>
          <p:nvPr/>
        </p:nvSpPr>
        <p:spPr>
          <a:xfrm>
            <a:off x="7373100" y="5115550"/>
            <a:ext cx="4512300" cy="13854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Microsoft YaHei"/>
                <a:ea typeface="Microsoft YaHei"/>
                <a:cs typeface="Microsoft YaHei"/>
                <a:sym typeface="Microsoft YaHei"/>
              </a:rPr>
              <a:t>非</a:t>
            </a:r>
            <a:r>
              <a:rPr lang="en-US" sz="3900">
                <a:latin typeface="Microsoft YaHei"/>
                <a:ea typeface="Microsoft YaHei"/>
                <a:cs typeface="Microsoft YaHei"/>
                <a:sym typeface="Microsoft YaHei"/>
              </a:rPr>
              <a:t>亞洲族群:</a:t>
            </a:r>
            <a:endParaRPr sz="39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Microsoft YaHei"/>
                <a:ea typeface="Microsoft YaHei"/>
                <a:cs typeface="Microsoft YaHei"/>
                <a:sym typeface="Microsoft YaHei"/>
              </a:rPr>
              <a:t>HR:1.19,P:0.009</a:t>
            </a:r>
            <a:endParaRPr sz="39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22" name="Google Shape;422;p26"/>
          <p:cNvSpPr txBox="1"/>
          <p:nvPr/>
        </p:nvSpPr>
        <p:spPr>
          <a:xfrm>
            <a:off x="1783935" y="188641"/>
            <a:ext cx="8624130" cy="76944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問題七：結果精準嗎？</a:t>
            </a:r>
            <a:endParaRPr/>
          </a:p>
        </p:txBody>
      </p:sp>
      <p:sp>
        <p:nvSpPr>
          <p:cNvPr id="423" name="Google Shape;423;p26"/>
          <p:cNvSpPr txBox="1"/>
          <p:nvPr/>
        </p:nvSpPr>
        <p:spPr>
          <a:xfrm>
            <a:off x="5896698" y="908720"/>
            <a:ext cx="4256405" cy="44307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☑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Can’t tell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26"/>
          <p:cNvSpPr txBox="1"/>
          <p:nvPr/>
        </p:nvSpPr>
        <p:spPr>
          <a:xfrm>
            <a:off x="7117825" y="2143750"/>
            <a:ext cx="4691400" cy="3263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sample size</a:t>
            </a:r>
            <a:r>
              <a:rPr lang="en-US" sz="4000">
                <a:latin typeface="Microsoft YaHei"/>
                <a:ea typeface="Microsoft YaHei"/>
                <a:cs typeface="Microsoft YaHei"/>
                <a:sym typeface="Microsoft YaHei"/>
              </a:rPr>
              <a:t>不夠大,</a:t>
            </a:r>
            <a:endParaRPr sz="4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信賴區間</a:t>
            </a:r>
            <a:r>
              <a:rPr lang="en-US" sz="4000">
                <a:latin typeface="Microsoft YaHei"/>
                <a:ea typeface="Microsoft YaHei"/>
                <a:cs typeface="Microsoft YaHei"/>
                <a:sym typeface="Microsoft YaHei"/>
              </a:rPr>
              <a:t>跨過1,</a:t>
            </a:r>
            <a:endParaRPr sz="4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異質性</a:t>
            </a:r>
            <a:r>
              <a:rPr lang="en-US" sz="4000">
                <a:latin typeface="Microsoft YaHei"/>
                <a:ea typeface="Microsoft YaHei"/>
                <a:cs typeface="Microsoft YaHei"/>
                <a:sym typeface="Microsoft YaHei"/>
              </a:rPr>
              <a:t>各情況不一,</a:t>
            </a:r>
            <a:endParaRPr sz="4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Microsoft YaHei"/>
                <a:ea typeface="Microsoft YaHei"/>
                <a:cs typeface="Microsoft YaHei"/>
                <a:sym typeface="Microsoft YaHei"/>
              </a:rPr>
              <a:t>個別和total的</a:t>
            </a:r>
            <a:r>
              <a:rPr lang="en-US" sz="4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HR不夠一致</a:t>
            </a:r>
            <a:endParaRPr sz="40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425" name="Google Shape;4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00" y="1515400"/>
            <a:ext cx="6679650" cy="485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b9e9cb83b7_0_62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31" name="Google Shape;431;g1b9e9cb83b7_0_62"/>
          <p:cNvSpPr txBox="1"/>
          <p:nvPr/>
        </p:nvSpPr>
        <p:spPr>
          <a:xfrm>
            <a:off x="1783935" y="188641"/>
            <a:ext cx="8624100" cy="7695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問題七：結果精準嗎？</a:t>
            </a:r>
            <a:endParaRPr/>
          </a:p>
        </p:txBody>
      </p:sp>
      <p:sp>
        <p:nvSpPr>
          <p:cNvPr id="432" name="Google Shape;432;g1b9e9cb83b7_0_62"/>
          <p:cNvSpPr txBox="1"/>
          <p:nvPr/>
        </p:nvSpPr>
        <p:spPr>
          <a:xfrm>
            <a:off x="5896698" y="908720"/>
            <a:ext cx="4256400" cy="4431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☑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Can’t tell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3" name="Google Shape;433;g1b9e9cb83b7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50" y="1527250"/>
            <a:ext cx="6723449" cy="489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g1b9e9cb83b7_0_62"/>
          <p:cNvSpPr txBox="1"/>
          <p:nvPr/>
        </p:nvSpPr>
        <p:spPr>
          <a:xfrm>
            <a:off x="7117825" y="2143750"/>
            <a:ext cx="4691400" cy="3263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sample size</a:t>
            </a:r>
            <a:r>
              <a:rPr lang="en-US" sz="4000">
                <a:latin typeface="Microsoft YaHei"/>
                <a:ea typeface="Microsoft YaHei"/>
                <a:cs typeface="Microsoft YaHei"/>
                <a:sym typeface="Microsoft YaHei"/>
              </a:rPr>
              <a:t>不夠大,</a:t>
            </a:r>
            <a:endParaRPr sz="4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信賴區間</a:t>
            </a:r>
            <a:r>
              <a:rPr lang="en-US" sz="4000">
                <a:latin typeface="Microsoft YaHei"/>
                <a:ea typeface="Microsoft YaHei"/>
                <a:cs typeface="Microsoft YaHei"/>
                <a:sym typeface="Microsoft YaHei"/>
              </a:rPr>
              <a:t>跨過1,</a:t>
            </a:r>
            <a:endParaRPr sz="4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異質性</a:t>
            </a:r>
            <a:r>
              <a:rPr lang="en-US" sz="4000">
                <a:latin typeface="Microsoft YaHei"/>
                <a:ea typeface="Microsoft YaHei"/>
                <a:cs typeface="Microsoft YaHei"/>
                <a:sym typeface="Microsoft YaHei"/>
              </a:rPr>
              <a:t>各情況不一,</a:t>
            </a:r>
            <a:endParaRPr sz="4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Microsoft YaHei"/>
                <a:ea typeface="Microsoft YaHei"/>
                <a:cs typeface="Microsoft YaHei"/>
                <a:sym typeface="Microsoft YaHei"/>
              </a:rPr>
              <a:t>個別和total的</a:t>
            </a:r>
            <a:r>
              <a:rPr lang="en-US" sz="4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HR不夠一致</a:t>
            </a:r>
            <a:endParaRPr sz="40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7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40" name="Google Shape;440;p27"/>
          <p:cNvSpPr txBox="1"/>
          <p:nvPr/>
        </p:nvSpPr>
        <p:spPr>
          <a:xfrm>
            <a:off x="1783935" y="188640"/>
            <a:ext cx="8624100" cy="1446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問題八：此研究結果是否可應用到當地的族群？</a:t>
            </a:r>
            <a:endParaRPr/>
          </a:p>
        </p:txBody>
      </p:sp>
      <p:sp>
        <p:nvSpPr>
          <p:cNvPr id="441" name="Google Shape;441;p27"/>
          <p:cNvSpPr txBox="1"/>
          <p:nvPr/>
        </p:nvSpPr>
        <p:spPr>
          <a:xfrm>
            <a:off x="6884477" y="1556792"/>
            <a:ext cx="3427095" cy="395782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6175">
            <a:spAutoFit/>
          </a:bodyPr>
          <a:lstStyle/>
          <a:p>
            <a:pPr indent="0" lvl="0" marL="6905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☑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 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Can’t tell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p27"/>
          <p:cNvSpPr txBox="1"/>
          <p:nvPr/>
        </p:nvSpPr>
        <p:spPr>
          <a:xfrm>
            <a:off x="1066800" y="4886950"/>
            <a:ext cx="10210800" cy="1539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研究對象</a:t>
            </a:r>
            <a:r>
              <a:rPr lang="en-US" sz="44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包含大量亞洲人</a:t>
            </a: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,並對缺血性中風做</a:t>
            </a:r>
            <a:r>
              <a:rPr lang="en-US" sz="44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次群組分析</a:t>
            </a: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(亞洲人和非亞洲人)</a:t>
            </a:r>
            <a:endParaRPr sz="44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443" name="Google Shape;4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2057400"/>
            <a:ext cx="102108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8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49" name="Google Shape;449;p28"/>
          <p:cNvSpPr txBox="1"/>
          <p:nvPr/>
        </p:nvSpPr>
        <p:spPr>
          <a:xfrm>
            <a:off x="1783935" y="188640"/>
            <a:ext cx="8624100" cy="1446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問題九：是否所有重要的臨床結果都有被考量到？</a:t>
            </a:r>
            <a:endParaRPr/>
          </a:p>
        </p:txBody>
      </p:sp>
      <p:sp>
        <p:nvSpPr>
          <p:cNvPr id="450" name="Google Shape;450;p28"/>
          <p:cNvSpPr txBox="1"/>
          <p:nvPr/>
        </p:nvSpPr>
        <p:spPr>
          <a:xfrm>
            <a:off x="6884477" y="1556792"/>
            <a:ext cx="3427095" cy="395782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6175">
            <a:spAutoFit/>
          </a:bodyPr>
          <a:lstStyle/>
          <a:p>
            <a:pPr indent="0" lvl="0" marL="6905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☑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 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Can’t tell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1" name="Google Shape;4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075" y="1699100"/>
            <a:ext cx="6395324" cy="242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250" y="4161650"/>
            <a:ext cx="6270975" cy="242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5600" y="2367075"/>
            <a:ext cx="4866526" cy="362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badca3e80b_0_42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59" name="Google Shape;459;g1badca3e80b_0_42"/>
          <p:cNvSpPr txBox="1"/>
          <p:nvPr/>
        </p:nvSpPr>
        <p:spPr>
          <a:xfrm>
            <a:off x="1783935" y="188640"/>
            <a:ext cx="8624100" cy="1446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問題九：是否所有重要的臨床結果都有被考量到？</a:t>
            </a:r>
            <a:endParaRPr/>
          </a:p>
        </p:txBody>
      </p:sp>
      <p:sp>
        <p:nvSpPr>
          <p:cNvPr id="460" name="Google Shape;460;g1badca3e80b_0_42"/>
          <p:cNvSpPr txBox="1"/>
          <p:nvPr/>
        </p:nvSpPr>
        <p:spPr>
          <a:xfrm>
            <a:off x="6884477" y="1556792"/>
            <a:ext cx="3427200" cy="3960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6175">
            <a:spAutoFit/>
          </a:bodyPr>
          <a:lstStyle/>
          <a:p>
            <a:pPr indent="0" lvl="0" marL="6905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☑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 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Can’t tell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g1badca3e80b_0_42"/>
          <p:cNvSpPr txBox="1"/>
          <p:nvPr/>
        </p:nvSpPr>
        <p:spPr>
          <a:xfrm>
            <a:off x="1373225" y="2143750"/>
            <a:ext cx="9521400" cy="4248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重要臨床結果包含</a:t>
            </a:r>
            <a:r>
              <a:rPr lang="en-US" sz="44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兩種主要類型中風</a:t>
            </a: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並分開統合,</a:t>
            </a:r>
            <a:endParaRPr sz="44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也有考量到</a:t>
            </a:r>
            <a:r>
              <a:rPr lang="en-US" sz="44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病人疾病類型</a:t>
            </a: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和原本使用的</a:t>
            </a:r>
            <a:r>
              <a:rPr lang="en-US" sz="44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藥品</a:t>
            </a: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,</a:t>
            </a:r>
            <a:endParaRPr sz="44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以及</a:t>
            </a:r>
            <a:r>
              <a:rPr lang="en-US" sz="44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PD和HD</a:t>
            </a: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會對病人造成的</a:t>
            </a:r>
            <a:r>
              <a:rPr lang="en-US" sz="44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已知風險</a:t>
            </a:r>
            <a:endParaRPr sz="44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9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67" name="Google Shape;467;p29"/>
          <p:cNvSpPr txBox="1"/>
          <p:nvPr/>
        </p:nvSpPr>
        <p:spPr>
          <a:xfrm>
            <a:off x="1783935" y="188640"/>
            <a:ext cx="8624100" cy="1446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問題十：傷害和花費換得介入所產生益處是否值得</a:t>
            </a:r>
            <a:endParaRPr/>
          </a:p>
        </p:txBody>
      </p:sp>
      <p:sp>
        <p:nvSpPr>
          <p:cNvPr id="468" name="Google Shape;468;p29"/>
          <p:cNvSpPr txBox="1"/>
          <p:nvPr/>
        </p:nvSpPr>
        <p:spPr>
          <a:xfrm>
            <a:off x="6884477" y="1556792"/>
            <a:ext cx="3427095" cy="395782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6175">
            <a:spAutoFit/>
          </a:bodyPr>
          <a:lstStyle/>
          <a:p>
            <a:pPr indent="0" lvl="0" marL="6905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☑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 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</a:t>
            </a:r>
            <a:r>
              <a:rPr lang="en-US" sz="2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⬜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Can’t tell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29"/>
          <p:cNvSpPr txBox="1"/>
          <p:nvPr/>
        </p:nvSpPr>
        <p:spPr>
          <a:xfrm>
            <a:off x="6965425" y="2524750"/>
            <a:ext cx="4691400" cy="3570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病人使用</a:t>
            </a:r>
            <a:r>
              <a:rPr lang="en-US" sz="44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PD</a:t>
            </a: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，有</a:t>
            </a:r>
            <a:r>
              <a:rPr lang="en-US" sz="44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較低的出血性中風風險</a:t>
            </a: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；針對</a:t>
            </a:r>
            <a:r>
              <a:rPr lang="en-US" sz="44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亞洲族群</a:t>
            </a: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也有</a:t>
            </a:r>
            <a:r>
              <a:rPr lang="en-US" sz="44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較低的缺血性中風風險</a:t>
            </a:r>
            <a:r>
              <a:rPr lang="en-US" sz="4400"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 sz="44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470" name="Google Shape;4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50" y="2124075"/>
            <a:ext cx="6266124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660400" y="2261025"/>
            <a:ext cx="11072700" cy="39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b="1" lang="en-US" sz="31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林</a:t>
            </a:r>
            <a:r>
              <a:rPr b="1" lang="en-US" sz="31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女士</a:t>
            </a:r>
            <a:r>
              <a:rPr b="1" lang="en-US" sz="31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55歲有</a:t>
            </a:r>
            <a:r>
              <a:rPr b="1" lang="en-US" sz="31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高血壓</a:t>
            </a:r>
            <a:r>
              <a:rPr b="1" lang="en-US" sz="31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lang="en-US" sz="31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第二型糖尿病</a:t>
            </a:r>
            <a:r>
              <a:rPr b="1" lang="en-US" sz="31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，雖然藥物控制但成效差，已至</a:t>
            </a:r>
            <a:r>
              <a:rPr b="1" lang="en-US" sz="31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末期腎臟病變</a:t>
            </a:r>
            <a:r>
              <a:rPr b="1" lang="en-US" sz="31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，最近eGFR 15ml/min/1.73m^2，醫師已告知可能要做透析治療準備，其因要工作一直無法接受以後要過每周透析三次之生活。近日不適、</a:t>
            </a:r>
            <a:r>
              <a:rPr b="1" lang="en-US" sz="31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噁心</a:t>
            </a:r>
            <a:r>
              <a:rPr b="1" lang="en-US" sz="31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lang="en-US" sz="31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嘔吐</a:t>
            </a:r>
            <a:r>
              <a:rPr b="1" lang="en-US" sz="31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b="1" lang="en-US" sz="31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四肢腫脹</a:t>
            </a:r>
            <a:r>
              <a:rPr b="1" lang="en-US" sz="31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，今天</a:t>
            </a:r>
            <a:r>
              <a:rPr b="1" lang="en-US" sz="31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呼吸喘</a:t>
            </a:r>
            <a:r>
              <a:rPr b="1" lang="en-US" sz="31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b="1" lang="en-US" sz="31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漸漸嗜睡</a:t>
            </a:r>
            <a:r>
              <a:rPr b="1" lang="en-US" sz="31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，由家屬送至急診，檢查結果醫師建議要</a:t>
            </a:r>
            <a:r>
              <a:rPr b="1" lang="en-US" sz="31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緊急做透析治療</a:t>
            </a:r>
            <a:r>
              <a:rPr b="1" lang="en-US" sz="31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864535" y="296512"/>
            <a:ext cx="104629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情境摘要</a:t>
            </a:r>
            <a:endParaRPr/>
          </a:p>
        </p:txBody>
      </p:sp>
      <p:cxnSp>
        <p:nvCxnSpPr>
          <p:cNvPr id="120" name="Google Shape;120;p3"/>
          <p:cNvCxnSpPr/>
          <p:nvPr/>
        </p:nvCxnSpPr>
        <p:spPr>
          <a:xfrm>
            <a:off x="3613150" y="1664478"/>
            <a:ext cx="489585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" name="Google Shape;1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4650" y="438171"/>
            <a:ext cx="1822825" cy="182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0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aphicFrame>
        <p:nvGraphicFramePr>
          <p:cNvPr id="476" name="Google Shape;476;p30"/>
          <p:cNvGraphicFramePr/>
          <p:nvPr/>
        </p:nvGraphicFramePr>
        <p:xfrm>
          <a:off x="378333" y="7430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{02A26258-296D-410A-877C-9C957BE3E3AA}</a:tableStyleId>
              </a:tblPr>
              <a:tblGrid>
                <a:gridCol w="585550"/>
                <a:gridCol w="7027250"/>
                <a:gridCol w="3822550"/>
              </a:tblGrid>
              <a:tr h="51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baseline="30000" lang="en-US" sz="22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No</a:t>
                      </a:r>
                      <a:endParaRPr baseline="30000" sz="22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13780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baseline="30000" lang="en-US" sz="22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Examination</a:t>
                      </a:r>
                      <a:endParaRPr baseline="30000" sz="22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13780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baseline="30000" lang="en-US" sz="2200">
                          <a:solidFill>
                            <a:srgbClr val="FFFFFF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Yes/No</a:t>
                      </a:r>
                      <a:endParaRPr baseline="30000" sz="22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137800" marB="0" marR="0" marL="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此篇系統性文獻回顧是否問了一個清楚、明確的問題?</a:t>
                      </a:r>
                      <a:endParaRPr sz="22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87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aseline="30000"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9EC"/>
                    </a:solidFill>
                  </a:tcPr>
                </a:tc>
              </a:tr>
              <a:tr h="33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作者是否尋找適當研究型態的文獻?</a:t>
                      </a:r>
                      <a:endParaRPr sz="22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baseline="30000"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aseline="30000"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你認為所有重要且相關的研究都被納入?</a:t>
                      </a:r>
                      <a:endParaRPr sz="22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aseline="30000"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9EC"/>
                    </a:solidFill>
                  </a:tcPr>
                </a:tc>
              </a:tr>
              <a:tr h="50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系統性文獻回顧的作者是否評估所納入研究文獻的品質?</a:t>
                      </a:r>
                      <a:endParaRPr sz="22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baseline="30000"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aseline="30000"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</a:tr>
              <a:tr h="48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如果作者將研究結果進行合併，這樣的合併是否合理?</a:t>
                      </a:r>
                      <a:endParaRPr sz="22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9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aseline="30000"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9EC"/>
                    </a:solidFill>
                  </a:tcPr>
                </a:tc>
              </a:tr>
              <a:tr h="55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這篇系統性文獻回顧的整體結果為何？</a:t>
                      </a:r>
                      <a:endParaRPr sz="22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baseline="30000"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aseline="30000"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結果精準嗎？</a:t>
                      </a:r>
                      <a:endParaRPr sz="22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2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baseline="30000" sz="22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386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此研究結果是否可應用到當地的族群？</a:t>
                      </a:r>
                      <a:endParaRPr sz="22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baseline="30000"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aseline="30000"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</a:tr>
              <a:tr h="44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是否所有重要的臨床結果都有被考量到？</a:t>
                      </a:r>
                      <a:endParaRPr sz="22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aseline="30000"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53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付出的傷害和花費換得介入措施所產生的益處是否值得？</a:t>
                      </a:r>
                      <a:endParaRPr sz="220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1593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aseline="30000" lang="en-US"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baseline="30000" sz="2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0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1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2" name="Google Shape;482;p31"/>
          <p:cNvSpPr txBox="1"/>
          <p:nvPr/>
        </p:nvSpPr>
        <p:spPr>
          <a:xfrm>
            <a:off x="3810000" y="188641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報告大綱</a:t>
            </a:r>
            <a:endParaRPr/>
          </a:p>
        </p:txBody>
      </p:sp>
      <p:sp>
        <p:nvSpPr>
          <p:cNvPr id="483" name="Google Shape;483;p31"/>
          <p:cNvSpPr txBox="1"/>
          <p:nvPr/>
        </p:nvSpPr>
        <p:spPr>
          <a:xfrm>
            <a:off x="911425" y="2852936"/>
            <a:ext cx="54821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情境摘要</a:t>
            </a:r>
            <a:endParaRPr b="1" sz="60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背景搜尋</a:t>
            </a:r>
            <a:endParaRPr/>
          </a:p>
        </p:txBody>
      </p:sp>
      <p:sp>
        <p:nvSpPr>
          <p:cNvPr id="484" name="Google Shape;484;p31"/>
          <p:cNvSpPr txBox="1"/>
          <p:nvPr/>
        </p:nvSpPr>
        <p:spPr>
          <a:xfrm>
            <a:off x="5591945" y="2205875"/>
            <a:ext cx="5482133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1A - 提出問題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2A - 查詢研究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3A - 嚴謹評讀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4A - 結合臨床</a:t>
            </a:r>
            <a:endParaRPr b="1" sz="44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5A - 執行決策</a:t>
            </a:r>
            <a:endParaRPr b="1" sz="60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85" name="Google Shape;485;p31"/>
          <p:cNvSpPr/>
          <p:nvPr/>
        </p:nvSpPr>
        <p:spPr>
          <a:xfrm>
            <a:off x="5561736" y="3373035"/>
            <a:ext cx="720080" cy="86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6" name="Google Shape;486;p31"/>
          <p:cNvCxnSpPr/>
          <p:nvPr/>
        </p:nvCxnSpPr>
        <p:spPr>
          <a:xfrm>
            <a:off x="3613150" y="12072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badca3e80b_7_114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92" name="Google Shape;492;g1badca3e80b_7_114"/>
          <p:cNvSpPr txBox="1"/>
          <p:nvPr/>
        </p:nvSpPr>
        <p:spPr>
          <a:xfrm>
            <a:off x="2889725" y="188650"/>
            <a:ext cx="572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臨床應用_價格</a:t>
            </a:r>
            <a:endParaRPr/>
          </a:p>
        </p:txBody>
      </p:sp>
      <p:cxnSp>
        <p:nvCxnSpPr>
          <p:cNvPr id="493" name="Google Shape;493;g1badca3e80b_7_114"/>
          <p:cNvCxnSpPr/>
          <p:nvPr/>
        </p:nvCxnSpPr>
        <p:spPr>
          <a:xfrm>
            <a:off x="3613150" y="12072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4" name="Google Shape;494;g1badca3e80b_7_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75" y="1429513"/>
            <a:ext cx="721995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badca3e80b_7_127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00" name="Google Shape;500;g1badca3e80b_7_127"/>
          <p:cNvSpPr txBox="1"/>
          <p:nvPr/>
        </p:nvSpPr>
        <p:spPr>
          <a:xfrm>
            <a:off x="2889725" y="188650"/>
            <a:ext cx="572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臨床應用_價格</a:t>
            </a:r>
            <a:endParaRPr/>
          </a:p>
        </p:txBody>
      </p:sp>
      <p:cxnSp>
        <p:nvCxnSpPr>
          <p:cNvPr id="501" name="Google Shape;501;g1badca3e80b_7_127"/>
          <p:cNvCxnSpPr/>
          <p:nvPr/>
        </p:nvCxnSpPr>
        <p:spPr>
          <a:xfrm>
            <a:off x="3613150" y="12072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2" name="Google Shape;502;g1badca3e80b_7_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75" y="1429513"/>
            <a:ext cx="721995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1badca3e80b_7_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3463" y="2076450"/>
            <a:ext cx="7210425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badca3e80b_7_136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09" name="Google Shape;509;g1badca3e80b_7_136"/>
          <p:cNvSpPr txBox="1"/>
          <p:nvPr/>
        </p:nvSpPr>
        <p:spPr>
          <a:xfrm>
            <a:off x="2889725" y="188650"/>
            <a:ext cx="572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臨床應用_價格</a:t>
            </a:r>
            <a:endParaRPr/>
          </a:p>
        </p:txBody>
      </p:sp>
      <p:cxnSp>
        <p:nvCxnSpPr>
          <p:cNvPr id="510" name="Google Shape;510;g1badca3e80b_7_136"/>
          <p:cNvCxnSpPr/>
          <p:nvPr/>
        </p:nvCxnSpPr>
        <p:spPr>
          <a:xfrm>
            <a:off x="3613150" y="12072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1" name="Google Shape;511;g1badca3e80b_7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75" y="1429513"/>
            <a:ext cx="721995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g1badca3e80b_7_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3463" y="2076450"/>
            <a:ext cx="7210425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g1badca3e80b_7_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5788" y="3072100"/>
            <a:ext cx="7229475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3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19" name="Google Shape;519;p33"/>
          <p:cNvSpPr txBox="1"/>
          <p:nvPr/>
        </p:nvSpPr>
        <p:spPr>
          <a:xfrm>
            <a:off x="2889725" y="188650"/>
            <a:ext cx="572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臨床應用_</a:t>
            </a: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價格</a:t>
            </a:r>
            <a:endParaRPr/>
          </a:p>
        </p:txBody>
      </p:sp>
      <p:cxnSp>
        <p:nvCxnSpPr>
          <p:cNvPr id="520" name="Google Shape;520;p33"/>
          <p:cNvCxnSpPr/>
          <p:nvPr/>
        </p:nvCxnSpPr>
        <p:spPr>
          <a:xfrm>
            <a:off x="3613150" y="12072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1" name="Google Shape;521;p33"/>
          <p:cNvSpPr txBox="1"/>
          <p:nvPr/>
        </p:nvSpPr>
        <p:spPr>
          <a:xfrm>
            <a:off x="877675" y="1383075"/>
            <a:ext cx="4721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rgbClr val="21843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血液透析</a:t>
            </a:r>
            <a:r>
              <a:rPr lang="en-US" sz="3000">
                <a:solidFill>
                  <a:schemeClr val="dk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: 每月約5萬</a:t>
            </a:r>
            <a:endParaRPr sz="3000">
              <a:solidFill>
                <a:schemeClr val="dk1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rgbClr val="21843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腹膜透析</a:t>
            </a:r>
            <a:r>
              <a:rPr lang="en-US" sz="3000">
                <a:solidFill>
                  <a:schemeClr val="dk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: 每月約</a:t>
            </a:r>
            <a:r>
              <a:rPr lang="en-US" sz="3000">
                <a:solidFill>
                  <a:schemeClr val="dk1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4萬5千元</a:t>
            </a:r>
            <a:endParaRPr b="1"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2" name="Google Shape;522;p33"/>
          <p:cNvSpPr txBox="1"/>
          <p:nvPr/>
        </p:nvSpPr>
        <p:spPr>
          <a:xfrm>
            <a:off x="595475" y="3502200"/>
            <a:ext cx="10234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全民健康保險醫療服務給付項目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及支付標準部分診療項目</a:t>
            </a:r>
            <a:endParaRPr sz="3000"/>
          </a:p>
        </p:txBody>
      </p:sp>
      <p:pic>
        <p:nvPicPr>
          <p:cNvPr id="523" name="Google Shape;52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7025" y="1613925"/>
            <a:ext cx="5829300" cy="512445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</p:pic>
      <p:sp>
        <p:nvSpPr>
          <p:cNvPr id="524" name="Google Shape;524;p33"/>
          <p:cNvSpPr txBox="1"/>
          <p:nvPr/>
        </p:nvSpPr>
        <p:spPr>
          <a:xfrm>
            <a:off x="1738525" y="2673488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18431"/>
                </a:solidFill>
                <a:highlight>
                  <a:schemeClr val="lt1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均由健保給付!!</a:t>
            </a:r>
            <a:endParaRPr b="1" sz="1350">
              <a:solidFill>
                <a:srgbClr val="21843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badca3e80b_7_146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30" name="Google Shape;530;g1badca3e80b_7_146"/>
          <p:cNvSpPr txBox="1"/>
          <p:nvPr/>
        </p:nvSpPr>
        <p:spPr>
          <a:xfrm>
            <a:off x="2889725" y="188650"/>
            <a:ext cx="572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臨床應用_價格</a:t>
            </a:r>
            <a:endParaRPr/>
          </a:p>
        </p:txBody>
      </p:sp>
      <p:cxnSp>
        <p:nvCxnSpPr>
          <p:cNvPr id="531" name="Google Shape;531;g1badca3e80b_7_146"/>
          <p:cNvCxnSpPr/>
          <p:nvPr/>
        </p:nvCxnSpPr>
        <p:spPr>
          <a:xfrm>
            <a:off x="3613150" y="12072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2" name="Google Shape;532;g1badca3e80b_7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75" y="1429513"/>
            <a:ext cx="7219950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1badca3e80b_7_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3463" y="2076450"/>
            <a:ext cx="7210425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g1badca3e80b_7_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5788" y="3072100"/>
            <a:ext cx="7229475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g1badca3e80b_7_146"/>
          <p:cNvSpPr txBox="1"/>
          <p:nvPr/>
        </p:nvSpPr>
        <p:spPr>
          <a:xfrm>
            <a:off x="3076100" y="3744700"/>
            <a:ext cx="6591300" cy="18471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中風會讓家庭負擔</a:t>
            </a:r>
            <a:r>
              <a:rPr b="1" lang="en-US" sz="57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一年平均</a:t>
            </a:r>
            <a:r>
              <a:rPr b="1" lang="en-US" sz="57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多50萬！</a:t>
            </a:r>
            <a:endParaRPr sz="23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badca3e80b_10_30"/>
          <p:cNvSpPr/>
          <p:nvPr/>
        </p:nvSpPr>
        <p:spPr>
          <a:xfrm>
            <a:off x="119336" y="1640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icrosoft YaHei"/>
                <a:ea typeface="Microsoft YaHei"/>
                <a:cs typeface="Microsoft YaHei"/>
                <a:sym typeface="Microsoft YaHei"/>
              </a:rPr>
              <a:t>        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41" name="Google Shape;541;g1badca3e80b_10_30"/>
          <p:cNvSpPr txBox="1"/>
          <p:nvPr/>
        </p:nvSpPr>
        <p:spPr>
          <a:xfrm>
            <a:off x="1496050" y="188650"/>
            <a:ext cx="8857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臨床應用-方法差異</a:t>
            </a:r>
            <a:endParaRPr sz="5800"/>
          </a:p>
        </p:txBody>
      </p:sp>
      <p:cxnSp>
        <p:nvCxnSpPr>
          <p:cNvPr id="542" name="Google Shape;542;g1badca3e80b_10_30"/>
          <p:cNvCxnSpPr/>
          <p:nvPr/>
        </p:nvCxnSpPr>
        <p:spPr>
          <a:xfrm>
            <a:off x="3613150" y="12072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3" name="Google Shape;543;g1badca3e80b_10_3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44" name="Google Shape;544;g1badca3e80b_10_30"/>
          <p:cNvGraphicFramePr/>
          <p:nvPr/>
        </p:nvGraphicFramePr>
        <p:xfrm>
          <a:off x="330250" y="212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{6FF261AC-5936-4966-98DF-89700DD0B66A}</a:tableStyleId>
              </a:tblPr>
              <a:tblGrid>
                <a:gridCol w="1708225"/>
                <a:gridCol w="2313225"/>
                <a:gridCol w="5519175"/>
                <a:gridCol w="2050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頻率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前置作業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其他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血液透析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每周跑3次醫院 每次4小時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須先做「動靜脈管術」的手術，通常在手臂上開口，將手臂的動脈與靜脈以管相接，約3到4周後，就可到醫院做血液透析治療。須扎兩針，體外透析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不需學習更換透析液</a:t>
                      </a:r>
                      <a:endParaRPr sz="2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腹膜透析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每天在家3～5次 每次半小時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先經手術，將腹膜透析導管植入腹腔，約10到14天後開始做腹膜透析治療，由患者每天自行更換3到5次透析液，每次放流含毒素的透析液及注入乾淨透析液，約需20至30分鐘。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腹膜會有損耗不堪使用的一天</a:t>
                      </a:r>
                      <a:endParaRPr sz="2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badca3e80b_10_46"/>
          <p:cNvSpPr/>
          <p:nvPr/>
        </p:nvSpPr>
        <p:spPr>
          <a:xfrm>
            <a:off x="119336" y="1640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icrosoft YaHei"/>
                <a:ea typeface="Microsoft YaHei"/>
                <a:cs typeface="Microsoft YaHei"/>
                <a:sym typeface="Microsoft YaHei"/>
              </a:rPr>
              <a:t>        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0" name="Google Shape;550;g1badca3e80b_10_46"/>
          <p:cNvSpPr txBox="1"/>
          <p:nvPr/>
        </p:nvSpPr>
        <p:spPr>
          <a:xfrm>
            <a:off x="1496050" y="188650"/>
            <a:ext cx="8857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臨床應用-</a:t>
            </a:r>
            <a:r>
              <a:rPr b="1" lang="en-US" sz="5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治療期間</a:t>
            </a:r>
            <a:endParaRPr sz="5800"/>
          </a:p>
        </p:txBody>
      </p:sp>
      <p:cxnSp>
        <p:nvCxnSpPr>
          <p:cNvPr id="551" name="Google Shape;551;g1badca3e80b_10_46"/>
          <p:cNvCxnSpPr/>
          <p:nvPr/>
        </p:nvCxnSpPr>
        <p:spPr>
          <a:xfrm>
            <a:off x="3613150" y="12072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2" name="Google Shape;552;g1badca3e80b_10_4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53" name="Google Shape;553;g1badca3e80b_10_46"/>
          <p:cNvGraphicFramePr/>
          <p:nvPr/>
        </p:nvGraphicFramePr>
        <p:xfrm>
          <a:off x="330250" y="212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{6FF261AC-5936-4966-98DF-89700DD0B66A}</a:tableStyleId>
              </a:tblPr>
              <a:tblGrid>
                <a:gridCol w="1708225"/>
                <a:gridCol w="2869275"/>
                <a:gridCol w="4963125"/>
                <a:gridCol w="2050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血壓變化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透析時可能發生的狀況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感染可能性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血液透析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透析前後血壓變異大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快速移除毒素及水分，透析後易出現不平衡症候群（噁心、嘔吐、痙攣、頭痛、高/低血壓）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血液感染機會較高</a:t>
                      </a:r>
                      <a:endParaRPr sz="2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腹膜透析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持續緩慢脫水，血壓平穩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平穩移除毒素及水分，透析過程不會有不適感。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有腹膜炎感染可能</a:t>
                      </a:r>
                      <a:endParaRPr sz="2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badca3e80b_10_56"/>
          <p:cNvSpPr/>
          <p:nvPr/>
        </p:nvSpPr>
        <p:spPr>
          <a:xfrm>
            <a:off x="119336" y="1640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icrosoft YaHei"/>
                <a:ea typeface="Microsoft YaHei"/>
                <a:cs typeface="Microsoft YaHei"/>
                <a:sym typeface="Microsoft YaHei"/>
              </a:rPr>
              <a:t>        </a:t>
            </a:r>
            <a:endParaRPr sz="30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9" name="Google Shape;559;g1badca3e80b_10_56"/>
          <p:cNvSpPr txBox="1"/>
          <p:nvPr/>
        </p:nvSpPr>
        <p:spPr>
          <a:xfrm>
            <a:off x="1496050" y="188650"/>
            <a:ext cx="8857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臨床應用-治療期間</a:t>
            </a:r>
            <a:endParaRPr sz="5800"/>
          </a:p>
        </p:txBody>
      </p:sp>
      <p:cxnSp>
        <p:nvCxnSpPr>
          <p:cNvPr id="560" name="Google Shape;560;g1badca3e80b_10_56"/>
          <p:cNvCxnSpPr/>
          <p:nvPr/>
        </p:nvCxnSpPr>
        <p:spPr>
          <a:xfrm>
            <a:off x="3613150" y="12072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1" name="Google Shape;561;g1badca3e80b_10_5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62" name="Google Shape;562;g1badca3e80b_10_56"/>
          <p:cNvGraphicFramePr/>
          <p:nvPr/>
        </p:nvGraphicFramePr>
        <p:xfrm>
          <a:off x="330250" y="212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{6FF261AC-5936-4966-98DF-89700DD0B66A}</a:tableStyleId>
              </a:tblPr>
              <a:tblGrid>
                <a:gridCol w="1708225"/>
                <a:gridCol w="2869275"/>
                <a:gridCol w="4963125"/>
                <a:gridCol w="20504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生活品質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/>
                        <a:t>飲食</a:t>
                      </a:r>
                      <a:endParaRPr sz="3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照顧者</a:t>
                      </a:r>
                      <a:endParaRPr sz="28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血液透析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受限於醫院透析時間表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限鉀、磷、鹽和水份，蛋白質適度（1.0~1.2gm/kg）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護理人員</a:t>
                      </a:r>
                      <a:endParaRPr sz="2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腹膜透析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可自行調配換液時間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不限鉀、適量水份，限磷，鼓勵較高蛋白質飲食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自己、家屬</a:t>
                      </a:r>
                      <a:endParaRPr sz="2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ba662b2880_0_9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7" name="Google Shape;127;g1ba662b2880_0_9"/>
          <p:cNvSpPr txBox="1"/>
          <p:nvPr/>
        </p:nvSpPr>
        <p:spPr>
          <a:xfrm>
            <a:off x="583125" y="1984250"/>
            <a:ext cx="11149800" cy="39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其在唸醫學院三年級的兒子很憂心問醫師：「現在要</a:t>
            </a:r>
            <a:r>
              <a:rPr b="1" lang="en-US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緊急透析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一定要用</a:t>
            </a:r>
            <a:r>
              <a:rPr b="1" lang="en-US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血液透析(HD)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嗎？不可以用</a:t>
            </a:r>
            <a:r>
              <a:rPr b="1" lang="en-US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腹膜透析(PD)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嗎？」、「如果可以</a:t>
            </a:r>
            <a:r>
              <a:rPr b="1" lang="en-US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用腹膜透析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，是否</a:t>
            </a:r>
            <a:r>
              <a:rPr b="1" lang="en-US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預防性給予抗生素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可以</a:t>
            </a:r>
            <a:r>
              <a:rPr b="1" lang="en-US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減少腹膜炎的發生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？」、「</a:t>
            </a:r>
            <a:r>
              <a:rPr b="1" lang="en-US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透析要用抗凝血劑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，是否</a:t>
            </a:r>
            <a:r>
              <a:rPr b="1" lang="en-US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發生中風之風險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較高？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」、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b="1" lang="en-US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血液透析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b="1" lang="en-US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腹膜透析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發生</a:t>
            </a:r>
            <a:r>
              <a:rPr b="1" lang="en-US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中風的風險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有何不同？」、「我媽媽還年輕，若考量長期做血液透析，動靜脈廔管很重要，我去實習時有看到病人用</a:t>
            </a:r>
            <a:r>
              <a:rPr b="1" lang="en-US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遠紅外線照射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，此處置是否可以</a:t>
            </a:r>
            <a:r>
              <a:rPr b="1" lang="en-US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維持血液透析病人動靜脈廔管的通暢性</a:t>
            </a:r>
            <a:r>
              <a:rPr b="1" lang="en-US" sz="28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？」</a:t>
            </a:r>
            <a:endParaRPr sz="23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1ba662b2880_0_9"/>
          <p:cNvSpPr txBox="1"/>
          <p:nvPr/>
        </p:nvSpPr>
        <p:spPr>
          <a:xfrm>
            <a:off x="864535" y="296512"/>
            <a:ext cx="10462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情境摘要</a:t>
            </a:r>
            <a:endParaRPr/>
          </a:p>
        </p:txBody>
      </p:sp>
      <p:cxnSp>
        <p:nvCxnSpPr>
          <p:cNvPr id="129" name="Google Shape;129;g1ba662b2880_0_9"/>
          <p:cNvCxnSpPr/>
          <p:nvPr/>
        </p:nvCxnSpPr>
        <p:spPr>
          <a:xfrm>
            <a:off x="3613150" y="16644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" name="Google Shape;130;g1ba662b2880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3750" y="87825"/>
            <a:ext cx="1874575" cy="18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7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8" name="Google Shape;568;p37"/>
          <p:cNvSpPr txBox="1"/>
          <p:nvPr/>
        </p:nvSpPr>
        <p:spPr>
          <a:xfrm>
            <a:off x="3810000" y="188641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報告大綱</a:t>
            </a:r>
            <a:endParaRPr/>
          </a:p>
        </p:txBody>
      </p:sp>
      <p:sp>
        <p:nvSpPr>
          <p:cNvPr id="569" name="Google Shape;569;p37"/>
          <p:cNvSpPr txBox="1"/>
          <p:nvPr/>
        </p:nvSpPr>
        <p:spPr>
          <a:xfrm>
            <a:off x="911425" y="2852936"/>
            <a:ext cx="54821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情境摘要</a:t>
            </a:r>
            <a:endParaRPr b="1" sz="60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背景搜尋</a:t>
            </a:r>
            <a:endParaRPr/>
          </a:p>
        </p:txBody>
      </p:sp>
      <p:sp>
        <p:nvSpPr>
          <p:cNvPr id="570" name="Google Shape;570;p37"/>
          <p:cNvSpPr txBox="1"/>
          <p:nvPr/>
        </p:nvSpPr>
        <p:spPr>
          <a:xfrm>
            <a:off x="5591945" y="2205875"/>
            <a:ext cx="5482133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1A - 提出問題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2A - 查詢研究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3A - 嚴謹評讀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4A - 結合臨床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5A - 執行決策</a:t>
            </a:r>
            <a:endParaRPr b="1" sz="60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71" name="Google Shape;571;p37"/>
          <p:cNvSpPr/>
          <p:nvPr/>
        </p:nvSpPr>
        <p:spPr>
          <a:xfrm>
            <a:off x="5561736" y="3373035"/>
            <a:ext cx="720080" cy="86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2" name="Google Shape;572;p37"/>
          <p:cNvCxnSpPr/>
          <p:nvPr/>
        </p:nvCxnSpPr>
        <p:spPr>
          <a:xfrm>
            <a:off x="3613150" y="12072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8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aphicFrame>
        <p:nvGraphicFramePr>
          <p:cNvPr id="578" name="Google Shape;578;p38"/>
          <p:cNvGraphicFramePr/>
          <p:nvPr/>
        </p:nvGraphicFramePr>
        <p:xfrm>
          <a:off x="335360" y="14847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{AC0BF403-AAA7-45F9-8BAF-CC63896BA734}</a:tableStyleId>
              </a:tblPr>
              <a:tblGrid>
                <a:gridCol w="5760650"/>
                <a:gridCol w="5832650"/>
              </a:tblGrid>
              <a:tr h="576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醫療現況(實證醫學)</a:t>
                      </a:r>
                      <a:endParaRPr sz="32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>
                    <a:solidFill>
                      <a:srgbClr val="1C45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病人的治療偏好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1C4587"/>
                    </a:solidFill>
                  </a:tcPr>
                </a:tc>
              </a:tr>
              <a:tr h="1869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證據等級：CEBM(Level 1 )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建議等級：Recommendation(strong)(</a:t>
                      </a: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不確定性</a:t>
                      </a: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低</a:t>
                      </a: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)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3429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Microsoft YaHei"/>
                        <a:buChar char="●"/>
                      </a:pP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希望可以了解不同的透析方式，發生中風的風險差異性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  <a:p>
                      <a:pPr indent="-3429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Microsoft YaHei"/>
                        <a:buChar char="●"/>
                      </a:pP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病人因要工作一直無法接受以後</a:t>
                      </a: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要過每週透析三次的生活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  <a:p>
                      <a:pPr indent="-3429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Microsoft YaHei"/>
                        <a:buChar char="●"/>
                      </a:pP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若在充分告知下，病人的抉擇可能會有所不同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  <a:tr h="537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chemeClr val="lt1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利弊平衡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1C458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chemeClr val="lt1"/>
                          </a:solidFill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費用資源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1C4587"/>
                    </a:solidFill>
                  </a:tcPr>
                </a:tc>
              </a:tr>
              <a:tr h="2013175">
                <a:tc>
                  <a:txBody>
                    <a:bodyPr/>
                    <a:lstStyle/>
                    <a:p>
                      <a:pPr indent="-3429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Microsoft YaHei"/>
                        <a:buChar char="●"/>
                      </a:pP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腹膜透析治療可以預期降低出血性中風發生的機會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  <a:p>
                      <a:pPr indent="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但在缺血性中風和整體中風的風險是沒有差異的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  <a:p>
                      <a:pPr indent="-3429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Microsoft YaHei"/>
                        <a:buChar char="●"/>
                      </a:pP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可能有腹膜炎發生的副作用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  <a:p>
                      <a:pPr indent="-3429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Microsoft YaHei"/>
                        <a:buChar char="●"/>
                      </a:pP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利益可能大於風險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一般透析療程所需健保全給付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一旦發生中風，一年可能要多繳50萬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Microsoft YaHei"/>
                          <a:ea typeface="Microsoft YaHei"/>
                          <a:cs typeface="Microsoft YaHei"/>
                          <a:sym typeface="Microsoft YaHei"/>
                        </a:rPr>
                        <a:t>選擇腹膜透析在絕大多數情況下是值得的</a:t>
                      </a:r>
                      <a:endParaRPr sz="1800"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79" name="Google Shape;579;p38"/>
          <p:cNvSpPr txBox="1"/>
          <p:nvPr/>
        </p:nvSpPr>
        <p:spPr>
          <a:xfrm>
            <a:off x="200450" y="188650"/>
            <a:ext cx="116688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臨床應用(</a:t>
            </a:r>
            <a:r>
              <a:rPr b="1" lang="en-US" sz="55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整合</a:t>
            </a:r>
            <a:r>
              <a:rPr b="1" lang="en-US" sz="55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)</a:t>
            </a:r>
            <a:endParaRPr sz="900"/>
          </a:p>
        </p:txBody>
      </p:sp>
      <p:cxnSp>
        <p:nvCxnSpPr>
          <p:cNvPr id="580" name="Google Shape;580;p38"/>
          <p:cNvCxnSpPr/>
          <p:nvPr/>
        </p:nvCxnSpPr>
        <p:spPr>
          <a:xfrm>
            <a:off x="3613150" y="12072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9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6" name="Google Shape;586;p39"/>
          <p:cNvSpPr txBox="1"/>
          <p:nvPr/>
        </p:nvSpPr>
        <p:spPr>
          <a:xfrm>
            <a:off x="862250" y="191475"/>
            <a:ext cx="10422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共享決策</a:t>
            </a:r>
            <a:endParaRPr/>
          </a:p>
        </p:txBody>
      </p:sp>
      <p:sp>
        <p:nvSpPr>
          <p:cNvPr id="587" name="Google Shape;587;p39"/>
          <p:cNvSpPr txBox="1"/>
          <p:nvPr/>
        </p:nvSpPr>
        <p:spPr>
          <a:xfrm>
            <a:off x="1150714" y="1499177"/>
            <a:ext cx="8486700" cy="48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林小姐和家屬</a:t>
            </a: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您好:</a:t>
            </a:r>
            <a:endParaRPr b="1" sz="28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</a:t>
            </a: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經過我們團隊縝密的實證搜尋後，目前有最佳證據是由</a:t>
            </a:r>
            <a:r>
              <a:rPr b="1" lang="en-US" sz="2800">
                <a:solidFill>
                  <a:srgbClr val="FF006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系統性文獻回顧</a:t>
            </a: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的研究支持，使用</a:t>
            </a:r>
            <a:r>
              <a:rPr b="1" lang="en-US" sz="2800" u="sng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腹膜透析治療</a:t>
            </a: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可預期有效的</a:t>
            </a:r>
            <a:r>
              <a:rPr b="1" lang="en-US" sz="2800" u="sng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降低出血性中風</a:t>
            </a: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發生的機會，且透析花費全都有健保給付，因為您有</a:t>
            </a:r>
            <a:r>
              <a:rPr b="1" lang="en-US" sz="2800">
                <a:solidFill>
                  <a:srgbClr val="FF006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高血壓</a:t>
            </a: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和</a:t>
            </a:r>
            <a:r>
              <a:rPr b="1" lang="en-US" sz="2800">
                <a:solidFill>
                  <a:srgbClr val="FF006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糖尿病</a:t>
            </a: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，此族群在</a:t>
            </a:r>
            <a:r>
              <a:rPr b="1" lang="en-US" sz="2800">
                <a:solidFill>
                  <a:srgbClr val="FF006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中風</a:t>
            </a: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屬於</a:t>
            </a:r>
            <a:r>
              <a:rPr b="1" lang="en-US" sz="2800">
                <a:solidFill>
                  <a:srgbClr val="FF006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高危險群</a:t>
            </a: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，又因為您</a:t>
            </a:r>
            <a:r>
              <a:rPr b="1" lang="en-US" sz="2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這次有嚴重急性</a:t>
            </a:r>
            <a:r>
              <a:rPr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</a:t>
            </a:r>
            <a:r>
              <a:rPr b="1" lang="en-US" sz="2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末期腎臟病併發症</a:t>
            </a: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，所以建議您</a:t>
            </a:r>
            <a:r>
              <a:rPr b="1" lang="en-US" sz="2800">
                <a:solidFill>
                  <a:srgbClr val="FF006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此次在急診先住院接受血液透析治療</a:t>
            </a: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，之後情況允許的話</a:t>
            </a:r>
            <a:r>
              <a:rPr b="1" lang="en-US" sz="2800">
                <a:solidFill>
                  <a:srgbClr val="FF006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再考慮接受腹膜透析</a:t>
            </a:r>
            <a:r>
              <a:rPr b="1" lang="en-US" sz="28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。另外平常仍須遵從服藥、避免感染，搭配飲食和運動等調整，這樣才能降低長期性的預防中風發生的機會喔!</a:t>
            </a:r>
            <a:endParaRPr b="1" sz="2800">
              <a:solidFill>
                <a:srgbClr val="3F3F3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588" name="Google Shape;588;p39"/>
          <p:cNvCxnSpPr/>
          <p:nvPr/>
        </p:nvCxnSpPr>
        <p:spPr>
          <a:xfrm>
            <a:off x="4127450" y="1207275"/>
            <a:ext cx="38925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9" name="Google Shape;5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0550" y="3347125"/>
            <a:ext cx="1555550" cy="30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0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Say thank you to someone at Companies House - GOV.UK" id="595" name="Google Shape;59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3826" y="857709"/>
            <a:ext cx="7704348" cy="513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864535" y="296512"/>
            <a:ext cx="104629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報告大綱</a:t>
            </a:r>
            <a:endParaRPr/>
          </a:p>
        </p:txBody>
      </p:sp>
      <p:cxnSp>
        <p:nvCxnSpPr>
          <p:cNvPr id="137" name="Google Shape;137;p4"/>
          <p:cNvCxnSpPr/>
          <p:nvPr/>
        </p:nvCxnSpPr>
        <p:spPr>
          <a:xfrm>
            <a:off x="3613150" y="1664478"/>
            <a:ext cx="489585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4"/>
          <p:cNvSpPr txBox="1"/>
          <p:nvPr/>
        </p:nvSpPr>
        <p:spPr>
          <a:xfrm>
            <a:off x="1266673" y="2939589"/>
            <a:ext cx="54821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情境摘要</a:t>
            </a:r>
            <a:endParaRPr b="1" sz="60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背景搜尋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5947193" y="2292527"/>
            <a:ext cx="5482133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1A - 提出問題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2A - 查詢研究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3A - 嚴謹評讀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4A - 結合臨床</a:t>
            </a:r>
            <a:endParaRPr b="1" sz="44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8D8D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5A - 執行決策</a:t>
            </a:r>
            <a:endParaRPr b="1" sz="6000">
              <a:solidFill>
                <a:srgbClr val="D8D8D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5916985" y="3459688"/>
            <a:ext cx="720080" cy="86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864535" y="296512"/>
            <a:ext cx="1046292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背景資料</a:t>
            </a:r>
            <a:endParaRPr/>
          </a:p>
        </p:txBody>
      </p:sp>
      <p:cxnSp>
        <p:nvCxnSpPr>
          <p:cNvPr id="147" name="Google Shape;147;p5"/>
          <p:cNvCxnSpPr/>
          <p:nvPr/>
        </p:nvCxnSpPr>
        <p:spPr>
          <a:xfrm>
            <a:off x="3613150" y="1664478"/>
            <a:ext cx="489585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971" y="618322"/>
            <a:ext cx="2862304" cy="126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830" y="1908300"/>
            <a:ext cx="11249770" cy="48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ba662b2880_0_0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5" name="Google Shape;155;g1ba662b2880_0_0"/>
          <p:cNvSpPr txBox="1"/>
          <p:nvPr/>
        </p:nvSpPr>
        <p:spPr>
          <a:xfrm>
            <a:off x="688975" y="2291150"/>
            <a:ext cx="10744200" cy="25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7200"/>
              <a:buFont typeface="Arial"/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ba662b2880_0_0"/>
          <p:cNvSpPr txBox="1"/>
          <p:nvPr/>
        </p:nvSpPr>
        <p:spPr>
          <a:xfrm>
            <a:off x="864535" y="296512"/>
            <a:ext cx="10462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背景資料</a:t>
            </a:r>
            <a:endParaRPr/>
          </a:p>
        </p:txBody>
      </p:sp>
      <p:pic>
        <p:nvPicPr>
          <p:cNvPr id="157" name="Google Shape;157;g1ba662b288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971" y="618322"/>
            <a:ext cx="2862304" cy="126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ba662b288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25" y="1664475"/>
            <a:ext cx="4637974" cy="503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ba662b288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9800" y="2014555"/>
            <a:ext cx="5221075" cy="4503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g1ba662b2880_0_0"/>
          <p:cNvCxnSpPr/>
          <p:nvPr/>
        </p:nvCxnSpPr>
        <p:spPr>
          <a:xfrm>
            <a:off x="3613150" y="16644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adca3e80b_7_74"/>
          <p:cNvSpPr/>
          <p:nvPr/>
        </p:nvSpPr>
        <p:spPr>
          <a:xfrm>
            <a:off x="119336" y="87816"/>
            <a:ext cx="11953200" cy="6648600"/>
          </a:xfrm>
          <a:prstGeom prst="rect">
            <a:avLst/>
          </a:prstGeom>
          <a:noFill/>
          <a:ln cap="flat" cmpd="dbl" w="762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FFFF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66" name="Google Shape;166;g1badca3e80b_7_74"/>
          <p:cNvSpPr txBox="1"/>
          <p:nvPr/>
        </p:nvSpPr>
        <p:spPr>
          <a:xfrm>
            <a:off x="688975" y="2291150"/>
            <a:ext cx="10744200" cy="25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7200"/>
              <a:buFont typeface="Arial"/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badca3e80b_7_74"/>
          <p:cNvSpPr txBox="1"/>
          <p:nvPr/>
        </p:nvSpPr>
        <p:spPr>
          <a:xfrm>
            <a:off x="864535" y="296512"/>
            <a:ext cx="10462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背景資料</a:t>
            </a:r>
            <a:endParaRPr/>
          </a:p>
        </p:txBody>
      </p:sp>
      <p:cxnSp>
        <p:nvCxnSpPr>
          <p:cNvPr id="168" name="Google Shape;168;g1badca3e80b_7_74"/>
          <p:cNvCxnSpPr/>
          <p:nvPr/>
        </p:nvCxnSpPr>
        <p:spPr>
          <a:xfrm>
            <a:off x="3613150" y="1664478"/>
            <a:ext cx="4896000" cy="0"/>
          </a:xfrm>
          <a:prstGeom prst="straightConnector1">
            <a:avLst/>
          </a:prstGeom>
          <a:noFill/>
          <a:ln cap="flat" cmpd="sng" w="762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9" name="Google Shape;169;g1badca3e80b_7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375" y="3630350"/>
            <a:ext cx="5899400" cy="28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badca3e80b_7_74"/>
          <p:cNvPicPr preferRelativeResize="0"/>
          <p:nvPr/>
        </p:nvPicPr>
        <p:blipFill rotWithShape="1">
          <a:blip r:embed="rId4">
            <a:alphaModFix/>
          </a:blip>
          <a:srcRect b="66487" l="0" r="0" t="0"/>
          <a:stretch/>
        </p:blipFill>
        <p:spPr>
          <a:xfrm>
            <a:off x="2533950" y="1679452"/>
            <a:ext cx="7494250" cy="193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2021-06-21T00:59:16Z</dcterms:created>
  <dc:creator>品叡 黃</dc:creator>
</cp:coreProperties>
</file>