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6858000" cx="9144000"/>
  <p:notesSz cx="6858000" cy="9144000"/>
  <p:embeddedFontLst>
    <p:embeddedFont>
      <p:font typeface="Gill Sans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2" roundtripDataSignature="AMtx7mjLS+DfGMKz80mxNivUX3Ijrl0D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8E34E8-E41B-458A-A5EC-B37851B7A094}">
  <a:tblStyle styleId="{E28E34E8-E41B-458A-A5EC-B37851B7A094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Gill Sans MT"/>
          <a:ea typeface="Gill Sans MT"/>
          <a:cs typeface="Gill Sans MT"/>
        </a:font>
        <a:schemeClr val="dk1"/>
      </a:tcTxStyle>
    </a:seCell>
    <a:swCell>
      <a:tcTxStyle b="on" i="off">
        <a:font>
          <a:latin typeface="Gill Sans MT"/>
          <a:ea typeface="Gill Sans MT"/>
          <a:cs typeface="Gill Sans MT"/>
        </a:font>
        <a:schemeClr val="dk1"/>
      </a:tcTx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C72943B-E5BC-4971-9959-A8B8AA39269B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C4F95FAD-5DF8-4F6B-BA3C-29CAEBD98C59}" styleName="Table_2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customschemas.google.com/relationships/presentationmetadata" Target="metadata"/><Relationship Id="rId61" Type="http://schemas.openxmlformats.org/officeDocument/2006/relationships/font" Target="fonts/GillSans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GillSans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PICO是否都有寫到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PICO是否都有寫到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RCT? PICO?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RCT? PICO?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資料庫?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PubMed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Cochrane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Embase</a:t>
            </a:r>
            <a:endParaRPr/>
          </a:p>
        </p:txBody>
      </p:sp>
      <p:sp>
        <p:nvSpPr>
          <p:cNvPr id="374" name="Google Shape;37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資料庫?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PubMed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Cochrane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Embase</a:t>
            </a:r>
            <a:endParaRPr/>
          </a:p>
        </p:txBody>
      </p:sp>
      <p:sp>
        <p:nvSpPr>
          <p:cNvPr id="385" name="Google Shape;38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兩人評讀?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兩人評讀?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兩人評讀?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異質性?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次組群分析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敏感性測試</a:t>
            </a:r>
            <a:endParaRPr/>
          </a:p>
        </p:txBody>
      </p:sp>
      <p:sp>
        <p:nvSpPr>
          <p:cNvPr id="429" name="Google Shape;429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異質性?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次組群分析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敏感性測試</a:t>
            </a:r>
            <a:endParaRPr/>
          </a:p>
        </p:txBody>
      </p:sp>
      <p:sp>
        <p:nvSpPr>
          <p:cNvPr id="441" name="Google Shape;441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異質性?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次組群分析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敏感性測試</a:t>
            </a:r>
            <a:endParaRPr/>
          </a:p>
        </p:txBody>
      </p:sp>
      <p:sp>
        <p:nvSpPr>
          <p:cNvPr id="453" name="Google Shape;45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有沒有效?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OR/RR/HR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P值,異質性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非連續變相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要寫NNT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有沒有效?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OR/RR/HR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P值,異質性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非連續變相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要寫NNT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副作用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記得貼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Sample 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有無過中線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間距寬不寬</a:t>
            </a:r>
            <a:endParaRPr/>
          </a:p>
        </p:txBody>
      </p:sp>
      <p:sp>
        <p:nvSpPr>
          <p:cNvPr id="491" name="Google Shape;491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Sample 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有無過中線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間距寬不寬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文章有提到非亞洲族群?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若有則勾No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全球通用Yes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有圖記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得貼圖</a:t>
            </a:r>
            <a:endParaRPr/>
          </a:p>
        </p:txBody>
      </p:sp>
      <p:sp>
        <p:nvSpPr>
          <p:cNvPr id="515" name="Google Shape;515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文章有提到非亞洲族群?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若有則勾No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全球通用Yes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有圖記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得貼圖</a:t>
            </a:r>
            <a:endParaRPr/>
          </a:p>
        </p:txBody>
      </p:sp>
      <p:sp>
        <p:nvSpPr>
          <p:cNvPr id="527" name="Google Shape;527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這個很難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問醫生(大誤)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基本上勾Yes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8" name="Google Shape;538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這個很難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問醫生(大誤)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基本上勾Yes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記得貼這種表格, 然後說我們認為都考慮到了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8" name="Google Shape;548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如果內文沒有算損益比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就找利&gt;弊</a:t>
            </a:r>
            <a:endParaRPr/>
          </a:p>
        </p:txBody>
      </p:sp>
      <p:sp>
        <p:nvSpPr>
          <p:cNvPr id="558" name="Google Shape;558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如果內文沒有算損益比</a:t>
            </a:r>
            <a:endParaRPr b="1" sz="1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就找利&gt;弊</a:t>
            </a:r>
            <a:endParaRPr/>
          </a:p>
        </p:txBody>
      </p:sp>
      <p:sp>
        <p:nvSpPr>
          <p:cNvPr id="568" name="Google Shape;568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8CB3E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/>
          <p:nvPr/>
        </p:nvSpPr>
        <p:spPr>
          <a:xfrm>
            <a:off x="5901817" y="989733"/>
            <a:ext cx="3809100" cy="50788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7;p55"/>
          <p:cNvSpPr txBox="1"/>
          <p:nvPr>
            <p:ph type="ctrTitle"/>
          </p:nvPr>
        </p:nvSpPr>
        <p:spPr>
          <a:xfrm>
            <a:off x="855300" y="2655767"/>
            <a:ext cx="46458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55"/>
          <p:cNvSpPr/>
          <p:nvPr/>
        </p:nvSpPr>
        <p:spPr>
          <a:xfrm>
            <a:off x="7664350" y="408500"/>
            <a:ext cx="1737000" cy="2316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E1FF">
              <a:alpha val="2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" name="Google Shape;19;p55"/>
          <p:cNvPicPr preferRelativeResize="0"/>
          <p:nvPr/>
        </p:nvPicPr>
        <p:blipFill rotWithShape="1">
          <a:blip r:embed="rId2">
            <a:alphaModFix/>
          </a:blip>
          <a:srcRect b="0" l="0" r="11016" t="18360"/>
          <a:stretch/>
        </p:blipFill>
        <p:spPr>
          <a:xfrm>
            <a:off x="5446726" y="1753634"/>
            <a:ext cx="3697275" cy="4532765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9803"/>
              </a:scheme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6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6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7"/>
          <p:cNvSpPr/>
          <p:nvPr/>
        </p:nvSpPr>
        <p:spPr>
          <a:xfrm>
            <a:off x="5901817" y="989733"/>
            <a:ext cx="3809100" cy="50788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57"/>
          <p:cNvSpPr/>
          <p:nvPr/>
        </p:nvSpPr>
        <p:spPr>
          <a:xfrm>
            <a:off x="7664350" y="408500"/>
            <a:ext cx="1737000" cy="2316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57"/>
          <p:cNvSpPr txBox="1"/>
          <p:nvPr>
            <p:ph type="ctrTitle"/>
          </p:nvPr>
        </p:nvSpPr>
        <p:spPr>
          <a:xfrm>
            <a:off x="939450" y="2839867"/>
            <a:ext cx="4775400" cy="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" name="Google Shape;30;p57"/>
          <p:cNvSpPr txBox="1"/>
          <p:nvPr>
            <p:ph idx="1" type="subTitle"/>
          </p:nvPr>
        </p:nvSpPr>
        <p:spPr>
          <a:xfrm>
            <a:off x="939450" y="3550967"/>
            <a:ext cx="4775400" cy="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31" name="Google Shape;31;p57"/>
          <p:cNvPicPr preferRelativeResize="0"/>
          <p:nvPr/>
        </p:nvPicPr>
        <p:blipFill rotWithShape="1">
          <a:blip r:embed="rId2">
            <a:alphaModFix/>
          </a:blip>
          <a:srcRect b="0" l="0" r="3660" t="0"/>
          <a:stretch/>
        </p:blipFill>
        <p:spPr>
          <a:xfrm>
            <a:off x="6164276" y="1510334"/>
            <a:ext cx="2979725" cy="4674468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9803"/>
              </a:schemeClr>
            </a:outerShdw>
          </a:effectLst>
        </p:spPr>
      </p:pic>
      <p:sp>
        <p:nvSpPr>
          <p:cNvPr id="32" name="Google Shape;32;p57"/>
          <p:cNvSpPr/>
          <p:nvPr/>
        </p:nvSpPr>
        <p:spPr>
          <a:xfrm rot="10800000">
            <a:off x="-143577" y="2788200"/>
            <a:ext cx="961200" cy="12816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>
  <p:cSld name="標題投影片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6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6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6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6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251520" y="2060848"/>
            <a:ext cx="6048672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5400"/>
              <a:buFont typeface="Microsoft JhengHei"/>
              <a:buNone/>
            </a:pPr>
            <a:r>
              <a:rPr b="1" lang="en-US" sz="4800">
                <a:latin typeface="Microsoft JhengHei"/>
                <a:ea typeface="Microsoft JhengHei"/>
                <a:cs typeface="Microsoft JhengHei"/>
                <a:sym typeface="Microsoft JhengHei"/>
              </a:rPr>
              <a:t>實證醫學-口頭報告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971600" y="4509120"/>
            <a:ext cx="3600400" cy="1368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PGY醫師 –趙育慈</a:t>
            </a:r>
            <a:endParaRPr b="1" i="0" sz="2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呼吸治療師-虞哲嘉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呼吸治療師-林毓珈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2207867" y="41365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-540568" y="2835587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情境摘要</a:t>
            </a:r>
            <a:endParaRPr b="1" sz="6000">
              <a:solidFill>
                <a:srgbClr val="DDD9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背景搜尋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</a:t>
            </a:r>
            <a:endParaRPr b="1" sz="4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</a:t>
            </a:r>
            <a:endParaRPr b="1" sz="4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- 嚴謹評讀</a:t>
            </a:r>
            <a:endParaRPr b="1" sz="4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</a:t>
            </a:r>
            <a:endParaRPr b="1" sz="4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</a:t>
            </a:r>
            <a:endParaRPr b="1" sz="6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4037736" y="3373035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4941565" y="2205874"/>
            <a:ext cx="3734891" cy="3383366"/>
          </a:xfrm>
          <a:prstGeom prst="rect">
            <a:avLst/>
          </a:prstGeom>
          <a:noFill/>
          <a:ln cap="flat" cmpd="sng" w="571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81092" l="55419" r="3800" t="17051"/>
          <a:stretch/>
        </p:blipFill>
        <p:spPr>
          <a:xfrm>
            <a:off x="1721559" y="2420888"/>
            <a:ext cx="5544616" cy="3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2207867" y="41365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2051720" y="1960413"/>
            <a:ext cx="686961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提出問題(Ask)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查詢研究(Acquire)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– 嚴謹評讀(Appraise)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結合臨床(Apply)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執行決策(Audit)</a:t>
            </a:r>
            <a:endParaRPr b="1" sz="6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2"/>
          <p:cNvGraphicFramePr/>
          <p:nvPr/>
        </p:nvGraphicFramePr>
        <p:xfrm>
          <a:off x="342706" y="100795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{E28E34E8-E41B-458A-A5EC-B37851B7A094}</a:tableStyleId>
              </a:tblPr>
              <a:tblGrid>
                <a:gridCol w="1612575"/>
                <a:gridCol w="3180425"/>
                <a:gridCol w="3672400"/>
              </a:tblGrid>
              <a:tr h="676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 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Free-Text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Mesh同義字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P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Hypertension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Type II Diabetes-Mellitus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End Stage Renal Diease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/>
                        <a:t>“High Blood Pressure”[MeSH term]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/>
                        <a:t> “Diabetes Mellitus”[MeSH term]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/>
                        <a:t>“End Stage Kidney Disease”[MeSH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I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/>
                        <a:t>Hemodialysis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/>
                        <a:t>“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Renal Dialyses</a:t>
                      </a:r>
                      <a:r>
                        <a:rPr lang="en-US" sz="1800"/>
                        <a:t>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C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Peritoneal dialysis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/>
                        <a:t>“Peritoneal Dialyses</a:t>
                      </a:r>
                      <a:r>
                        <a:rPr lang="en-US" sz="1800"/>
                        <a:t>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O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Stroke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/>
                        <a:t>“Cerebrovascular Accident”[MeSH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</a:tbl>
          </a:graphicData>
        </a:graphic>
      </p:graphicFrame>
      <p:sp>
        <p:nvSpPr>
          <p:cNvPr id="188" name="Google Shape;188;p12"/>
          <p:cNvSpPr txBox="1"/>
          <p:nvPr/>
        </p:nvSpPr>
        <p:spPr>
          <a:xfrm>
            <a:off x="-81008" y="5877272"/>
            <a:ext cx="93060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問題設計：</a:t>
            </a:r>
            <a:r>
              <a:rPr b="1" lang="en-US" sz="2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■治療型 </a:t>
            </a: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□傷害型 □診斷型 □篩檢型 □預後型</a:t>
            </a:r>
            <a:endParaRPr b="1" sz="26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342706" y="276999"/>
            <a:ext cx="936104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ASK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1403648" y="184666"/>
            <a:ext cx="1800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PICO-1</a:t>
            </a:r>
            <a:endParaRPr sz="40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13"/>
          <p:cNvGraphicFramePr/>
          <p:nvPr/>
        </p:nvGraphicFramePr>
        <p:xfrm>
          <a:off x="342706" y="99606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{E28E34E8-E41B-458A-A5EC-B37851B7A094}</a:tableStyleId>
              </a:tblPr>
              <a:tblGrid>
                <a:gridCol w="1612575"/>
                <a:gridCol w="3180425"/>
                <a:gridCol w="3672400"/>
              </a:tblGrid>
              <a:tr h="676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 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Free-Text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Mesh同義字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P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Hypertension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Type II Diabetes-Mellitus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End Stage Renal Diease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Peritoneal dialysis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“High Blood Pressure”[MeSH term]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/>
                        <a:t> “Diabetes Mellitus”[MeSH term]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“End Stage Kidney Disease”[MeSH term]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/>
                        <a:t>“Peritoneal Dialyses</a:t>
                      </a:r>
                      <a:r>
                        <a:rPr lang="en-US" sz="1800"/>
                        <a:t>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I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Prophylactic Antibiotics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/>
                        <a:t>“</a:t>
                      </a:r>
                      <a:r>
                        <a:rPr lang="en-US" sz="1800"/>
                        <a:t>Prophylactic Antibiotics”[MeSH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C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/>
                        <a:t>Placebo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/>
                        <a:t>“Placebo</a:t>
                      </a:r>
                      <a:r>
                        <a:rPr lang="en-US" sz="1800"/>
                        <a:t>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  <a:tr h="97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/>
                        <a:t>O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Probability of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Peritonitis</a:t>
                      </a:r>
                      <a:endParaRPr sz="18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/>
                        <a:t>“Probability of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Peritonitis</a:t>
                      </a:r>
                      <a:r>
                        <a:rPr lang="en-US" sz="1600"/>
                        <a:t>”[MeSH term]</a:t>
                      </a:r>
                      <a:endParaRPr/>
                    </a:p>
                  </a:txBody>
                  <a:tcPr marT="0" marB="0" marR="51950" marL="51950" anchor="ctr"/>
                </a:tc>
              </a:tr>
            </a:tbl>
          </a:graphicData>
        </a:graphic>
      </p:graphicFrame>
      <p:sp>
        <p:nvSpPr>
          <p:cNvPr id="196" name="Google Shape;196;p13"/>
          <p:cNvSpPr txBox="1"/>
          <p:nvPr/>
        </p:nvSpPr>
        <p:spPr>
          <a:xfrm>
            <a:off x="-81008" y="5877272"/>
            <a:ext cx="93060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問題設計：</a:t>
            </a:r>
            <a:r>
              <a:rPr b="1" lang="en-US" sz="2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■治療型 </a:t>
            </a: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□傷害型 □診斷型 □篩檢型 □預後型</a:t>
            </a:r>
            <a:endParaRPr b="1" sz="26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342706" y="276999"/>
            <a:ext cx="936104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ASK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1403648" y="184666"/>
            <a:ext cx="1800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PICO-1</a:t>
            </a:r>
            <a:endParaRPr sz="40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60" y="503642"/>
            <a:ext cx="8892480" cy="6021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/>
          <p:nvPr/>
        </p:nvSpPr>
        <p:spPr>
          <a:xfrm>
            <a:off x="227136" y="2354976"/>
            <a:ext cx="8712968" cy="40534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1313352" y="764704"/>
            <a:ext cx="1728192" cy="417646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8004000" y="147769"/>
            <a:ext cx="936104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ASK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251520" y="5733256"/>
            <a:ext cx="9306016" cy="101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治療型問題，建議選讀之最佳證據等級Level I的文獻為：</a:t>
            </a:r>
            <a:endParaRPr b="1" sz="26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Systematic review of RCT</a:t>
            </a:r>
            <a:endParaRPr b="1" sz="26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927" y="260648"/>
            <a:ext cx="6702145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/>
        </p:nvSpPr>
        <p:spPr>
          <a:xfrm>
            <a:off x="179512" y="260648"/>
            <a:ext cx="936104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ASK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81092" l="55419" r="3800" t="17051"/>
          <a:stretch/>
        </p:blipFill>
        <p:spPr>
          <a:xfrm>
            <a:off x="1799692" y="3093446"/>
            <a:ext cx="6588732" cy="3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 txBox="1"/>
          <p:nvPr/>
        </p:nvSpPr>
        <p:spPr>
          <a:xfrm>
            <a:off x="2207867" y="41365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2051720" y="1960413"/>
            <a:ext cx="686961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提出問題(Ask)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查詢研究(Acquire)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– 嚴謹評讀(Appraise)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結合臨床(Apply)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執行決策(Audit)</a:t>
            </a:r>
            <a:endParaRPr b="1" sz="6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836711"/>
            <a:ext cx="6768752" cy="58760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/>
        </p:nvSpPr>
        <p:spPr>
          <a:xfrm>
            <a:off x="229986" y="116045"/>
            <a:ext cx="1975737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ACQUIRE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1475656" y="804134"/>
            <a:ext cx="1800200" cy="5937821"/>
          </a:xfrm>
          <a:prstGeom prst="rect">
            <a:avLst/>
          </a:prstGeom>
          <a:noFill/>
          <a:ln cap="flat" cmpd="sng" w="571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17"/>
          <p:cNvSpPr/>
          <p:nvPr/>
        </p:nvSpPr>
        <p:spPr>
          <a:xfrm rot="10800000">
            <a:off x="3035474" y="2852936"/>
            <a:ext cx="729295" cy="3708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17"/>
          <p:cNvSpPr/>
          <p:nvPr/>
        </p:nvSpPr>
        <p:spPr>
          <a:xfrm rot="10800000">
            <a:off x="3035475" y="4293096"/>
            <a:ext cx="729295" cy="3708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0" name="Google Shape;230;p17"/>
          <p:cNvSpPr/>
          <p:nvPr/>
        </p:nvSpPr>
        <p:spPr>
          <a:xfrm rot="10800000">
            <a:off x="3035474" y="4597417"/>
            <a:ext cx="729295" cy="3708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1" name="Google Shape;231;p17"/>
          <p:cNvSpPr/>
          <p:nvPr/>
        </p:nvSpPr>
        <p:spPr>
          <a:xfrm rot="10800000">
            <a:off x="3035473" y="5132079"/>
            <a:ext cx="729295" cy="3708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" name="Google Shape;232;p17"/>
          <p:cNvSpPr/>
          <p:nvPr/>
        </p:nvSpPr>
        <p:spPr>
          <a:xfrm rot="10800000">
            <a:off x="3035472" y="5922406"/>
            <a:ext cx="729295" cy="3708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3275856" y="32498"/>
            <a:ext cx="1440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Filter</a:t>
            </a:r>
            <a:endParaRPr sz="4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738220"/>
            <a:ext cx="7751386" cy="59311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"/>
          <p:cNvSpPr txBox="1"/>
          <p:nvPr/>
        </p:nvSpPr>
        <p:spPr>
          <a:xfrm>
            <a:off x="323528" y="116632"/>
            <a:ext cx="1975737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ACQUIRE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/>
        </p:nvSpPr>
        <p:spPr>
          <a:xfrm>
            <a:off x="229986" y="116045"/>
            <a:ext cx="1975737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ACQUIRE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77" y="1785442"/>
            <a:ext cx="8861645" cy="352865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/>
        </p:nvSpPr>
        <p:spPr>
          <a:xfrm>
            <a:off x="4932040" y="4725144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endParaRPr sz="3600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4788024" y="4401978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endParaRPr sz="3600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8" name="Google Shape;248;p19"/>
          <p:cNvSpPr txBox="1"/>
          <p:nvPr/>
        </p:nvSpPr>
        <p:spPr>
          <a:xfrm>
            <a:off x="5292080" y="4078812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endParaRPr sz="3600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5652120" y="3739041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 sz="3600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5436096" y="3074174"/>
            <a:ext cx="6480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rPr>
              <a:t>IC</a:t>
            </a:r>
            <a:endParaRPr sz="3600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5868144" y="2693634"/>
            <a:ext cx="1008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rPr>
              <a:t>ICO</a:t>
            </a:r>
            <a:endParaRPr sz="3600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6516216" y="2370468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rPr>
              <a:t>PICO</a:t>
            </a:r>
            <a:endParaRPr sz="3600">
              <a:solidFill>
                <a:srgbClr val="24406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2207867" y="41365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-540568" y="2835587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情境摘要</a:t>
            </a:r>
            <a:endParaRPr b="1" i="0" sz="60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背景搜尋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</a:t>
            </a:r>
            <a:endParaRPr b="1" i="0" sz="4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</a:t>
            </a:r>
            <a:endParaRPr b="1" i="0" sz="4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- 嚴謹評讀</a:t>
            </a:r>
            <a:endParaRPr b="1" i="0" sz="4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</a:t>
            </a:r>
            <a:endParaRPr b="1" i="0" sz="4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</a:t>
            </a:r>
            <a:endParaRPr b="1" i="0" sz="60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037736" y="3373035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/>
          <p:nvPr/>
        </p:nvSpPr>
        <p:spPr>
          <a:xfrm>
            <a:off x="505010" y="974371"/>
            <a:ext cx="2111983" cy="1015663"/>
          </a:xfrm>
          <a:prstGeom prst="rect">
            <a:avLst/>
          </a:prstGeom>
          <a:noFill/>
          <a:ln cap="flat" cmpd="sng" w="57150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2070174" y="107743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選擇文獻</a:t>
            </a:r>
            <a:endParaRPr/>
          </a:p>
        </p:txBody>
      </p:sp>
      <p:sp>
        <p:nvSpPr>
          <p:cNvPr id="259" name="Google Shape;259;p20"/>
          <p:cNvSpPr txBox="1"/>
          <p:nvPr/>
        </p:nvSpPr>
        <p:spPr>
          <a:xfrm>
            <a:off x="-724999" y="1006674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6609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2018</a:t>
            </a:r>
            <a:endParaRPr b="1" sz="6000">
              <a:solidFill>
                <a:srgbClr val="36609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84021" y="92355"/>
            <a:ext cx="1975737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ACQUIRE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3">
            <a:alphaModFix/>
          </a:blip>
          <a:srcRect b="0" l="0" r="0" t="10710"/>
          <a:stretch/>
        </p:blipFill>
        <p:spPr>
          <a:xfrm>
            <a:off x="505010" y="2054641"/>
            <a:ext cx="8216967" cy="444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4940" y="1030769"/>
            <a:ext cx="2709068" cy="96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505010" y="974371"/>
            <a:ext cx="2111983" cy="1015663"/>
          </a:xfrm>
          <a:prstGeom prst="rect">
            <a:avLst/>
          </a:prstGeom>
          <a:noFill/>
          <a:ln cap="flat" cmpd="sng" w="57150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2070174" y="107743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選擇文獻</a:t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-724999" y="1006674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6609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2018</a:t>
            </a:r>
            <a:endParaRPr b="1" sz="6000">
              <a:solidFill>
                <a:srgbClr val="36609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84021" y="92355"/>
            <a:ext cx="1975737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ACQUIRE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 b="0" l="0" r="0" t="10710"/>
          <a:stretch/>
        </p:blipFill>
        <p:spPr>
          <a:xfrm>
            <a:off x="505010" y="2054641"/>
            <a:ext cx="8216967" cy="444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4940" y="1030769"/>
            <a:ext cx="2709068" cy="96487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/>
          <p:nvPr/>
        </p:nvSpPr>
        <p:spPr>
          <a:xfrm>
            <a:off x="10775" y="1654548"/>
            <a:ext cx="9144000" cy="4316998"/>
          </a:xfrm>
          <a:prstGeom prst="roundRect">
            <a:avLst>
              <a:gd fmla="val 16667" name="adj"/>
            </a:avLst>
          </a:prstGeom>
          <a:solidFill>
            <a:srgbClr val="17375E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2971833" y="1810064"/>
            <a:ext cx="29523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選擇理由</a:t>
            </a:r>
            <a:endParaRPr/>
          </a:p>
        </p:txBody>
      </p:sp>
      <p:sp>
        <p:nvSpPr>
          <p:cNvPr id="275" name="Google Shape;275;p21"/>
          <p:cNvSpPr txBox="1"/>
          <p:nvPr/>
        </p:nvSpPr>
        <p:spPr>
          <a:xfrm>
            <a:off x="2339752" y="2924765"/>
            <a:ext cx="530299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1.符合PICO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近五年文章(2018)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3.為SR of RCT</a:t>
            </a:r>
            <a:endParaRPr sz="4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/>
          <p:cNvPicPr preferRelativeResize="0"/>
          <p:nvPr/>
        </p:nvPicPr>
        <p:blipFill rotWithShape="1">
          <a:blip r:embed="rId3">
            <a:alphaModFix/>
          </a:blip>
          <a:srcRect b="81092" l="55419" r="3800" t="17051"/>
          <a:stretch/>
        </p:blipFill>
        <p:spPr>
          <a:xfrm>
            <a:off x="1619672" y="3655769"/>
            <a:ext cx="6588732" cy="3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2207867" y="41365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282" name="Google Shape;282;p22"/>
          <p:cNvSpPr txBox="1"/>
          <p:nvPr/>
        </p:nvSpPr>
        <p:spPr>
          <a:xfrm>
            <a:off x="1763688" y="1916831"/>
            <a:ext cx="686961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提出問題(Ask)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查詢研究(Acquire)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– 嚴謹評讀(Appraise)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結合臨床(Apply)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執行決策(Audit)</a:t>
            </a:r>
            <a:endParaRPr b="1" sz="6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392" y="1211863"/>
            <a:ext cx="8487216" cy="48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3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sz="2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4" name="Google Shape;294;p24"/>
          <p:cNvSpPr txBox="1"/>
          <p:nvPr/>
        </p:nvSpPr>
        <p:spPr>
          <a:xfrm>
            <a:off x="683568" y="1592728"/>
            <a:ext cx="7776864" cy="2749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證據可信嗎？      </a:t>
            </a:r>
            <a:r>
              <a:rPr b="1" lang="en-US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效度 Validity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結果重要嗎？      </a:t>
            </a:r>
            <a:r>
              <a:rPr b="1" lang="en-US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效益 Impact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可以應用在我們的病人身上嗎？                </a:t>
            </a:r>
            <a:endParaRPr/>
          </a:p>
        </p:txBody>
      </p:sp>
      <p:sp>
        <p:nvSpPr>
          <p:cNvPr id="295" name="Google Shape;295;p24"/>
          <p:cNvSpPr/>
          <p:nvPr/>
        </p:nvSpPr>
        <p:spPr>
          <a:xfrm>
            <a:off x="4499992" y="1940723"/>
            <a:ext cx="504056" cy="4320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4499992" y="2852936"/>
            <a:ext cx="504056" cy="4320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1202953" y="4468164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運用 Practice</a:t>
            </a:r>
            <a:endParaRPr b="1" sz="4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698897" y="4606083"/>
            <a:ext cx="504056" cy="4320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2704813" y="0"/>
            <a:ext cx="61156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Q1: 此研究是否問了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一個清楚明確的問題?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8" name="Google Shape;308;p25"/>
          <p:cNvPicPr preferRelativeResize="0"/>
          <p:nvPr/>
        </p:nvPicPr>
        <p:blipFill rotWithShape="1">
          <a:blip r:embed="rId3">
            <a:alphaModFix/>
          </a:blip>
          <a:srcRect b="39784" l="9051" r="24068" t="27601"/>
          <a:stretch/>
        </p:blipFill>
        <p:spPr>
          <a:xfrm>
            <a:off x="861794" y="1907892"/>
            <a:ext cx="6938571" cy="190328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5"/>
          <p:cNvSpPr/>
          <p:nvPr/>
        </p:nvSpPr>
        <p:spPr>
          <a:xfrm>
            <a:off x="2915816" y="2420888"/>
            <a:ext cx="1415264" cy="28803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3924480" y="2023881"/>
            <a:ext cx="384936" cy="369076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endParaRPr b="0" i="0" sz="2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5940152" y="2392957"/>
            <a:ext cx="1296144" cy="315963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2" name="Google Shape;312;p25"/>
          <p:cNvPicPr preferRelativeResize="0"/>
          <p:nvPr/>
        </p:nvPicPr>
        <p:blipFill rotWithShape="1">
          <a:blip r:embed="rId4">
            <a:alphaModFix/>
          </a:blip>
          <a:srcRect b="17444" l="5899" r="57875" t="43000"/>
          <a:stretch/>
        </p:blipFill>
        <p:spPr>
          <a:xfrm>
            <a:off x="861794" y="3983114"/>
            <a:ext cx="4680520" cy="287488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5"/>
          <p:cNvSpPr/>
          <p:nvPr/>
        </p:nvSpPr>
        <p:spPr>
          <a:xfrm>
            <a:off x="861794" y="2729484"/>
            <a:ext cx="978786" cy="288032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6851360" y="2023881"/>
            <a:ext cx="384936" cy="369076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Google Shape;315;p25"/>
          <p:cNvSpPr txBox="1"/>
          <p:nvPr/>
        </p:nvSpPr>
        <p:spPr>
          <a:xfrm>
            <a:off x="2188522" y="2722917"/>
            <a:ext cx="1519382" cy="324235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Google Shape;316;p25"/>
          <p:cNvSpPr/>
          <p:nvPr/>
        </p:nvSpPr>
        <p:spPr>
          <a:xfrm>
            <a:off x="3603786" y="3047152"/>
            <a:ext cx="320694" cy="288032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1331640" y="5229200"/>
            <a:ext cx="2088232" cy="30401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8" name="Google Shape;318;p25"/>
          <p:cNvSpPr/>
          <p:nvPr/>
        </p:nvSpPr>
        <p:spPr>
          <a:xfrm>
            <a:off x="539552" y="5229200"/>
            <a:ext cx="432048" cy="304015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2704813" y="0"/>
            <a:ext cx="61156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Q1: 此研究是否問了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一個清楚明確的問題?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3">
            <a:alphaModFix/>
          </a:blip>
          <a:srcRect b="39784" l="9051" r="24068" t="27601"/>
          <a:stretch/>
        </p:blipFill>
        <p:spPr>
          <a:xfrm>
            <a:off x="861794" y="1907892"/>
            <a:ext cx="6938571" cy="190328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2915816" y="2420888"/>
            <a:ext cx="1415264" cy="28803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3924480" y="2023881"/>
            <a:ext cx="384936" cy="369076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endParaRPr b="0" i="0" sz="2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5940152" y="2392957"/>
            <a:ext cx="1296144" cy="315963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32" name="Google Shape;332;p26"/>
          <p:cNvPicPr preferRelativeResize="0"/>
          <p:nvPr/>
        </p:nvPicPr>
        <p:blipFill rotWithShape="1">
          <a:blip r:embed="rId4">
            <a:alphaModFix/>
          </a:blip>
          <a:srcRect b="17444" l="5899" r="57875" t="43000"/>
          <a:stretch/>
        </p:blipFill>
        <p:spPr>
          <a:xfrm>
            <a:off x="861794" y="3983114"/>
            <a:ext cx="4680520" cy="287488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/>
          <p:nvPr/>
        </p:nvSpPr>
        <p:spPr>
          <a:xfrm>
            <a:off x="861794" y="2729484"/>
            <a:ext cx="978786" cy="288032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6851360" y="2023881"/>
            <a:ext cx="384936" cy="369076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2188522" y="2722917"/>
            <a:ext cx="1519382" cy="324235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3603786" y="3047152"/>
            <a:ext cx="320694" cy="288032"/>
          </a:xfrm>
          <a:prstGeom prst="rect">
            <a:avLst/>
          </a:prstGeom>
          <a:solidFill>
            <a:srgbClr val="7030A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7" name="Google Shape;337;p26"/>
          <p:cNvSpPr txBox="1"/>
          <p:nvPr/>
        </p:nvSpPr>
        <p:spPr>
          <a:xfrm>
            <a:off x="1331640" y="5229200"/>
            <a:ext cx="2088232" cy="30401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539552" y="5229200"/>
            <a:ext cx="432048" cy="304015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5" name="Google Shape;345;p27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7"/>
          <p:cNvSpPr txBox="1"/>
          <p:nvPr/>
        </p:nvSpPr>
        <p:spPr>
          <a:xfrm>
            <a:off x="233975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Q2：作者是否尋找適當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研究型態的文獻 ?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" name="Google Shape;347;p27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/>
          </a:blip>
          <a:srcRect b="34600" l="5900" r="54725" t="24801"/>
          <a:stretch/>
        </p:blipFill>
        <p:spPr>
          <a:xfrm>
            <a:off x="539552" y="2132856"/>
            <a:ext cx="633173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7"/>
          <p:cNvSpPr/>
          <p:nvPr/>
        </p:nvSpPr>
        <p:spPr>
          <a:xfrm>
            <a:off x="755576" y="2713181"/>
            <a:ext cx="5904656" cy="63241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3995936" y="3687657"/>
            <a:ext cx="2664296" cy="25770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777620" y="3969060"/>
            <a:ext cx="5904655" cy="36004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761354" y="4323420"/>
            <a:ext cx="1074341" cy="25770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6682275" y="2884882"/>
            <a:ext cx="864096" cy="404117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RCT</a:t>
            </a:r>
            <a:endParaRPr b="0" i="0" sz="2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6731071" y="3774539"/>
            <a:ext cx="864096" cy="532971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符合PICO</a:t>
            </a:r>
            <a:endParaRPr b="0" i="0" sz="2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8"/>
          <p:cNvSpPr txBox="1"/>
          <p:nvPr/>
        </p:nvSpPr>
        <p:spPr>
          <a:xfrm>
            <a:off x="233975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Q2：作者是否尋找適當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研究型態的文獻 ?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" name="Google Shape;363;p28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4" name="Google Shape;364;p28"/>
          <p:cNvPicPr preferRelativeResize="0"/>
          <p:nvPr/>
        </p:nvPicPr>
        <p:blipFill rotWithShape="1">
          <a:blip r:embed="rId3">
            <a:alphaModFix/>
          </a:blip>
          <a:srcRect b="34600" l="5900" r="54725" t="24801"/>
          <a:stretch/>
        </p:blipFill>
        <p:spPr>
          <a:xfrm>
            <a:off x="539552" y="2132856"/>
            <a:ext cx="633173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8"/>
          <p:cNvSpPr/>
          <p:nvPr/>
        </p:nvSpPr>
        <p:spPr>
          <a:xfrm>
            <a:off x="755576" y="2713181"/>
            <a:ext cx="5904656" cy="63241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3995936" y="3687657"/>
            <a:ext cx="2664296" cy="25770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777620" y="3969060"/>
            <a:ext cx="5904655" cy="36004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761354" y="4323420"/>
            <a:ext cx="1074341" cy="25770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6682275" y="2884882"/>
            <a:ext cx="864096" cy="404117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RCT</a:t>
            </a:r>
            <a:endParaRPr b="0" i="0" sz="2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6731071" y="3774539"/>
            <a:ext cx="864096" cy="532971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符合PICO</a:t>
            </a:r>
            <a:endParaRPr b="0" i="0" sz="2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"/>
          <p:cNvSpPr txBox="1"/>
          <p:nvPr/>
        </p:nvSpPr>
        <p:spPr>
          <a:xfrm>
            <a:off x="233975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Q3：你認為所有重要且相關的研究都被納入?</a:t>
            </a:r>
            <a:endParaRPr/>
          </a:p>
        </p:txBody>
      </p:sp>
      <p:sp>
        <p:nvSpPr>
          <p:cNvPr id="377" name="Google Shape;377;p29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9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0" name="Google Shape;380;p29"/>
          <p:cNvPicPr preferRelativeResize="0"/>
          <p:nvPr/>
        </p:nvPicPr>
        <p:blipFill rotWithShape="1">
          <a:blip r:embed="rId3">
            <a:alphaModFix/>
          </a:blip>
          <a:srcRect b="10800" l="6688" r="39762" t="27599"/>
          <a:stretch/>
        </p:blipFill>
        <p:spPr>
          <a:xfrm>
            <a:off x="323528" y="1888580"/>
            <a:ext cx="6238511" cy="403668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/>
          <p:nvPr/>
        </p:nvSpPr>
        <p:spPr>
          <a:xfrm>
            <a:off x="611560" y="2454568"/>
            <a:ext cx="5832648" cy="6863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81092" l="55419" r="3800" t="17051"/>
          <a:stretch/>
        </p:blipFill>
        <p:spPr>
          <a:xfrm>
            <a:off x="241612" y="3182869"/>
            <a:ext cx="4176464" cy="3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-411222" y="2459504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情境摘要</a:t>
            </a:r>
            <a:endParaRPr b="1" i="0" sz="60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背景搜尋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</a:t>
            </a:r>
            <a:endParaRPr b="1" i="0" sz="4400" u="none" cap="none" strike="noStrike">
              <a:solidFill>
                <a:srgbClr val="DDD9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</a:t>
            </a:r>
            <a:endParaRPr b="1" i="0" sz="4400" u="none" cap="none" strike="noStrike">
              <a:solidFill>
                <a:srgbClr val="DDD9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- 嚴謹評讀</a:t>
            </a:r>
            <a:endParaRPr b="1" i="0" sz="4400" u="none" cap="none" strike="noStrike">
              <a:solidFill>
                <a:srgbClr val="DDD9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</a:t>
            </a:r>
            <a:endParaRPr b="1" i="0" sz="4400" u="none" cap="none" strike="noStrike">
              <a:solidFill>
                <a:srgbClr val="DDD9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DDD9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</a:t>
            </a:r>
            <a:endParaRPr b="1" i="0" sz="6000" u="none" cap="none" strike="noStrike">
              <a:solidFill>
                <a:srgbClr val="DDD9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037736" y="3373035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/>
          <p:nvPr/>
        </p:nvSpPr>
        <p:spPr>
          <a:xfrm>
            <a:off x="233975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Q3：你認為所有重要且相關的研究都被納入?</a:t>
            </a:r>
            <a:endParaRPr/>
          </a:p>
        </p:txBody>
      </p:sp>
      <p:sp>
        <p:nvSpPr>
          <p:cNvPr id="388" name="Google Shape;388;p30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9" name="Google Shape;389;p30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0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1" name="Google Shape;391;p30"/>
          <p:cNvPicPr preferRelativeResize="0"/>
          <p:nvPr/>
        </p:nvPicPr>
        <p:blipFill rotWithShape="1">
          <a:blip r:embed="rId3">
            <a:alphaModFix/>
          </a:blip>
          <a:srcRect b="10800" l="6688" r="39762" t="27599"/>
          <a:stretch/>
        </p:blipFill>
        <p:spPr>
          <a:xfrm>
            <a:off x="323528" y="1888580"/>
            <a:ext cx="6238511" cy="403668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0"/>
          <p:cNvSpPr/>
          <p:nvPr/>
        </p:nvSpPr>
        <p:spPr>
          <a:xfrm>
            <a:off x="611560" y="2454568"/>
            <a:ext cx="5832648" cy="6863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 txBox="1"/>
          <p:nvPr/>
        </p:nvSpPr>
        <p:spPr>
          <a:xfrm>
            <a:off x="205736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Q4：作者是否評估所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納入研究文獻的品質?</a:t>
            </a:r>
            <a:endParaRPr/>
          </a:p>
        </p:txBody>
      </p:sp>
      <p:sp>
        <p:nvSpPr>
          <p:cNvPr id="399" name="Google Shape;399;p31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0" name="Google Shape;400;p31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1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2" name="Google Shape;402;p31"/>
          <p:cNvPicPr preferRelativeResize="0"/>
          <p:nvPr/>
        </p:nvPicPr>
        <p:blipFill rotWithShape="1">
          <a:blip r:embed="rId3">
            <a:alphaModFix/>
          </a:blip>
          <a:srcRect b="8001" l="5900" r="54725" t="31799"/>
          <a:stretch/>
        </p:blipFill>
        <p:spPr>
          <a:xfrm>
            <a:off x="467544" y="1691003"/>
            <a:ext cx="5654915" cy="48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1"/>
          <p:cNvSpPr/>
          <p:nvPr/>
        </p:nvSpPr>
        <p:spPr>
          <a:xfrm>
            <a:off x="654802" y="4856514"/>
            <a:ext cx="5357357" cy="58870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4860032" y="2001486"/>
            <a:ext cx="1152127" cy="27042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684859" y="2275941"/>
            <a:ext cx="5327300" cy="30645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/>
        </p:nvSpPr>
        <p:spPr>
          <a:xfrm>
            <a:off x="205736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Q4：作者是否評估所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納入研究文獻的品質?</a:t>
            </a:r>
            <a:endParaRPr/>
          </a:p>
        </p:txBody>
      </p:sp>
      <p:sp>
        <p:nvSpPr>
          <p:cNvPr id="412" name="Google Shape;412;p32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3" name="Google Shape;413;p32"/>
          <p:cNvSpPr txBox="1"/>
          <p:nvPr/>
        </p:nvSpPr>
        <p:spPr>
          <a:xfrm>
            <a:off x="6876256" y="4710980"/>
            <a:ext cx="251492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B3D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93B3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2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3">
            <a:alphaModFix/>
          </a:blip>
          <a:srcRect b="6599" l="27950" r="44486" t="20601"/>
          <a:stretch/>
        </p:blipFill>
        <p:spPr>
          <a:xfrm rot="5400000">
            <a:off x="1380458" y="687800"/>
            <a:ext cx="4648568" cy="690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"/>
          <p:cNvSpPr txBox="1"/>
          <p:nvPr/>
        </p:nvSpPr>
        <p:spPr>
          <a:xfrm>
            <a:off x="205736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Q4：作者是否評估所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納入研究文獻的品質?</a:t>
            </a:r>
            <a:endParaRPr/>
          </a:p>
        </p:txBody>
      </p:sp>
      <p:sp>
        <p:nvSpPr>
          <p:cNvPr id="422" name="Google Shape;422;p33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6876256" y="4710980"/>
            <a:ext cx="251492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25" name="Google Shape;425;p33"/>
          <p:cNvPicPr preferRelativeResize="0"/>
          <p:nvPr/>
        </p:nvPicPr>
        <p:blipFill rotWithShape="1">
          <a:blip r:embed="rId3">
            <a:alphaModFix/>
          </a:blip>
          <a:srcRect b="6599" l="27950" r="44486" t="20601"/>
          <a:stretch/>
        </p:blipFill>
        <p:spPr>
          <a:xfrm rot="5400000">
            <a:off x="1380458" y="687800"/>
            <a:ext cx="4648568" cy="690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"/>
          <p:cNvSpPr txBox="1"/>
          <p:nvPr/>
        </p:nvSpPr>
        <p:spPr>
          <a:xfrm>
            <a:off x="2086102" y="-13943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Q5：如果作者將研究結果進行合併, 是否合理?</a:t>
            </a:r>
            <a:endParaRPr/>
          </a:p>
        </p:txBody>
      </p:sp>
      <p:sp>
        <p:nvSpPr>
          <p:cNvPr id="432" name="Google Shape;432;p34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3" name="Google Shape;433;p34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35" name="Google Shape;435;p34"/>
          <p:cNvPicPr preferRelativeResize="0"/>
          <p:nvPr/>
        </p:nvPicPr>
        <p:blipFill rotWithShape="1">
          <a:blip r:embed="rId3">
            <a:alphaModFix/>
          </a:blip>
          <a:srcRect b="13600" l="22813" r="24013" t="22123"/>
          <a:stretch/>
        </p:blipFill>
        <p:spPr>
          <a:xfrm>
            <a:off x="539552" y="1724972"/>
            <a:ext cx="6336704" cy="430871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4"/>
          <p:cNvSpPr/>
          <p:nvPr/>
        </p:nvSpPr>
        <p:spPr>
          <a:xfrm>
            <a:off x="2645542" y="2852936"/>
            <a:ext cx="3942682" cy="28611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7" name="Google Shape;437;p34"/>
          <p:cNvSpPr/>
          <p:nvPr/>
        </p:nvSpPr>
        <p:spPr>
          <a:xfrm>
            <a:off x="683568" y="3155074"/>
            <a:ext cx="3312368" cy="28611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5"/>
          <p:cNvSpPr txBox="1"/>
          <p:nvPr/>
        </p:nvSpPr>
        <p:spPr>
          <a:xfrm>
            <a:off x="2086102" y="-13943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Q5：如果作者將研究結果進行合併, 是否合理?</a:t>
            </a:r>
            <a:endParaRPr/>
          </a:p>
        </p:txBody>
      </p:sp>
      <p:sp>
        <p:nvSpPr>
          <p:cNvPr id="444" name="Google Shape;444;p35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p35"/>
          <p:cNvSpPr txBox="1"/>
          <p:nvPr/>
        </p:nvSpPr>
        <p:spPr>
          <a:xfrm>
            <a:off x="6372200" y="4521700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5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47" name="Google Shape;447;p35"/>
          <p:cNvPicPr preferRelativeResize="0"/>
          <p:nvPr/>
        </p:nvPicPr>
        <p:blipFill rotWithShape="1">
          <a:blip r:embed="rId3">
            <a:alphaModFix/>
          </a:blip>
          <a:srcRect b="16247" l="5900" r="54725" t="64000"/>
          <a:stretch/>
        </p:blipFill>
        <p:spPr>
          <a:xfrm>
            <a:off x="827584" y="1758803"/>
            <a:ext cx="5641931" cy="159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5"/>
          <p:cNvPicPr preferRelativeResize="0"/>
          <p:nvPr/>
        </p:nvPicPr>
        <p:blipFill rotWithShape="1">
          <a:blip r:embed="rId4">
            <a:alphaModFix/>
          </a:blip>
          <a:srcRect b="12209" l="38299" r="24012" t="44673"/>
          <a:stretch/>
        </p:blipFill>
        <p:spPr>
          <a:xfrm>
            <a:off x="827584" y="2924944"/>
            <a:ext cx="5641931" cy="38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827584" y="2996952"/>
            <a:ext cx="5544616" cy="64807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/>
          <p:nvPr/>
        </p:nvSpPr>
        <p:spPr>
          <a:xfrm>
            <a:off x="2086102" y="-13943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Q5：如果作者將研究結果進行合併, 是否合理?</a:t>
            </a:r>
            <a:endParaRPr/>
          </a:p>
        </p:txBody>
      </p:sp>
      <p:sp>
        <p:nvSpPr>
          <p:cNvPr id="456" name="Google Shape;456;p36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6372200" y="4521700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6"/>
          <p:cNvSpPr txBox="1"/>
          <p:nvPr/>
        </p:nvSpPr>
        <p:spPr>
          <a:xfrm>
            <a:off x="84021" y="784830"/>
            <a:ext cx="2111715" cy="523220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VALIDITY</a:t>
            </a:r>
            <a:endParaRPr b="1" i="0" sz="28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59" name="Google Shape;459;p36"/>
          <p:cNvPicPr preferRelativeResize="0"/>
          <p:nvPr/>
        </p:nvPicPr>
        <p:blipFill rotWithShape="1">
          <a:blip r:embed="rId3">
            <a:alphaModFix/>
          </a:blip>
          <a:srcRect b="16247" l="5900" r="54725" t="64000"/>
          <a:stretch/>
        </p:blipFill>
        <p:spPr>
          <a:xfrm>
            <a:off x="827584" y="1758803"/>
            <a:ext cx="5641931" cy="159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6"/>
          <p:cNvPicPr preferRelativeResize="0"/>
          <p:nvPr/>
        </p:nvPicPr>
        <p:blipFill rotWithShape="1">
          <a:blip r:embed="rId4">
            <a:alphaModFix/>
          </a:blip>
          <a:srcRect b="12209" l="38299" r="24012" t="44673"/>
          <a:stretch/>
        </p:blipFill>
        <p:spPr>
          <a:xfrm>
            <a:off x="827584" y="2924944"/>
            <a:ext cx="5641931" cy="38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6"/>
          <p:cNvSpPr/>
          <p:nvPr/>
        </p:nvSpPr>
        <p:spPr>
          <a:xfrm>
            <a:off x="827584" y="2996952"/>
            <a:ext cx="5544616" cy="64807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"/>
          <p:cNvSpPr txBox="1"/>
          <p:nvPr/>
        </p:nvSpPr>
        <p:spPr>
          <a:xfrm>
            <a:off x="2499343" y="-76653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Q6：這篇系統性文獻回顧的整體結果為何？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8" name="Google Shape;468;p37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9" name="Google Shape;469;p37"/>
          <p:cNvSpPr txBox="1"/>
          <p:nvPr/>
        </p:nvSpPr>
        <p:spPr>
          <a:xfrm>
            <a:off x="6554782" y="3628120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00" y="1650633"/>
            <a:ext cx="6948264" cy="294075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7"/>
          <p:cNvSpPr txBox="1"/>
          <p:nvPr/>
        </p:nvSpPr>
        <p:spPr>
          <a:xfrm>
            <a:off x="84021" y="784830"/>
            <a:ext cx="2543763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IMPORTANCE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p37"/>
          <p:cNvSpPr/>
          <p:nvPr/>
        </p:nvSpPr>
        <p:spPr>
          <a:xfrm>
            <a:off x="4200111" y="4234631"/>
            <a:ext cx="454465" cy="3567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3" name="Google Shape;473;p37"/>
          <p:cNvSpPr/>
          <p:nvPr/>
        </p:nvSpPr>
        <p:spPr>
          <a:xfrm>
            <a:off x="1767238" y="3445438"/>
            <a:ext cx="1796650" cy="34360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74" name="Google Shape;47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601" y="4666743"/>
            <a:ext cx="4614424" cy="7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7"/>
          <p:cNvSpPr txBox="1"/>
          <p:nvPr/>
        </p:nvSpPr>
        <p:spPr>
          <a:xfrm>
            <a:off x="5313729" y="5255343"/>
            <a:ext cx="3815363" cy="147732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Microsoft YaHei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OR：0.84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Microsoft YaHei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信賴區間:0.76-0.92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Microsoft YaHei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異質性高</a:t>
            </a:r>
            <a:endParaRPr b="1" i="0" sz="30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/>
          <p:nvPr/>
        </p:nvSpPr>
        <p:spPr>
          <a:xfrm>
            <a:off x="2570194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Q6：這篇系統性文獻回顧的整體結果為何？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2" name="Google Shape;482;p38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6372200" y="3453041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8"/>
          <p:cNvSpPr txBox="1"/>
          <p:nvPr/>
        </p:nvSpPr>
        <p:spPr>
          <a:xfrm>
            <a:off x="84021" y="784830"/>
            <a:ext cx="2543763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IMPORTANCE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85" name="Google Shape;4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00" y="1650633"/>
            <a:ext cx="6948264" cy="294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601" y="4666743"/>
            <a:ext cx="4614424" cy="7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8"/>
          <p:cNvSpPr txBox="1"/>
          <p:nvPr/>
        </p:nvSpPr>
        <p:spPr>
          <a:xfrm>
            <a:off x="5313729" y="5255343"/>
            <a:ext cx="3815363" cy="147732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Microsoft YaHei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OR：0.84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Microsoft YaHei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信賴區間:0.76-0.92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Microsoft YaHei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異質性高</a:t>
            </a:r>
            <a:endParaRPr b="1" i="0" sz="30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/>
          <p:nvPr/>
        </p:nvSpPr>
        <p:spPr>
          <a:xfrm>
            <a:off x="2843808" y="286105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Q7：結果精準嗎？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4" name="Google Shape;494;p39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p39"/>
          <p:cNvSpPr txBox="1"/>
          <p:nvPr/>
        </p:nvSpPr>
        <p:spPr>
          <a:xfrm>
            <a:off x="6122459" y="4745857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9"/>
          <p:cNvSpPr txBox="1"/>
          <p:nvPr/>
        </p:nvSpPr>
        <p:spPr>
          <a:xfrm>
            <a:off x="84021" y="784830"/>
            <a:ext cx="2543763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IMPORTANCE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7" name="Google Shape;497;p39"/>
          <p:cNvSpPr txBox="1"/>
          <p:nvPr/>
        </p:nvSpPr>
        <p:spPr>
          <a:xfrm>
            <a:off x="6022668" y="1628800"/>
            <a:ext cx="3078088" cy="286232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異質性高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Sample Size夠大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沒過中線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間距不寬</a:t>
            </a:r>
            <a:endParaRPr/>
          </a:p>
        </p:txBody>
      </p:sp>
      <p:pic>
        <p:nvPicPr>
          <p:cNvPr id="498" name="Google Shape;4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72" y="1409314"/>
            <a:ext cx="5868144" cy="248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833" y="3875516"/>
            <a:ext cx="4785231" cy="177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2286000" y="44624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情境摘要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184954" y="908720"/>
            <a:ext cx="8774092" cy="5863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林女士55歲有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高血壓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、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第二型糖尿病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，雖然藥物控制但成效差，已至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末期腎臟病變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，最近eGFR15ml/min/1.73m2，醫師已告知可能要做透析治療準備，其因要工作一直無法接受以後要過每周透析三次之生活。近日不適噁心、嘔吐、四肢腫脹，今天呼吸喘，漸漸嗜睡，由家屬送至急診，檢查結果醫師建議要緊急做透析治療。其在唸醫學院三年級的兒子很憂心問醫師：「現在要緊急透析一定要用血液透析(HD)嗎？不可以用腹透析(PD)嗎?」、「如果可以用腹膜透析,是否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預防性給予抗生素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可以減少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腹膜炎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發生?」、「透析要用抗凝血劑，是否發生中風之風險較高？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血液透析與腹膜透析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發生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中風的風險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有何不同？」、「我媽媽還年輕若考量長期做血液透析，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動靜脈瘻管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很重要,我去實習時有看到病人用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遠紅外線照射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，此處置是否可以維持血液透析病人</a:t>
            </a:r>
            <a:r>
              <a:rPr b="1" i="0" lang="en-US" sz="25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動靜脈瘻管的通暢性</a:t>
            </a:r>
            <a:r>
              <a:rPr b="1" i="0" lang="en-US" sz="25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？」，您如何在實證證據、病人家屬之考量、成本、風險、效果等層面向家屬說明所提之問題，已盡快做決策與處置。</a:t>
            </a:r>
            <a:endParaRPr b="1" i="0" sz="2500" u="none" cap="none" strike="noStrike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0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6224539" y="4509120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84021" y="784830"/>
            <a:ext cx="2543763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IMPORTANCE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2843808" y="286105"/>
            <a:ext cx="7104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Q7：結果精準嗎？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9" name="Google Shape;509;p40"/>
          <p:cNvSpPr txBox="1"/>
          <p:nvPr/>
        </p:nvSpPr>
        <p:spPr>
          <a:xfrm>
            <a:off x="5942716" y="1219959"/>
            <a:ext cx="3078088" cy="286232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Sample Size夠大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沒過中線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間距不寬</a:t>
            </a:r>
            <a:endParaRPr/>
          </a:p>
        </p:txBody>
      </p:sp>
      <p:pic>
        <p:nvPicPr>
          <p:cNvPr id="510" name="Google Shape;5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72" y="1409314"/>
            <a:ext cx="5868144" cy="248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833" y="3875516"/>
            <a:ext cx="4785231" cy="177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1"/>
          <p:cNvSpPr txBox="1"/>
          <p:nvPr/>
        </p:nvSpPr>
        <p:spPr>
          <a:xfrm>
            <a:off x="233975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Q8：此研究結果是否可應用到當地的族群？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8" name="Google Shape;518;p41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9" name="Google Shape;519;p41"/>
          <p:cNvSpPr txBox="1"/>
          <p:nvPr/>
        </p:nvSpPr>
        <p:spPr>
          <a:xfrm>
            <a:off x="6216031" y="3429000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1"/>
          <p:cNvSpPr txBox="1"/>
          <p:nvPr/>
        </p:nvSpPr>
        <p:spPr>
          <a:xfrm>
            <a:off x="84021" y="784830"/>
            <a:ext cx="1967699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PRACTICE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21" name="Google Shape;52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92" y="1569660"/>
            <a:ext cx="6630700" cy="401958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1"/>
          <p:cNvSpPr txBox="1"/>
          <p:nvPr/>
        </p:nvSpPr>
        <p:spPr>
          <a:xfrm>
            <a:off x="6065912" y="5805305"/>
            <a:ext cx="3078088" cy="64633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White,Asian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23" name="Google Shape;523;p41"/>
          <p:cNvSpPr/>
          <p:nvPr/>
        </p:nvSpPr>
        <p:spPr>
          <a:xfrm>
            <a:off x="3059832" y="1862047"/>
            <a:ext cx="454465" cy="3567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2"/>
          <p:cNvSpPr txBox="1"/>
          <p:nvPr/>
        </p:nvSpPr>
        <p:spPr>
          <a:xfrm>
            <a:off x="2339752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Q8：此研究結果是否可應用到當地的族群？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0" name="Google Shape;530;p42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1" name="Google Shape;531;p42"/>
          <p:cNvSpPr txBox="1"/>
          <p:nvPr/>
        </p:nvSpPr>
        <p:spPr>
          <a:xfrm>
            <a:off x="6300192" y="3834914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2"/>
          <p:cNvSpPr txBox="1"/>
          <p:nvPr/>
        </p:nvSpPr>
        <p:spPr>
          <a:xfrm>
            <a:off x="84021" y="784830"/>
            <a:ext cx="1967699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PRACTICE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33" name="Google Shape;53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92" y="1569660"/>
            <a:ext cx="6630700" cy="401958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2"/>
          <p:cNvSpPr txBox="1"/>
          <p:nvPr/>
        </p:nvSpPr>
        <p:spPr>
          <a:xfrm>
            <a:off x="5580112" y="5881627"/>
            <a:ext cx="3078088" cy="64633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White,Asian</a:t>
            </a:r>
            <a:endParaRPr b="1" i="0" sz="3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/>
          <p:nvPr/>
        </p:nvSpPr>
        <p:spPr>
          <a:xfrm>
            <a:off x="2339752" y="-3432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Q9：是否所有重要的臨床結果都有被考量到？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2" name="Google Shape;542;p43"/>
          <p:cNvSpPr txBox="1"/>
          <p:nvPr/>
        </p:nvSpPr>
        <p:spPr>
          <a:xfrm>
            <a:off x="6181408" y="357301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3"/>
          <p:cNvSpPr txBox="1"/>
          <p:nvPr/>
        </p:nvSpPr>
        <p:spPr>
          <a:xfrm>
            <a:off x="84021" y="784830"/>
            <a:ext cx="1967699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PRACTICE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4" name="Google Shape;5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993" y="2132856"/>
            <a:ext cx="6272295" cy="3163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1" name="Google Shape;551;p44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4"/>
          <p:cNvSpPr txBox="1"/>
          <p:nvPr/>
        </p:nvSpPr>
        <p:spPr>
          <a:xfrm>
            <a:off x="84021" y="784830"/>
            <a:ext cx="1967699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PRACTICE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3" name="Google Shape;553;p44"/>
          <p:cNvSpPr txBox="1"/>
          <p:nvPr/>
        </p:nvSpPr>
        <p:spPr>
          <a:xfrm>
            <a:off x="2339752" y="-3432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Q9：是否所有重要的臨床結果都有被考量到？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54" name="Google Shape;55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993" y="2132856"/>
            <a:ext cx="6272295" cy="3163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5"/>
          <p:cNvSpPr txBox="1"/>
          <p:nvPr/>
        </p:nvSpPr>
        <p:spPr>
          <a:xfrm>
            <a:off x="2224579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Q10：傷害和花費換得介入所產生益處是否值得？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1" name="Google Shape;561;p45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2" name="Google Shape;562;p45"/>
          <p:cNvSpPr txBox="1"/>
          <p:nvPr/>
        </p:nvSpPr>
        <p:spPr>
          <a:xfrm>
            <a:off x="6122459" y="4862876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84021" y="784830"/>
            <a:ext cx="1967699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PRACTICE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4" name="Google Shape;5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780928"/>
            <a:ext cx="7556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 txBox="1"/>
          <p:nvPr/>
        </p:nvSpPr>
        <p:spPr>
          <a:xfrm>
            <a:off x="84021" y="92355"/>
            <a:ext cx="211171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APPRAISE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1" name="Google Shape;571;p46"/>
          <p:cNvSpPr txBox="1"/>
          <p:nvPr/>
        </p:nvSpPr>
        <p:spPr>
          <a:xfrm>
            <a:off x="6346272" y="4743390"/>
            <a:ext cx="2946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Can’t tell</a:t>
            </a:r>
            <a:endParaRPr b="1" i="0" sz="3600" u="none" cap="none" strike="noStrike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6"/>
          <p:cNvSpPr txBox="1"/>
          <p:nvPr/>
        </p:nvSpPr>
        <p:spPr>
          <a:xfrm>
            <a:off x="84021" y="784830"/>
            <a:ext cx="1967699" cy="492443"/>
          </a:xfrm>
          <a:prstGeom prst="rect">
            <a:avLst/>
          </a:prstGeom>
          <a:noFill/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600"/>
              <a:buFont typeface="Gill Sans"/>
              <a:buNone/>
            </a:pPr>
            <a:r>
              <a:rPr b="1" i="0" lang="en-US" sz="2600" u="none" cap="none" strike="noStrike">
                <a:solidFill>
                  <a:srgbClr val="538CD5"/>
                </a:solidFill>
                <a:latin typeface="Gill Sans"/>
                <a:ea typeface="Gill Sans"/>
                <a:cs typeface="Gill Sans"/>
                <a:sym typeface="Gill Sans"/>
              </a:rPr>
              <a:t>PRACTICE</a:t>
            </a:r>
            <a:endParaRPr b="1" i="0" sz="2600" u="none" cap="none" strike="noStrike">
              <a:solidFill>
                <a:srgbClr val="538CD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3" name="Google Shape;573;p46"/>
          <p:cNvSpPr txBox="1"/>
          <p:nvPr/>
        </p:nvSpPr>
        <p:spPr>
          <a:xfrm>
            <a:off x="2224579" y="0"/>
            <a:ext cx="7104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Microsoft JhengHei"/>
              <a:buNone/>
            </a:pPr>
            <a:r>
              <a:rPr b="1" i="0" lang="en-US" sz="48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Q10：傷害和花費換得介入所產生益處是否值得？</a:t>
            </a:r>
            <a:endParaRPr b="1" i="0" sz="48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74" name="Google Shape;57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408" y="2273379"/>
            <a:ext cx="7556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" name="Google Shape;579;p47"/>
          <p:cNvGraphicFramePr/>
          <p:nvPr/>
        </p:nvGraphicFramePr>
        <p:xfrm>
          <a:off x="201283" y="2735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{9C72943B-E5BC-4971-9959-A8B8AA39269B}</a:tableStyleId>
              </a:tblPr>
              <a:tblGrid>
                <a:gridCol w="756075"/>
                <a:gridCol w="6553225"/>
                <a:gridCol w="1440150"/>
              </a:tblGrid>
              <a:tr h="57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600"/>
                        <a:t>No</a:t>
                      </a:r>
                      <a:endParaRPr baseline="30000" sz="36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137800" marB="0" marR="0" marL="0" anchor="ctr"/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600"/>
                        <a:t>Examination</a:t>
                      </a:r>
                      <a:endParaRPr baseline="30000" sz="36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137800" marB="0" marR="0" marL="0" anchor="ctr"/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600"/>
                        <a:t>Yes/No</a:t>
                      </a:r>
                      <a:endParaRPr baseline="30000" sz="36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137800" marB="0" marR="0" marL="0" anchor="ctr"/>
                </a:tc>
              </a:tr>
              <a:tr h="56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此篇系統性文獻回顧是否問了一個清楚、明確的問題?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8750" marB="0" marR="0" marL="0"/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200"/>
                        <a:t>Yes</a:t>
                      </a:r>
                      <a:endParaRPr baseline="30000" sz="3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</a:tr>
              <a:tr h="56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作者是否尋找適當研究型態的文獻?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Gill Sans"/>
                        <a:buNone/>
                      </a:pPr>
                      <a:r>
                        <a:rPr baseline="30000" lang="en-US" sz="3200"/>
                        <a:t>Yes</a:t>
                      </a:r>
                      <a:endParaRPr baseline="30000" sz="3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</a:tr>
              <a:tr h="56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你認為所有重要且相關的研究都被納入?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200"/>
                        <a:t>Yes</a:t>
                      </a:r>
                      <a:endParaRPr baseline="30000" sz="3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</a:tr>
              <a:tr h="56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系統性文獻回顧的作者是否評估所納入研究文獻的品質?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Gill Sans"/>
                        <a:buNone/>
                      </a:pPr>
                      <a:r>
                        <a:rPr baseline="30000" lang="en-US" sz="3200"/>
                        <a:t>Yes</a:t>
                      </a:r>
                      <a:endParaRPr baseline="30000" sz="3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</a:tr>
              <a:tr h="56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如果作者將研究結果進行合併，這樣的合併是否合理?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200"/>
                        <a:t>Yes</a:t>
                      </a:r>
                      <a:endParaRPr baseline="30000" sz="3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</a:tr>
              <a:tr h="56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這篇系統性文獻回顧的整體結果為何？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Gill Sans"/>
                        <a:buNone/>
                      </a:pPr>
                      <a:r>
                        <a:rPr baseline="30000" lang="en-US" sz="3200"/>
                        <a:t>Yes</a:t>
                      </a:r>
                      <a:endParaRPr baseline="30000" sz="3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</a:tr>
              <a:tr h="56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結果精準嗎？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Gill Sans"/>
                        <a:buNone/>
                      </a:pPr>
                      <a:r>
                        <a:rPr baseline="30000" lang="en-US" sz="3200"/>
                        <a:t>Yes</a:t>
                      </a:r>
                      <a:endParaRPr baseline="30000" sz="3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</a:tr>
              <a:tr h="56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此研究結果是否可應用到當地的族群？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Gill Sans"/>
                        <a:buNone/>
                      </a:pPr>
                      <a:r>
                        <a:rPr baseline="30000" lang="en-US" sz="3200"/>
                        <a:t>No</a:t>
                      </a:r>
                      <a:endParaRPr baseline="30000" sz="3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</a:tr>
              <a:tr h="56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9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是否所有重要的臨床結果都有被考量到？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200"/>
                        <a:t>No</a:t>
                      </a:r>
                      <a:endParaRPr baseline="30000" sz="3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</a:tr>
              <a:tr h="56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付出的傷害和花費換得介入措施所產生的益處是否值得？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/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3200"/>
                        <a:t>No</a:t>
                      </a:r>
                      <a:endParaRPr baseline="30000" sz="3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/>
                </a:tc>
              </a:tr>
            </a:tbl>
          </a:graphicData>
        </a:graphic>
      </p:graphicFrame>
      <p:sp>
        <p:nvSpPr>
          <p:cNvPr id="580" name="Google Shape;580;p47"/>
          <p:cNvSpPr txBox="1"/>
          <p:nvPr/>
        </p:nvSpPr>
        <p:spPr>
          <a:xfrm>
            <a:off x="7740352" y="2636912"/>
            <a:ext cx="1080120" cy="36933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Can’t tell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48"/>
          <p:cNvPicPr preferRelativeResize="0"/>
          <p:nvPr/>
        </p:nvPicPr>
        <p:blipFill rotWithShape="1">
          <a:blip r:embed="rId3">
            <a:alphaModFix/>
          </a:blip>
          <a:srcRect b="81092" l="55419" r="3800" t="17051"/>
          <a:stretch/>
        </p:blipFill>
        <p:spPr>
          <a:xfrm>
            <a:off x="1478532" y="4509120"/>
            <a:ext cx="6030670" cy="3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8"/>
          <p:cNvSpPr txBox="1"/>
          <p:nvPr/>
        </p:nvSpPr>
        <p:spPr>
          <a:xfrm>
            <a:off x="2207867" y="41365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587" name="Google Shape;587;p48"/>
          <p:cNvSpPr txBox="1"/>
          <p:nvPr/>
        </p:nvSpPr>
        <p:spPr>
          <a:xfrm>
            <a:off x="1835696" y="2060848"/>
            <a:ext cx="686961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提出問題(Ask)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查詢研究(Acquire)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– 嚴謹評讀(Appraise)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結合臨床(Apply)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執行決策(Audit)</a:t>
            </a:r>
            <a:endParaRPr b="1" sz="6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9"/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Microsoft JhengHei"/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臨床應用</a:t>
            </a:r>
            <a:endParaRPr/>
          </a:p>
        </p:txBody>
      </p:sp>
      <p:sp>
        <p:nvSpPr>
          <p:cNvPr id="593" name="Google Shape;593;p49"/>
          <p:cNvSpPr txBox="1"/>
          <p:nvPr/>
        </p:nvSpPr>
        <p:spPr>
          <a:xfrm>
            <a:off x="323529" y="4859363"/>
            <a:ext cx="8496944" cy="1569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Microsoft YaHei"/>
              <a:buNone/>
            </a:pPr>
            <a:r>
              <a:rPr b="1" i="0" lang="en-US" sz="3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費用：每月約9000元～一萬元 (依照各家醫院彈性調整)</a:t>
            </a:r>
            <a:endParaRPr b="1" i="0" sz="34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94" name="Google Shape;594;p49"/>
          <p:cNvGrpSpPr/>
          <p:nvPr/>
        </p:nvGrpSpPr>
        <p:grpSpPr>
          <a:xfrm>
            <a:off x="6844409" y="429105"/>
            <a:ext cx="446671" cy="497407"/>
            <a:chOff x="611175" y="2326900"/>
            <a:chExt cx="362700" cy="389575"/>
          </a:xfrm>
        </p:grpSpPr>
        <p:sp>
          <p:nvSpPr>
            <p:cNvPr id="595" name="Google Shape;595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6" name="Google Shape;596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7" name="Google Shape;597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8" name="Google Shape;598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99" name="Google Shape;599;p49"/>
          <p:cNvSpPr txBox="1"/>
          <p:nvPr/>
        </p:nvSpPr>
        <p:spPr>
          <a:xfrm>
            <a:off x="84021" y="92355"/>
            <a:ext cx="1391635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APPLY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600" name="Google Shape;600;p49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{C4F95FAD-5DF8-4F6B-BA3C-29CAEBD98C59}</a:tableStyleId>
              </a:tblPr>
              <a:tblGrid>
                <a:gridCol w="2144125"/>
                <a:gridCol w="2144125"/>
                <a:gridCol w="2144125"/>
              </a:tblGrid>
              <a:tr h="48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腹膜透析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洗腎透析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發法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每日執行三到四次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不需打針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strike="noStrik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換液時間20-30分鐘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每週約三次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strike="noStrik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每次打2針</a:t>
                      </a:r>
                      <a:endParaRPr b="0" i="0" sz="2800" u="none" strike="noStrik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strike="noStrik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每次治療時間為4小時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48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價錢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每月8675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一次3912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 p14:dur="2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23823" r="22832" t="0"/>
          <a:stretch/>
        </p:blipFill>
        <p:spPr>
          <a:xfrm>
            <a:off x="2967560" y="1374045"/>
            <a:ext cx="325195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409977" y="5706883"/>
            <a:ext cx="28109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林女士, 55歲</a:t>
            </a:r>
            <a:endParaRPr b="1" i="0" sz="3200" u="none" cap="none" strike="noStrike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31102" y="493861"/>
            <a:ext cx="50405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eGFR15ml/min/1.73m2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高血壓</a:t>
            </a:r>
            <a:endParaRPr b="1" i="0" sz="32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Type II DM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6247763" y="1832505"/>
            <a:ext cx="280831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腹膜透析(PD)?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血液透析(HD)?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中風風險</a:t>
            </a:r>
            <a:endParaRPr b="1" i="0" sz="2800" u="none" cap="none" strike="noStrike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79512" y="3492787"/>
            <a:ext cx="46192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預防性抗生素?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腹膜炎</a:t>
            </a:r>
            <a:endParaRPr b="1" i="0" sz="3200" u="none" cap="none" strike="noStrike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45岁~55岁的女性出现这5个症状，或是已进入更年期！ - 知乎" id="134" name="Google Shape;134;p5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6335688" y="4031396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遠紅外線?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靜脈廔管通暢性</a:t>
            </a:r>
            <a:endParaRPr b="1" sz="28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0"/>
          <p:cNvPicPr preferRelativeResize="0"/>
          <p:nvPr/>
        </p:nvPicPr>
        <p:blipFill rotWithShape="1">
          <a:blip r:embed="rId3">
            <a:alphaModFix/>
          </a:blip>
          <a:srcRect b="81092" l="55419" r="3800" t="17051"/>
          <a:stretch/>
        </p:blipFill>
        <p:spPr>
          <a:xfrm>
            <a:off x="1619672" y="5158392"/>
            <a:ext cx="6030670" cy="3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0"/>
          <p:cNvSpPr txBox="1"/>
          <p:nvPr/>
        </p:nvSpPr>
        <p:spPr>
          <a:xfrm>
            <a:off x="2207867" y="41365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607" name="Google Shape;607;p50"/>
          <p:cNvSpPr txBox="1"/>
          <p:nvPr/>
        </p:nvSpPr>
        <p:spPr>
          <a:xfrm>
            <a:off x="1835696" y="2060848"/>
            <a:ext cx="686961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提出問題(Ask)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查詢研究(Acquire)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– 嚴謹評讀(Appraise)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結合臨床(Apply)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執行決策(Audit)</a:t>
            </a:r>
            <a:endParaRPr b="1" sz="6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2" name="Google Shape;612;p51"/>
          <p:cNvGraphicFramePr/>
          <p:nvPr/>
        </p:nvGraphicFramePr>
        <p:xfrm>
          <a:off x="323528" y="14847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{C4F95FAD-5DF8-4F6B-BA3C-29CAEBD98C59}</a:tableStyleId>
              </a:tblPr>
              <a:tblGrid>
                <a:gridCol w="4248475"/>
                <a:gridCol w="4248475"/>
              </a:tblGrid>
              <a:tr h="576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醫療現況(實證醫學)</a:t>
                      </a:r>
                      <a:endParaRPr sz="32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>
                    <a:solidFill>
                      <a:srgbClr val="2E5E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病人的治療偏好</a:t>
                      </a:r>
                      <a:endParaRPr sz="32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>
                    <a:solidFill>
                      <a:srgbClr val="2E5EA6"/>
                    </a:solidFill>
                  </a:tcPr>
                </a:tc>
              </a:tr>
              <a:tr h="1869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證據等級：CEBM(Level 1)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建議等級：Weak Recommendation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希望可以用腹膜透析。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/>
                </a:tc>
              </a:tr>
              <a:tr h="53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FFFFFF"/>
                          </a:solidFill>
                        </a:rPr>
                        <a:t>利弊平衡</a:t>
                      </a:r>
                      <a:endParaRPr b="1" sz="3200">
                        <a:solidFill>
                          <a:srgbClr val="FFFFFF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>
                    <a:solidFill>
                      <a:srgbClr val="2E5E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FFFFFF"/>
                          </a:solidFill>
                        </a:rPr>
                        <a:t>費用資源</a:t>
                      </a:r>
                      <a:endParaRPr b="1" sz="3200">
                        <a:solidFill>
                          <a:srgbClr val="FFFFFF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>
                    <a:solidFill>
                      <a:srgbClr val="2E5EA6"/>
                    </a:solidFill>
                  </a:tcPr>
                </a:tc>
              </a:tr>
              <a:tr h="201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腹膜透析與血液透析相比 出血性中風風險降低 16% ，且可在家中執行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嚴重的副作用包含導管感染造成的腹膜炎，因透析會流失蛋白質，長期下來可能造成營養不良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使用腹膜透析，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每日4~5次換液，每次約30~40分鐘，可依作息調整</a:t>
                      </a:r>
                      <a:r>
                        <a:rPr lang="en-US" sz="1800"/>
                        <a:t>，不需打針，費用為8675/月，可在家進行且能降低出血性中風風險，所產生之住院和介入/手術處置花費和醫療成本較低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613" name="Google Shape;613;p51"/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Microsoft JhengHei"/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共享決策</a:t>
            </a:r>
            <a:endParaRPr/>
          </a:p>
        </p:txBody>
      </p:sp>
      <p:sp>
        <p:nvSpPr>
          <p:cNvPr id="614" name="Google Shape;614;p51"/>
          <p:cNvSpPr/>
          <p:nvPr/>
        </p:nvSpPr>
        <p:spPr>
          <a:xfrm>
            <a:off x="3995936" y="3417060"/>
            <a:ext cx="361929" cy="307109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5" name="Google Shape;615;p51"/>
          <p:cNvGrpSpPr/>
          <p:nvPr/>
        </p:nvGrpSpPr>
        <p:grpSpPr>
          <a:xfrm>
            <a:off x="4162007" y="5949280"/>
            <a:ext cx="282320" cy="426200"/>
            <a:chOff x="1437317" y="3004378"/>
            <a:chExt cx="304800" cy="457200"/>
          </a:xfrm>
        </p:grpSpPr>
        <p:sp>
          <p:nvSpPr>
            <p:cNvPr id="616" name="Google Shape;616;p51"/>
            <p:cNvSpPr/>
            <p:nvPr/>
          </p:nvSpPr>
          <p:spPr>
            <a:xfrm>
              <a:off x="1437317" y="3004378"/>
              <a:ext cx="304800" cy="457200"/>
            </a:xfrm>
            <a:custGeom>
              <a:rect b="b" l="l" r="r" t="t"/>
              <a:pathLst>
                <a:path extrusionOk="0" h="457200" w="304800">
                  <a:moveTo>
                    <a:pt x="285750" y="57150"/>
                  </a:moveTo>
                  <a:lnTo>
                    <a:pt x="238125" y="57150"/>
                  </a:lnTo>
                  <a:cubicBezTo>
                    <a:pt x="238125" y="46673"/>
                    <a:pt x="229553" y="38100"/>
                    <a:pt x="219075" y="38100"/>
                  </a:cubicBezTo>
                  <a:lnTo>
                    <a:pt x="190500" y="38100"/>
                  </a:lnTo>
                  <a:cubicBezTo>
                    <a:pt x="190500" y="27623"/>
                    <a:pt x="186690" y="18098"/>
                    <a:pt x="179070" y="11430"/>
                  </a:cubicBezTo>
                  <a:cubicBezTo>
                    <a:pt x="172403" y="4763"/>
                    <a:pt x="162878" y="0"/>
                    <a:pt x="152400" y="0"/>
                  </a:cubicBezTo>
                  <a:cubicBezTo>
                    <a:pt x="131445" y="0"/>
                    <a:pt x="114300" y="17145"/>
                    <a:pt x="114300" y="38100"/>
                  </a:cubicBezTo>
                  <a:lnTo>
                    <a:pt x="85725" y="38100"/>
                  </a:lnTo>
                  <a:cubicBezTo>
                    <a:pt x="75248" y="38100"/>
                    <a:pt x="66675" y="46673"/>
                    <a:pt x="66675" y="57150"/>
                  </a:cubicBezTo>
                  <a:lnTo>
                    <a:pt x="19050" y="57150"/>
                  </a:lnTo>
                  <a:cubicBezTo>
                    <a:pt x="8573" y="57150"/>
                    <a:pt x="0" y="66675"/>
                    <a:pt x="0" y="77153"/>
                  </a:cubicBezTo>
                  <a:lnTo>
                    <a:pt x="0" y="436245"/>
                  </a:lnTo>
                  <a:cubicBezTo>
                    <a:pt x="0" y="447675"/>
                    <a:pt x="8573" y="457200"/>
                    <a:pt x="19050" y="457200"/>
                  </a:cubicBezTo>
                  <a:lnTo>
                    <a:pt x="285750" y="457200"/>
                  </a:lnTo>
                  <a:cubicBezTo>
                    <a:pt x="296228" y="457200"/>
                    <a:pt x="304800" y="447675"/>
                    <a:pt x="304800" y="436245"/>
                  </a:cubicBezTo>
                  <a:lnTo>
                    <a:pt x="304800" y="77153"/>
                  </a:lnTo>
                  <a:cubicBezTo>
                    <a:pt x="304800" y="66675"/>
                    <a:pt x="296228" y="57150"/>
                    <a:pt x="285750" y="57150"/>
                  </a:cubicBezTo>
                  <a:close/>
                  <a:moveTo>
                    <a:pt x="161925" y="47625"/>
                  </a:moveTo>
                  <a:cubicBezTo>
                    <a:pt x="161925" y="52388"/>
                    <a:pt x="158115" y="57150"/>
                    <a:pt x="152400" y="57150"/>
                  </a:cubicBezTo>
                  <a:cubicBezTo>
                    <a:pt x="146685" y="57150"/>
                    <a:pt x="142875" y="52388"/>
                    <a:pt x="142875" y="47625"/>
                  </a:cubicBezTo>
                  <a:cubicBezTo>
                    <a:pt x="142875" y="42863"/>
                    <a:pt x="146685" y="38100"/>
                    <a:pt x="152400" y="38100"/>
                  </a:cubicBezTo>
                  <a:cubicBezTo>
                    <a:pt x="158115" y="38100"/>
                    <a:pt x="161925" y="42863"/>
                    <a:pt x="161925" y="47625"/>
                  </a:cubicBezTo>
                  <a:close/>
                  <a:moveTo>
                    <a:pt x="2667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66675" y="95250"/>
                  </a:lnTo>
                  <a:cubicBezTo>
                    <a:pt x="66675" y="105728"/>
                    <a:pt x="75248" y="114300"/>
                    <a:pt x="85725" y="114300"/>
                  </a:cubicBezTo>
                  <a:lnTo>
                    <a:pt x="219075" y="114300"/>
                  </a:lnTo>
                  <a:cubicBezTo>
                    <a:pt x="229553" y="114300"/>
                    <a:pt x="238125" y="105728"/>
                    <a:pt x="238125" y="95250"/>
                  </a:cubicBezTo>
                  <a:lnTo>
                    <a:pt x="266700" y="95250"/>
                  </a:lnTo>
                  <a:lnTo>
                    <a:pt x="266700" y="4191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51"/>
            <p:cNvSpPr/>
            <p:nvPr/>
          </p:nvSpPr>
          <p:spPr>
            <a:xfrm>
              <a:off x="1567809" y="3341563"/>
              <a:ext cx="43814" cy="43814"/>
            </a:xfrm>
            <a:custGeom>
              <a:rect b="b" l="l" r="r" t="t"/>
              <a:pathLst>
                <a:path extrusionOk="0" h="43814" w="43814">
                  <a:moveTo>
                    <a:pt x="21908" y="0"/>
                  </a:moveTo>
                  <a:cubicBezTo>
                    <a:pt x="9525" y="0"/>
                    <a:pt x="0" y="9525"/>
                    <a:pt x="0" y="21907"/>
                  </a:cubicBezTo>
                  <a:cubicBezTo>
                    <a:pt x="0" y="34290"/>
                    <a:pt x="9525" y="43815"/>
                    <a:pt x="21908" y="43815"/>
                  </a:cubicBezTo>
                  <a:cubicBezTo>
                    <a:pt x="34290" y="43815"/>
                    <a:pt x="43815" y="34290"/>
                    <a:pt x="43815" y="21907"/>
                  </a:cubicBezTo>
                  <a:cubicBezTo>
                    <a:pt x="43815" y="9525"/>
                    <a:pt x="33338" y="0"/>
                    <a:pt x="2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51"/>
            <p:cNvSpPr/>
            <p:nvPr/>
          </p:nvSpPr>
          <p:spPr>
            <a:xfrm>
              <a:off x="1531614" y="3164874"/>
              <a:ext cx="117157" cy="155733"/>
            </a:xfrm>
            <a:custGeom>
              <a:rect b="b" l="l" r="r" t="t"/>
              <a:pathLst>
                <a:path extrusionOk="0" h="155733" w="117157">
                  <a:moveTo>
                    <a:pt x="69533" y="1429"/>
                  </a:moveTo>
                  <a:cubicBezTo>
                    <a:pt x="61913" y="-476"/>
                    <a:pt x="54293" y="-476"/>
                    <a:pt x="45720" y="1429"/>
                  </a:cubicBezTo>
                  <a:cubicBezTo>
                    <a:pt x="22860" y="6191"/>
                    <a:pt x="5715" y="24289"/>
                    <a:pt x="953" y="46196"/>
                  </a:cubicBezTo>
                  <a:cubicBezTo>
                    <a:pt x="0" y="48101"/>
                    <a:pt x="0" y="50006"/>
                    <a:pt x="0" y="51911"/>
                  </a:cubicBezTo>
                  <a:cubicBezTo>
                    <a:pt x="0" y="62389"/>
                    <a:pt x="8573" y="70961"/>
                    <a:pt x="19050" y="70961"/>
                  </a:cubicBezTo>
                  <a:cubicBezTo>
                    <a:pt x="28575" y="70961"/>
                    <a:pt x="37148" y="63341"/>
                    <a:pt x="38100" y="53816"/>
                  </a:cubicBezTo>
                  <a:cubicBezTo>
                    <a:pt x="38100" y="53816"/>
                    <a:pt x="38100" y="53816"/>
                    <a:pt x="38100" y="53816"/>
                  </a:cubicBezTo>
                  <a:cubicBezTo>
                    <a:pt x="40005" y="46196"/>
                    <a:pt x="45720" y="40481"/>
                    <a:pt x="53340" y="38576"/>
                  </a:cubicBezTo>
                  <a:cubicBezTo>
                    <a:pt x="56198" y="37624"/>
                    <a:pt x="59055" y="37624"/>
                    <a:pt x="61913" y="38576"/>
                  </a:cubicBezTo>
                  <a:cubicBezTo>
                    <a:pt x="69533" y="40481"/>
                    <a:pt x="76200" y="46196"/>
                    <a:pt x="78105" y="53816"/>
                  </a:cubicBezTo>
                  <a:cubicBezTo>
                    <a:pt x="78105" y="55721"/>
                    <a:pt x="78105" y="56674"/>
                    <a:pt x="78105" y="58579"/>
                  </a:cubicBezTo>
                  <a:cubicBezTo>
                    <a:pt x="78105" y="60484"/>
                    <a:pt x="78105" y="61436"/>
                    <a:pt x="78105" y="62389"/>
                  </a:cubicBezTo>
                  <a:cubicBezTo>
                    <a:pt x="76200" y="70009"/>
                    <a:pt x="70485" y="76676"/>
                    <a:pt x="62865" y="78581"/>
                  </a:cubicBezTo>
                  <a:cubicBezTo>
                    <a:pt x="61913" y="78581"/>
                    <a:pt x="60008" y="78581"/>
                    <a:pt x="59055" y="78581"/>
                  </a:cubicBezTo>
                  <a:cubicBezTo>
                    <a:pt x="48578" y="78581"/>
                    <a:pt x="40005" y="87154"/>
                    <a:pt x="40005" y="97631"/>
                  </a:cubicBezTo>
                  <a:lnTo>
                    <a:pt x="40005" y="136684"/>
                  </a:lnTo>
                  <a:cubicBezTo>
                    <a:pt x="40005" y="147161"/>
                    <a:pt x="48578" y="155734"/>
                    <a:pt x="59055" y="155734"/>
                  </a:cubicBezTo>
                  <a:cubicBezTo>
                    <a:pt x="69533" y="155734"/>
                    <a:pt x="78105" y="147161"/>
                    <a:pt x="78105" y="136684"/>
                  </a:cubicBezTo>
                  <a:lnTo>
                    <a:pt x="78105" y="112871"/>
                  </a:lnTo>
                  <a:cubicBezTo>
                    <a:pt x="97155" y="106204"/>
                    <a:pt x="112395" y="90011"/>
                    <a:pt x="116205" y="69056"/>
                  </a:cubicBezTo>
                  <a:cubicBezTo>
                    <a:pt x="117158" y="65246"/>
                    <a:pt x="117158" y="61436"/>
                    <a:pt x="117158" y="57626"/>
                  </a:cubicBezTo>
                  <a:cubicBezTo>
                    <a:pt x="117158" y="53816"/>
                    <a:pt x="117158" y="50006"/>
                    <a:pt x="116205" y="45244"/>
                  </a:cubicBezTo>
                  <a:cubicBezTo>
                    <a:pt x="110490" y="23336"/>
                    <a:pt x="92393" y="6191"/>
                    <a:pt x="69533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51"/>
          <p:cNvGrpSpPr/>
          <p:nvPr/>
        </p:nvGrpSpPr>
        <p:grpSpPr>
          <a:xfrm>
            <a:off x="8094681" y="3336241"/>
            <a:ext cx="464360" cy="387929"/>
            <a:chOff x="8762414" y="2939573"/>
            <a:chExt cx="457200" cy="457200"/>
          </a:xfrm>
        </p:grpSpPr>
        <p:sp>
          <p:nvSpPr>
            <p:cNvPr id="620" name="Google Shape;620;p51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51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1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51"/>
          <p:cNvGrpSpPr/>
          <p:nvPr/>
        </p:nvGrpSpPr>
        <p:grpSpPr>
          <a:xfrm>
            <a:off x="8231121" y="5990313"/>
            <a:ext cx="443007" cy="387929"/>
            <a:chOff x="6845399" y="3630764"/>
            <a:chExt cx="457200" cy="457200"/>
          </a:xfrm>
        </p:grpSpPr>
        <p:sp>
          <p:nvSpPr>
            <p:cNvPr id="624" name="Google Shape;624;p51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1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6" name="Google Shape;626;p51"/>
          <p:cNvSpPr txBox="1"/>
          <p:nvPr/>
        </p:nvSpPr>
        <p:spPr>
          <a:xfrm>
            <a:off x="84021" y="92355"/>
            <a:ext cx="1463643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AUDIT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2"/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Microsoft JhengHei"/>
              <a:buNone/>
            </a:pPr>
            <a:r>
              <a:rPr b="1" i="0" lang="en-US" sz="60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共享決策</a:t>
            </a:r>
            <a:endParaRPr/>
          </a:p>
        </p:txBody>
      </p:sp>
      <p:sp>
        <p:nvSpPr>
          <p:cNvPr id="632" name="Google Shape;632;p52"/>
          <p:cNvSpPr txBox="1"/>
          <p:nvPr/>
        </p:nvSpPr>
        <p:spPr>
          <a:xfrm>
            <a:off x="884880" y="1636929"/>
            <a:ext cx="5396565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</a:pPr>
            <a:r>
              <a:rPr b="1" i="0" lang="en-US" sz="2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林小姐您好，經過我們團隊縝密的實證搜尋後，目前現有最佳證據是由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系統性回顧文獻</a:t>
            </a:r>
            <a:r>
              <a:rPr b="1" i="0" lang="en-US" sz="2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的研究支持，使用腹膜透析治療可預期有效的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減少出血性中風</a:t>
            </a:r>
            <a:r>
              <a:rPr b="1" i="0" lang="en-US" sz="2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，且花費是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每個月約9000-10000元</a:t>
            </a:r>
            <a:r>
              <a:rPr b="1" i="0" lang="en-US" sz="2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，因為您的屬於高血壓，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高血壓在心肌梗塞，血管硬化等慢性疾病中屬高危險族群</a:t>
            </a:r>
            <a:r>
              <a:rPr b="1" i="0" lang="en-US" sz="2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，所以建議您接受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腹膜透析</a:t>
            </a:r>
            <a:r>
              <a:rPr b="1" i="0" lang="en-US" sz="2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的治療。另外平常仍須注重</a:t>
            </a:r>
            <a:r>
              <a:rPr b="1" lang="en-US" sz="2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營養補充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和養成合適的運動習慣</a:t>
            </a:r>
            <a:r>
              <a:rPr b="1" i="0" lang="en-US" sz="2400" u="none" cap="none" strike="noStrik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，這樣才能達減少中風的機率發生喔！</a:t>
            </a:r>
            <a:endParaRPr b="1" i="0" sz="24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33" name="Google Shape;633;p52"/>
          <p:cNvGrpSpPr/>
          <p:nvPr/>
        </p:nvGrpSpPr>
        <p:grpSpPr>
          <a:xfrm>
            <a:off x="6588224" y="1823430"/>
            <a:ext cx="1941129" cy="4151311"/>
            <a:chOff x="2507125" y="238100"/>
            <a:chExt cx="2588100" cy="5238775"/>
          </a:xfrm>
        </p:grpSpPr>
        <p:sp>
          <p:nvSpPr>
            <p:cNvPr id="634" name="Google Shape;634;p52"/>
            <p:cNvSpPr/>
            <p:nvPr/>
          </p:nvSpPr>
          <p:spPr>
            <a:xfrm>
              <a:off x="3798025" y="260400"/>
              <a:ext cx="689850" cy="1216925"/>
            </a:xfrm>
            <a:custGeom>
              <a:rect b="b" l="l" r="r" t="t"/>
              <a:pathLst>
                <a:path extrusionOk="0" h="48677" w="27594">
                  <a:moveTo>
                    <a:pt x="12485" y="1"/>
                  </a:moveTo>
                  <a:cubicBezTo>
                    <a:pt x="8453" y="1"/>
                    <a:pt x="4728" y="2644"/>
                    <a:pt x="3322" y="6638"/>
                  </a:cubicBezTo>
                  <a:cubicBezTo>
                    <a:pt x="2799" y="8185"/>
                    <a:pt x="2458" y="9800"/>
                    <a:pt x="2321" y="11461"/>
                  </a:cubicBezTo>
                  <a:cubicBezTo>
                    <a:pt x="2162" y="13258"/>
                    <a:pt x="1843" y="15010"/>
                    <a:pt x="547" y="16420"/>
                  </a:cubicBezTo>
                  <a:cubicBezTo>
                    <a:pt x="342" y="16647"/>
                    <a:pt x="183" y="16898"/>
                    <a:pt x="69" y="17171"/>
                  </a:cubicBezTo>
                  <a:cubicBezTo>
                    <a:pt x="1" y="17421"/>
                    <a:pt x="183" y="17694"/>
                    <a:pt x="456" y="17694"/>
                  </a:cubicBezTo>
                  <a:cubicBezTo>
                    <a:pt x="797" y="17648"/>
                    <a:pt x="1138" y="17580"/>
                    <a:pt x="1479" y="17512"/>
                  </a:cubicBezTo>
                  <a:cubicBezTo>
                    <a:pt x="1810" y="17441"/>
                    <a:pt x="2038" y="17393"/>
                    <a:pt x="2203" y="17393"/>
                  </a:cubicBezTo>
                  <a:cubicBezTo>
                    <a:pt x="2570" y="17393"/>
                    <a:pt x="2619" y="17636"/>
                    <a:pt x="2776" y="18422"/>
                  </a:cubicBezTo>
                  <a:cubicBezTo>
                    <a:pt x="2981" y="19445"/>
                    <a:pt x="3208" y="20469"/>
                    <a:pt x="3413" y="21493"/>
                  </a:cubicBezTo>
                  <a:cubicBezTo>
                    <a:pt x="3686" y="22766"/>
                    <a:pt x="4050" y="23381"/>
                    <a:pt x="5074" y="24154"/>
                  </a:cubicBezTo>
                  <a:cubicBezTo>
                    <a:pt x="5910" y="24790"/>
                    <a:pt x="6673" y="24823"/>
                    <a:pt x="7580" y="24823"/>
                  </a:cubicBezTo>
                  <a:cubicBezTo>
                    <a:pt x="7683" y="24823"/>
                    <a:pt x="7789" y="24822"/>
                    <a:pt x="7896" y="24822"/>
                  </a:cubicBezTo>
                  <a:cubicBezTo>
                    <a:pt x="8127" y="24822"/>
                    <a:pt x="8368" y="24824"/>
                    <a:pt x="8622" y="24836"/>
                  </a:cubicBezTo>
                  <a:cubicBezTo>
                    <a:pt x="8736" y="24859"/>
                    <a:pt x="8827" y="24859"/>
                    <a:pt x="8918" y="24859"/>
                  </a:cubicBezTo>
                  <a:cubicBezTo>
                    <a:pt x="9737" y="24950"/>
                    <a:pt x="9759" y="24927"/>
                    <a:pt x="9850" y="25701"/>
                  </a:cubicBezTo>
                  <a:cubicBezTo>
                    <a:pt x="9964" y="26633"/>
                    <a:pt x="9987" y="29295"/>
                    <a:pt x="10123" y="30228"/>
                  </a:cubicBezTo>
                  <a:cubicBezTo>
                    <a:pt x="10237" y="30978"/>
                    <a:pt x="10078" y="31501"/>
                    <a:pt x="9373" y="31820"/>
                  </a:cubicBezTo>
                  <a:cubicBezTo>
                    <a:pt x="8986" y="32002"/>
                    <a:pt x="8941" y="32343"/>
                    <a:pt x="9077" y="32730"/>
                  </a:cubicBezTo>
                  <a:cubicBezTo>
                    <a:pt x="9145" y="32957"/>
                    <a:pt x="9214" y="33208"/>
                    <a:pt x="9282" y="33435"/>
                  </a:cubicBezTo>
                  <a:cubicBezTo>
                    <a:pt x="10123" y="36142"/>
                    <a:pt x="10942" y="38872"/>
                    <a:pt x="11830" y="41579"/>
                  </a:cubicBezTo>
                  <a:cubicBezTo>
                    <a:pt x="12489" y="43671"/>
                    <a:pt x="13217" y="45741"/>
                    <a:pt x="13945" y="47811"/>
                  </a:cubicBezTo>
                  <a:cubicBezTo>
                    <a:pt x="14059" y="48153"/>
                    <a:pt x="14104" y="48676"/>
                    <a:pt x="14605" y="48676"/>
                  </a:cubicBezTo>
                  <a:cubicBezTo>
                    <a:pt x="14615" y="48676"/>
                    <a:pt x="14625" y="48677"/>
                    <a:pt x="14635" y="48677"/>
                  </a:cubicBezTo>
                  <a:cubicBezTo>
                    <a:pt x="15020" y="48677"/>
                    <a:pt x="15133" y="48259"/>
                    <a:pt x="15310" y="47993"/>
                  </a:cubicBezTo>
                  <a:cubicBezTo>
                    <a:pt x="17198" y="45036"/>
                    <a:pt x="19313" y="42261"/>
                    <a:pt x="21611" y="39622"/>
                  </a:cubicBezTo>
                  <a:cubicBezTo>
                    <a:pt x="22111" y="39076"/>
                    <a:pt x="22589" y="38508"/>
                    <a:pt x="23067" y="37916"/>
                  </a:cubicBezTo>
                  <a:cubicBezTo>
                    <a:pt x="24318" y="36301"/>
                    <a:pt x="25546" y="34663"/>
                    <a:pt x="26797" y="33048"/>
                  </a:cubicBezTo>
                  <a:cubicBezTo>
                    <a:pt x="27025" y="32753"/>
                    <a:pt x="27594" y="31729"/>
                    <a:pt x="27252" y="31547"/>
                  </a:cubicBezTo>
                  <a:cubicBezTo>
                    <a:pt x="26934" y="31388"/>
                    <a:pt x="26160" y="30819"/>
                    <a:pt x="25842" y="30705"/>
                  </a:cubicBezTo>
                  <a:cubicBezTo>
                    <a:pt x="24773" y="30273"/>
                    <a:pt x="23271" y="30910"/>
                    <a:pt x="22999" y="29841"/>
                  </a:cubicBezTo>
                  <a:cubicBezTo>
                    <a:pt x="22862" y="29363"/>
                    <a:pt x="22453" y="28635"/>
                    <a:pt x="22430" y="28135"/>
                  </a:cubicBezTo>
                  <a:cubicBezTo>
                    <a:pt x="22225" y="25291"/>
                    <a:pt x="22020" y="22721"/>
                    <a:pt x="21861" y="19900"/>
                  </a:cubicBezTo>
                  <a:cubicBezTo>
                    <a:pt x="21702" y="17512"/>
                    <a:pt x="22635" y="14828"/>
                    <a:pt x="22544" y="12416"/>
                  </a:cubicBezTo>
                  <a:cubicBezTo>
                    <a:pt x="22475" y="10233"/>
                    <a:pt x="22043" y="8049"/>
                    <a:pt x="21224" y="6001"/>
                  </a:cubicBezTo>
                  <a:cubicBezTo>
                    <a:pt x="19905" y="2703"/>
                    <a:pt x="17471" y="656"/>
                    <a:pt x="13900" y="110"/>
                  </a:cubicBezTo>
                  <a:cubicBezTo>
                    <a:pt x="13426" y="36"/>
                    <a:pt x="12953" y="1"/>
                    <a:pt x="1248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5" name="Google Shape;635;p52"/>
            <p:cNvSpPr/>
            <p:nvPr/>
          </p:nvSpPr>
          <p:spPr>
            <a:xfrm>
              <a:off x="3780975" y="238100"/>
              <a:ext cx="660825" cy="533125"/>
            </a:xfrm>
            <a:custGeom>
              <a:rect b="b" l="l" r="r" t="t"/>
              <a:pathLst>
                <a:path extrusionOk="0" h="21325" w="26433">
                  <a:moveTo>
                    <a:pt x="16077" y="1"/>
                  </a:moveTo>
                  <a:cubicBezTo>
                    <a:pt x="16049" y="1"/>
                    <a:pt x="16020" y="1"/>
                    <a:pt x="15992" y="1"/>
                  </a:cubicBezTo>
                  <a:cubicBezTo>
                    <a:pt x="12966" y="24"/>
                    <a:pt x="9918" y="69"/>
                    <a:pt x="6893" y="92"/>
                  </a:cubicBezTo>
                  <a:cubicBezTo>
                    <a:pt x="6837" y="91"/>
                    <a:pt x="6781" y="91"/>
                    <a:pt x="6725" y="91"/>
                  </a:cubicBezTo>
                  <a:cubicBezTo>
                    <a:pt x="5327" y="91"/>
                    <a:pt x="3952" y="364"/>
                    <a:pt x="2662" y="911"/>
                  </a:cubicBezTo>
                  <a:cubicBezTo>
                    <a:pt x="1001" y="1639"/>
                    <a:pt x="114" y="2913"/>
                    <a:pt x="46" y="4732"/>
                  </a:cubicBezTo>
                  <a:cubicBezTo>
                    <a:pt x="0" y="5961"/>
                    <a:pt x="410" y="7144"/>
                    <a:pt x="1183" y="8054"/>
                  </a:cubicBezTo>
                  <a:cubicBezTo>
                    <a:pt x="2457" y="9623"/>
                    <a:pt x="4186" y="10328"/>
                    <a:pt x="6165" y="10397"/>
                  </a:cubicBezTo>
                  <a:cubicBezTo>
                    <a:pt x="6240" y="10398"/>
                    <a:pt x="6315" y="10399"/>
                    <a:pt x="6389" y="10399"/>
                  </a:cubicBezTo>
                  <a:cubicBezTo>
                    <a:pt x="7657" y="10399"/>
                    <a:pt x="8921" y="10217"/>
                    <a:pt x="10146" y="9873"/>
                  </a:cubicBezTo>
                  <a:cubicBezTo>
                    <a:pt x="10350" y="9822"/>
                    <a:pt x="10568" y="9720"/>
                    <a:pt x="10798" y="9720"/>
                  </a:cubicBezTo>
                  <a:cubicBezTo>
                    <a:pt x="10875" y="9720"/>
                    <a:pt x="10953" y="9731"/>
                    <a:pt x="11033" y="9760"/>
                  </a:cubicBezTo>
                  <a:cubicBezTo>
                    <a:pt x="11306" y="10192"/>
                    <a:pt x="11283" y="10715"/>
                    <a:pt x="11351" y="11193"/>
                  </a:cubicBezTo>
                  <a:cubicBezTo>
                    <a:pt x="11488" y="12080"/>
                    <a:pt x="11579" y="12967"/>
                    <a:pt x="11693" y="13854"/>
                  </a:cubicBezTo>
                  <a:cubicBezTo>
                    <a:pt x="11715" y="14104"/>
                    <a:pt x="11761" y="14355"/>
                    <a:pt x="11829" y="14582"/>
                  </a:cubicBezTo>
                  <a:cubicBezTo>
                    <a:pt x="11870" y="14906"/>
                    <a:pt x="12162" y="15139"/>
                    <a:pt x="12482" y="15139"/>
                  </a:cubicBezTo>
                  <a:cubicBezTo>
                    <a:pt x="12522" y="15139"/>
                    <a:pt x="12562" y="15136"/>
                    <a:pt x="12602" y="15128"/>
                  </a:cubicBezTo>
                  <a:cubicBezTo>
                    <a:pt x="12739" y="15105"/>
                    <a:pt x="12898" y="15083"/>
                    <a:pt x="13035" y="15060"/>
                  </a:cubicBezTo>
                  <a:cubicBezTo>
                    <a:pt x="14331" y="14832"/>
                    <a:pt x="14582" y="14855"/>
                    <a:pt x="14718" y="13445"/>
                  </a:cubicBezTo>
                  <a:cubicBezTo>
                    <a:pt x="14741" y="13149"/>
                    <a:pt x="14786" y="12853"/>
                    <a:pt x="14900" y="12580"/>
                  </a:cubicBezTo>
                  <a:cubicBezTo>
                    <a:pt x="14991" y="12239"/>
                    <a:pt x="15150" y="11921"/>
                    <a:pt x="15378" y="11648"/>
                  </a:cubicBezTo>
                  <a:cubicBezTo>
                    <a:pt x="15669" y="11303"/>
                    <a:pt x="16011" y="11132"/>
                    <a:pt x="16346" y="11132"/>
                  </a:cubicBezTo>
                  <a:cubicBezTo>
                    <a:pt x="16718" y="11132"/>
                    <a:pt x="17081" y="11343"/>
                    <a:pt x="17357" y="11761"/>
                  </a:cubicBezTo>
                  <a:cubicBezTo>
                    <a:pt x="17630" y="12125"/>
                    <a:pt x="17789" y="12535"/>
                    <a:pt x="17880" y="12990"/>
                  </a:cubicBezTo>
                  <a:cubicBezTo>
                    <a:pt x="17994" y="13627"/>
                    <a:pt x="18130" y="14264"/>
                    <a:pt x="18221" y="14901"/>
                  </a:cubicBezTo>
                  <a:cubicBezTo>
                    <a:pt x="18358" y="15742"/>
                    <a:pt x="18426" y="16584"/>
                    <a:pt x="18585" y="17403"/>
                  </a:cubicBezTo>
                  <a:cubicBezTo>
                    <a:pt x="18835" y="18540"/>
                    <a:pt x="19222" y="19609"/>
                    <a:pt x="20064" y="20474"/>
                  </a:cubicBezTo>
                  <a:cubicBezTo>
                    <a:pt x="20581" y="21030"/>
                    <a:pt x="21291" y="21325"/>
                    <a:pt x="22005" y="21325"/>
                  </a:cubicBezTo>
                  <a:cubicBezTo>
                    <a:pt x="22516" y="21325"/>
                    <a:pt x="23030" y="21174"/>
                    <a:pt x="23476" y="20860"/>
                  </a:cubicBezTo>
                  <a:cubicBezTo>
                    <a:pt x="23863" y="20610"/>
                    <a:pt x="24181" y="20315"/>
                    <a:pt x="24454" y="19951"/>
                  </a:cubicBezTo>
                  <a:cubicBezTo>
                    <a:pt x="25159" y="19086"/>
                    <a:pt x="25614" y="18085"/>
                    <a:pt x="25819" y="16993"/>
                  </a:cubicBezTo>
                  <a:cubicBezTo>
                    <a:pt x="26001" y="15924"/>
                    <a:pt x="26137" y="14832"/>
                    <a:pt x="26205" y="13740"/>
                  </a:cubicBezTo>
                  <a:cubicBezTo>
                    <a:pt x="26433" y="10055"/>
                    <a:pt x="25318" y="6439"/>
                    <a:pt x="23089" y="3504"/>
                  </a:cubicBezTo>
                  <a:cubicBezTo>
                    <a:pt x="21354" y="1161"/>
                    <a:pt x="18995" y="1"/>
                    <a:pt x="1607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6" name="Google Shape;636;p52"/>
            <p:cNvSpPr/>
            <p:nvPr/>
          </p:nvSpPr>
          <p:spPr>
            <a:xfrm>
              <a:off x="3907225" y="603625"/>
              <a:ext cx="39825" cy="39975"/>
            </a:xfrm>
            <a:custGeom>
              <a:rect b="b" l="l" r="r" t="t"/>
              <a:pathLst>
                <a:path extrusionOk="0" h="1599" w="1593">
                  <a:moveTo>
                    <a:pt x="848" y="1"/>
                  </a:moveTo>
                  <a:cubicBezTo>
                    <a:pt x="823" y="1"/>
                    <a:pt x="798" y="3"/>
                    <a:pt x="774" y="7"/>
                  </a:cubicBezTo>
                  <a:cubicBezTo>
                    <a:pt x="569" y="7"/>
                    <a:pt x="364" y="98"/>
                    <a:pt x="228" y="234"/>
                  </a:cubicBezTo>
                  <a:cubicBezTo>
                    <a:pt x="137" y="325"/>
                    <a:pt x="91" y="416"/>
                    <a:pt x="69" y="507"/>
                  </a:cubicBezTo>
                  <a:cubicBezTo>
                    <a:pt x="23" y="598"/>
                    <a:pt x="0" y="712"/>
                    <a:pt x="0" y="826"/>
                  </a:cubicBezTo>
                  <a:lnTo>
                    <a:pt x="23" y="1008"/>
                  </a:lnTo>
                  <a:cubicBezTo>
                    <a:pt x="69" y="1144"/>
                    <a:pt x="137" y="1281"/>
                    <a:pt x="251" y="1371"/>
                  </a:cubicBezTo>
                  <a:lnTo>
                    <a:pt x="433" y="1508"/>
                  </a:lnTo>
                  <a:cubicBezTo>
                    <a:pt x="546" y="1576"/>
                    <a:pt x="683" y="1599"/>
                    <a:pt x="819" y="1599"/>
                  </a:cubicBezTo>
                  <a:cubicBezTo>
                    <a:pt x="933" y="1599"/>
                    <a:pt x="1024" y="1576"/>
                    <a:pt x="1115" y="1531"/>
                  </a:cubicBezTo>
                  <a:cubicBezTo>
                    <a:pt x="1229" y="1485"/>
                    <a:pt x="1320" y="1440"/>
                    <a:pt x="1388" y="1349"/>
                  </a:cubicBezTo>
                  <a:cubicBezTo>
                    <a:pt x="1524" y="1190"/>
                    <a:pt x="1593" y="985"/>
                    <a:pt x="1593" y="780"/>
                  </a:cubicBezTo>
                  <a:lnTo>
                    <a:pt x="1570" y="575"/>
                  </a:lnTo>
                  <a:cubicBezTo>
                    <a:pt x="1524" y="439"/>
                    <a:pt x="1456" y="325"/>
                    <a:pt x="1342" y="211"/>
                  </a:cubicBezTo>
                  <a:lnTo>
                    <a:pt x="1183" y="98"/>
                  </a:lnTo>
                  <a:cubicBezTo>
                    <a:pt x="1090" y="41"/>
                    <a:pt x="965" y="1"/>
                    <a:pt x="8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7" name="Google Shape;637;p52"/>
            <p:cNvSpPr/>
            <p:nvPr/>
          </p:nvSpPr>
          <p:spPr>
            <a:xfrm>
              <a:off x="3906075" y="736275"/>
              <a:ext cx="81925" cy="39075"/>
            </a:xfrm>
            <a:custGeom>
              <a:rect b="b" l="l" r="r" t="t"/>
              <a:pathLst>
                <a:path extrusionOk="0" h="1563" w="3277">
                  <a:moveTo>
                    <a:pt x="3276" y="1"/>
                  </a:moveTo>
                  <a:lnTo>
                    <a:pt x="3276" y="1"/>
                  </a:lnTo>
                  <a:cubicBezTo>
                    <a:pt x="2776" y="206"/>
                    <a:pt x="2230" y="365"/>
                    <a:pt x="1707" y="410"/>
                  </a:cubicBezTo>
                  <a:cubicBezTo>
                    <a:pt x="729" y="547"/>
                    <a:pt x="1" y="570"/>
                    <a:pt x="1" y="570"/>
                  </a:cubicBezTo>
                  <a:cubicBezTo>
                    <a:pt x="1" y="570"/>
                    <a:pt x="676" y="1563"/>
                    <a:pt x="1600" y="1563"/>
                  </a:cubicBezTo>
                  <a:cubicBezTo>
                    <a:pt x="1665" y="1563"/>
                    <a:pt x="1731" y="1558"/>
                    <a:pt x="1798" y="1548"/>
                  </a:cubicBezTo>
                  <a:cubicBezTo>
                    <a:pt x="3163" y="1366"/>
                    <a:pt x="3276" y="1"/>
                    <a:pt x="3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8" name="Google Shape;638;p52"/>
            <p:cNvSpPr/>
            <p:nvPr/>
          </p:nvSpPr>
          <p:spPr>
            <a:xfrm>
              <a:off x="3903250" y="563400"/>
              <a:ext cx="63700" cy="31300"/>
            </a:xfrm>
            <a:custGeom>
              <a:rect b="b" l="l" r="r" t="t"/>
              <a:pathLst>
                <a:path extrusionOk="0" h="1252" w="2548">
                  <a:moveTo>
                    <a:pt x="1274" y="1"/>
                  </a:moveTo>
                  <a:cubicBezTo>
                    <a:pt x="569" y="1"/>
                    <a:pt x="0" y="842"/>
                    <a:pt x="0" y="842"/>
                  </a:cubicBezTo>
                  <a:cubicBezTo>
                    <a:pt x="283" y="748"/>
                    <a:pt x="576" y="697"/>
                    <a:pt x="873" y="697"/>
                  </a:cubicBezTo>
                  <a:cubicBezTo>
                    <a:pt x="1006" y="697"/>
                    <a:pt x="1140" y="707"/>
                    <a:pt x="1274" y="728"/>
                  </a:cubicBezTo>
                  <a:cubicBezTo>
                    <a:pt x="1729" y="842"/>
                    <a:pt x="2161" y="1024"/>
                    <a:pt x="2548" y="1252"/>
                  </a:cubicBezTo>
                  <a:cubicBezTo>
                    <a:pt x="2548" y="1252"/>
                    <a:pt x="2161" y="23"/>
                    <a:pt x="127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9" name="Google Shape;639;p52"/>
            <p:cNvSpPr/>
            <p:nvPr/>
          </p:nvSpPr>
          <p:spPr>
            <a:xfrm>
              <a:off x="3893000" y="4814350"/>
              <a:ext cx="604550" cy="662525"/>
            </a:xfrm>
            <a:custGeom>
              <a:rect b="b" l="l" r="r" t="t"/>
              <a:pathLst>
                <a:path extrusionOk="0" h="26501" w="24182">
                  <a:moveTo>
                    <a:pt x="18881" y="0"/>
                  </a:moveTo>
                  <a:lnTo>
                    <a:pt x="10828" y="3185"/>
                  </a:lnTo>
                  <a:cubicBezTo>
                    <a:pt x="10828" y="3185"/>
                    <a:pt x="12080" y="8690"/>
                    <a:pt x="10192" y="13353"/>
                  </a:cubicBezTo>
                  <a:cubicBezTo>
                    <a:pt x="8281" y="18016"/>
                    <a:pt x="7007" y="20132"/>
                    <a:pt x="4050" y="22247"/>
                  </a:cubicBezTo>
                  <a:lnTo>
                    <a:pt x="4027" y="22247"/>
                  </a:lnTo>
                  <a:cubicBezTo>
                    <a:pt x="1070" y="24363"/>
                    <a:pt x="1" y="26501"/>
                    <a:pt x="1" y="26501"/>
                  </a:cubicBezTo>
                  <a:lnTo>
                    <a:pt x="14423" y="26501"/>
                  </a:lnTo>
                  <a:cubicBezTo>
                    <a:pt x="14423" y="26501"/>
                    <a:pt x="21201" y="15468"/>
                    <a:pt x="24181" y="9531"/>
                  </a:cubicBezTo>
                  <a:cubicBezTo>
                    <a:pt x="24045" y="8621"/>
                    <a:pt x="22088" y="5255"/>
                    <a:pt x="20587" y="2775"/>
                  </a:cubicBezTo>
                  <a:cubicBezTo>
                    <a:pt x="19632" y="1206"/>
                    <a:pt x="18881" y="0"/>
                    <a:pt x="1888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3893000" y="4883725"/>
              <a:ext cx="604550" cy="593150"/>
            </a:xfrm>
            <a:custGeom>
              <a:rect b="b" l="l" r="r" t="t"/>
              <a:pathLst>
                <a:path extrusionOk="0" h="23726" w="24182">
                  <a:moveTo>
                    <a:pt x="20587" y="0"/>
                  </a:moveTo>
                  <a:cubicBezTo>
                    <a:pt x="19018" y="1934"/>
                    <a:pt x="19632" y="5505"/>
                    <a:pt x="19245" y="8144"/>
                  </a:cubicBezTo>
                  <a:cubicBezTo>
                    <a:pt x="18813" y="11215"/>
                    <a:pt x="14718" y="19017"/>
                    <a:pt x="14718" y="19017"/>
                  </a:cubicBezTo>
                  <a:cubicBezTo>
                    <a:pt x="14718" y="19017"/>
                    <a:pt x="10851" y="18858"/>
                    <a:pt x="8235" y="18858"/>
                  </a:cubicBezTo>
                  <a:cubicBezTo>
                    <a:pt x="5710" y="18858"/>
                    <a:pt x="4163" y="19381"/>
                    <a:pt x="4050" y="19472"/>
                  </a:cubicBezTo>
                  <a:lnTo>
                    <a:pt x="4027" y="19472"/>
                  </a:lnTo>
                  <a:cubicBezTo>
                    <a:pt x="1070" y="21588"/>
                    <a:pt x="1" y="23726"/>
                    <a:pt x="1" y="23726"/>
                  </a:cubicBezTo>
                  <a:lnTo>
                    <a:pt x="14423" y="23726"/>
                  </a:lnTo>
                  <a:cubicBezTo>
                    <a:pt x="14423" y="23726"/>
                    <a:pt x="21201" y="12693"/>
                    <a:pt x="24181" y="6756"/>
                  </a:cubicBezTo>
                  <a:cubicBezTo>
                    <a:pt x="24045" y="5846"/>
                    <a:pt x="22088" y="2480"/>
                    <a:pt x="2058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1" name="Google Shape;641;p52"/>
            <p:cNvSpPr/>
            <p:nvPr/>
          </p:nvSpPr>
          <p:spPr>
            <a:xfrm>
              <a:off x="3691125" y="2599875"/>
              <a:ext cx="786525" cy="2416950"/>
            </a:xfrm>
            <a:custGeom>
              <a:rect b="b" l="l" r="r" t="t"/>
              <a:pathLst>
                <a:path extrusionOk="0" h="96678" w="31461">
                  <a:moveTo>
                    <a:pt x="1274" y="0"/>
                  </a:moveTo>
                  <a:cubicBezTo>
                    <a:pt x="1274" y="0"/>
                    <a:pt x="1138" y="3867"/>
                    <a:pt x="978" y="9623"/>
                  </a:cubicBezTo>
                  <a:cubicBezTo>
                    <a:pt x="569" y="24795"/>
                    <a:pt x="0" y="53070"/>
                    <a:pt x="1274" y="58621"/>
                  </a:cubicBezTo>
                  <a:cubicBezTo>
                    <a:pt x="3026" y="66264"/>
                    <a:pt x="17903" y="96677"/>
                    <a:pt x="17903" y="96677"/>
                  </a:cubicBezTo>
                  <a:lnTo>
                    <a:pt x="31460" y="91423"/>
                  </a:lnTo>
                  <a:lnTo>
                    <a:pt x="19654" y="45928"/>
                  </a:lnTo>
                  <a:cubicBezTo>
                    <a:pt x="19654" y="45928"/>
                    <a:pt x="21360" y="23226"/>
                    <a:pt x="21588" y="9623"/>
                  </a:cubicBezTo>
                  <a:cubicBezTo>
                    <a:pt x="21656" y="5073"/>
                    <a:pt x="21565" y="1547"/>
                    <a:pt x="21178" y="228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2" name="Google Shape;642;p52"/>
            <p:cNvSpPr/>
            <p:nvPr/>
          </p:nvSpPr>
          <p:spPr>
            <a:xfrm>
              <a:off x="3896975" y="5165225"/>
              <a:ext cx="747850" cy="311650"/>
            </a:xfrm>
            <a:custGeom>
              <a:rect b="b" l="l" r="r" t="t"/>
              <a:pathLst>
                <a:path extrusionOk="0" h="12466" w="29914">
                  <a:moveTo>
                    <a:pt x="17198" y="0"/>
                  </a:moveTo>
                  <a:lnTo>
                    <a:pt x="17198" y="0"/>
                  </a:lnTo>
                  <a:cubicBezTo>
                    <a:pt x="17198" y="0"/>
                    <a:pt x="17630" y="3140"/>
                    <a:pt x="12057" y="5755"/>
                  </a:cubicBezTo>
                  <a:cubicBezTo>
                    <a:pt x="10169" y="6620"/>
                    <a:pt x="8190" y="7257"/>
                    <a:pt x="6165" y="7689"/>
                  </a:cubicBezTo>
                  <a:cubicBezTo>
                    <a:pt x="1388" y="8758"/>
                    <a:pt x="1" y="12466"/>
                    <a:pt x="1" y="12466"/>
                  </a:cubicBezTo>
                  <a:lnTo>
                    <a:pt x="29914" y="12466"/>
                  </a:lnTo>
                  <a:lnTo>
                    <a:pt x="29618" y="6847"/>
                  </a:lnTo>
                  <a:lnTo>
                    <a:pt x="29322" y="910"/>
                  </a:lnTo>
                  <a:lnTo>
                    <a:pt x="17198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4108525" y="2488975"/>
              <a:ext cx="606825" cy="2785450"/>
            </a:xfrm>
            <a:custGeom>
              <a:rect b="b" l="l" r="r" t="t"/>
              <a:pathLst>
                <a:path extrusionOk="0" h="111418" w="24273">
                  <a:moveTo>
                    <a:pt x="22680" y="1"/>
                  </a:moveTo>
                  <a:lnTo>
                    <a:pt x="2776" y="638"/>
                  </a:lnTo>
                  <a:cubicBezTo>
                    <a:pt x="2776" y="638"/>
                    <a:pt x="2435" y="5324"/>
                    <a:pt x="2003" y="11989"/>
                  </a:cubicBezTo>
                  <a:cubicBezTo>
                    <a:pt x="1161" y="25228"/>
                    <a:pt x="1" y="46269"/>
                    <a:pt x="524" y="54276"/>
                  </a:cubicBezTo>
                  <a:cubicBezTo>
                    <a:pt x="1320" y="66355"/>
                    <a:pt x="6188" y="107301"/>
                    <a:pt x="6188" y="107301"/>
                  </a:cubicBezTo>
                  <a:lnTo>
                    <a:pt x="24273" y="111418"/>
                  </a:lnTo>
                  <a:cubicBezTo>
                    <a:pt x="24273" y="111418"/>
                    <a:pt x="22066" y="67288"/>
                    <a:pt x="21156" y="57142"/>
                  </a:cubicBezTo>
                  <a:cubicBezTo>
                    <a:pt x="21315" y="50068"/>
                    <a:pt x="21998" y="26570"/>
                    <a:pt x="22430" y="11989"/>
                  </a:cubicBezTo>
                  <a:cubicBezTo>
                    <a:pt x="22635" y="4960"/>
                    <a:pt x="22794" y="1"/>
                    <a:pt x="2279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3896975" y="5309100"/>
              <a:ext cx="747850" cy="167775"/>
            </a:xfrm>
            <a:custGeom>
              <a:rect b="b" l="l" r="r" t="t"/>
              <a:pathLst>
                <a:path extrusionOk="0" h="6711" w="29914">
                  <a:moveTo>
                    <a:pt x="12057" y="0"/>
                  </a:moveTo>
                  <a:cubicBezTo>
                    <a:pt x="10169" y="865"/>
                    <a:pt x="8190" y="1502"/>
                    <a:pt x="6165" y="1934"/>
                  </a:cubicBezTo>
                  <a:cubicBezTo>
                    <a:pt x="1388" y="3003"/>
                    <a:pt x="1" y="6711"/>
                    <a:pt x="1" y="6711"/>
                  </a:cubicBezTo>
                  <a:lnTo>
                    <a:pt x="29914" y="6711"/>
                  </a:lnTo>
                  <a:lnTo>
                    <a:pt x="29618" y="1092"/>
                  </a:lnTo>
                  <a:cubicBezTo>
                    <a:pt x="26957" y="1911"/>
                    <a:pt x="22930" y="3777"/>
                    <a:pt x="15856" y="4414"/>
                  </a:cubicBezTo>
                  <a:cubicBezTo>
                    <a:pt x="14991" y="2844"/>
                    <a:pt x="13490" y="1274"/>
                    <a:pt x="1205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4734650" y="1938700"/>
              <a:ext cx="360575" cy="1374225"/>
            </a:xfrm>
            <a:custGeom>
              <a:rect b="b" l="l" r="r" t="t"/>
              <a:pathLst>
                <a:path extrusionOk="0" h="54969" w="14423">
                  <a:moveTo>
                    <a:pt x="8862" y="1"/>
                  </a:moveTo>
                  <a:cubicBezTo>
                    <a:pt x="8776" y="1"/>
                    <a:pt x="8681" y="6"/>
                    <a:pt x="8577" y="15"/>
                  </a:cubicBezTo>
                  <a:cubicBezTo>
                    <a:pt x="7917" y="83"/>
                    <a:pt x="7280" y="151"/>
                    <a:pt x="6643" y="242"/>
                  </a:cubicBezTo>
                  <a:cubicBezTo>
                    <a:pt x="4664" y="538"/>
                    <a:pt x="2708" y="834"/>
                    <a:pt x="729" y="1152"/>
                  </a:cubicBezTo>
                  <a:cubicBezTo>
                    <a:pt x="115" y="1243"/>
                    <a:pt x="1" y="1425"/>
                    <a:pt x="92" y="2085"/>
                  </a:cubicBezTo>
                  <a:cubicBezTo>
                    <a:pt x="228" y="3063"/>
                    <a:pt x="342" y="4064"/>
                    <a:pt x="547" y="5042"/>
                  </a:cubicBezTo>
                  <a:cubicBezTo>
                    <a:pt x="1138" y="8022"/>
                    <a:pt x="1843" y="10979"/>
                    <a:pt x="2367" y="13982"/>
                  </a:cubicBezTo>
                  <a:cubicBezTo>
                    <a:pt x="2822" y="16529"/>
                    <a:pt x="3095" y="19100"/>
                    <a:pt x="3436" y="21670"/>
                  </a:cubicBezTo>
                  <a:cubicBezTo>
                    <a:pt x="3913" y="25333"/>
                    <a:pt x="4027" y="29018"/>
                    <a:pt x="3459" y="32703"/>
                  </a:cubicBezTo>
                  <a:cubicBezTo>
                    <a:pt x="2958" y="35546"/>
                    <a:pt x="2753" y="38435"/>
                    <a:pt x="2799" y="41324"/>
                  </a:cubicBezTo>
                  <a:cubicBezTo>
                    <a:pt x="2822" y="42371"/>
                    <a:pt x="2822" y="43417"/>
                    <a:pt x="2844" y="44463"/>
                  </a:cubicBezTo>
                  <a:cubicBezTo>
                    <a:pt x="2913" y="45806"/>
                    <a:pt x="2981" y="47148"/>
                    <a:pt x="3049" y="48490"/>
                  </a:cubicBezTo>
                  <a:cubicBezTo>
                    <a:pt x="3026" y="48899"/>
                    <a:pt x="3117" y="49286"/>
                    <a:pt x="3299" y="49650"/>
                  </a:cubicBezTo>
                  <a:cubicBezTo>
                    <a:pt x="3394" y="49893"/>
                    <a:pt x="3616" y="50023"/>
                    <a:pt x="3843" y="50023"/>
                  </a:cubicBezTo>
                  <a:cubicBezTo>
                    <a:pt x="3999" y="50023"/>
                    <a:pt x="4157" y="49962"/>
                    <a:pt x="4277" y="49832"/>
                  </a:cubicBezTo>
                  <a:cubicBezTo>
                    <a:pt x="4596" y="49491"/>
                    <a:pt x="4801" y="49081"/>
                    <a:pt x="4869" y="48626"/>
                  </a:cubicBezTo>
                  <a:cubicBezTo>
                    <a:pt x="5074" y="47512"/>
                    <a:pt x="5256" y="46374"/>
                    <a:pt x="5506" y="45260"/>
                  </a:cubicBezTo>
                  <a:cubicBezTo>
                    <a:pt x="5597" y="44850"/>
                    <a:pt x="5551" y="44190"/>
                    <a:pt x="5961" y="44099"/>
                  </a:cubicBezTo>
                  <a:cubicBezTo>
                    <a:pt x="6006" y="44088"/>
                    <a:pt x="6048" y="44082"/>
                    <a:pt x="6086" y="44082"/>
                  </a:cubicBezTo>
                  <a:cubicBezTo>
                    <a:pt x="6493" y="44082"/>
                    <a:pt x="6549" y="44698"/>
                    <a:pt x="6757" y="45009"/>
                  </a:cubicBezTo>
                  <a:cubicBezTo>
                    <a:pt x="6871" y="45169"/>
                    <a:pt x="6984" y="45351"/>
                    <a:pt x="7053" y="45533"/>
                  </a:cubicBezTo>
                  <a:cubicBezTo>
                    <a:pt x="7712" y="47034"/>
                    <a:pt x="8281" y="48581"/>
                    <a:pt x="8167" y="50287"/>
                  </a:cubicBezTo>
                  <a:cubicBezTo>
                    <a:pt x="8099" y="51265"/>
                    <a:pt x="8145" y="52266"/>
                    <a:pt x="8145" y="53267"/>
                  </a:cubicBezTo>
                  <a:cubicBezTo>
                    <a:pt x="8122" y="53767"/>
                    <a:pt x="8236" y="54268"/>
                    <a:pt x="8440" y="54723"/>
                  </a:cubicBezTo>
                  <a:cubicBezTo>
                    <a:pt x="8532" y="54879"/>
                    <a:pt x="8721" y="54969"/>
                    <a:pt x="8896" y="54969"/>
                  </a:cubicBezTo>
                  <a:cubicBezTo>
                    <a:pt x="9025" y="54969"/>
                    <a:pt x="9146" y="54920"/>
                    <a:pt x="9214" y="54814"/>
                  </a:cubicBezTo>
                  <a:cubicBezTo>
                    <a:pt x="9418" y="54495"/>
                    <a:pt x="9600" y="54131"/>
                    <a:pt x="9782" y="53767"/>
                  </a:cubicBezTo>
                  <a:cubicBezTo>
                    <a:pt x="9828" y="53767"/>
                    <a:pt x="9873" y="53767"/>
                    <a:pt x="9919" y="53790"/>
                  </a:cubicBezTo>
                  <a:cubicBezTo>
                    <a:pt x="10242" y="53915"/>
                    <a:pt x="10462" y="53988"/>
                    <a:pt x="10624" y="53988"/>
                  </a:cubicBezTo>
                  <a:cubicBezTo>
                    <a:pt x="10874" y="53988"/>
                    <a:pt x="10987" y="53817"/>
                    <a:pt x="11124" y="53403"/>
                  </a:cubicBezTo>
                  <a:cubicBezTo>
                    <a:pt x="11284" y="52948"/>
                    <a:pt x="11420" y="52471"/>
                    <a:pt x="11534" y="51993"/>
                  </a:cubicBezTo>
                  <a:cubicBezTo>
                    <a:pt x="11966" y="52152"/>
                    <a:pt x="11852" y="52516"/>
                    <a:pt x="12012" y="52766"/>
                  </a:cubicBezTo>
                  <a:cubicBezTo>
                    <a:pt x="12197" y="53056"/>
                    <a:pt x="12454" y="53204"/>
                    <a:pt x="12703" y="53204"/>
                  </a:cubicBezTo>
                  <a:cubicBezTo>
                    <a:pt x="12942" y="53204"/>
                    <a:pt x="13175" y="53068"/>
                    <a:pt x="13331" y="52789"/>
                  </a:cubicBezTo>
                  <a:cubicBezTo>
                    <a:pt x="13604" y="52334"/>
                    <a:pt x="13786" y="51811"/>
                    <a:pt x="13877" y="51265"/>
                  </a:cubicBezTo>
                  <a:cubicBezTo>
                    <a:pt x="14423" y="48103"/>
                    <a:pt x="14377" y="44873"/>
                    <a:pt x="13740" y="41756"/>
                  </a:cubicBezTo>
                  <a:cubicBezTo>
                    <a:pt x="13513" y="40687"/>
                    <a:pt x="13217" y="39618"/>
                    <a:pt x="12967" y="38549"/>
                  </a:cubicBezTo>
                  <a:cubicBezTo>
                    <a:pt x="12831" y="37980"/>
                    <a:pt x="12694" y="37389"/>
                    <a:pt x="12580" y="36797"/>
                  </a:cubicBezTo>
                  <a:cubicBezTo>
                    <a:pt x="11989" y="33545"/>
                    <a:pt x="11898" y="30269"/>
                    <a:pt x="11852" y="26971"/>
                  </a:cubicBezTo>
                  <a:cubicBezTo>
                    <a:pt x="11807" y="24241"/>
                    <a:pt x="11943" y="21488"/>
                    <a:pt x="12012" y="18759"/>
                  </a:cubicBezTo>
                  <a:cubicBezTo>
                    <a:pt x="12080" y="16325"/>
                    <a:pt x="11943" y="13868"/>
                    <a:pt x="11579" y="11457"/>
                  </a:cubicBezTo>
                  <a:cubicBezTo>
                    <a:pt x="11193" y="8932"/>
                    <a:pt x="10647" y="6452"/>
                    <a:pt x="10146" y="3973"/>
                  </a:cubicBezTo>
                  <a:cubicBezTo>
                    <a:pt x="9896" y="2949"/>
                    <a:pt x="9737" y="1903"/>
                    <a:pt x="9646" y="879"/>
                  </a:cubicBezTo>
                  <a:cubicBezTo>
                    <a:pt x="9626" y="210"/>
                    <a:pt x="9419" y="1"/>
                    <a:pt x="886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3151425" y="1827975"/>
              <a:ext cx="409500" cy="448500"/>
            </a:xfrm>
            <a:custGeom>
              <a:rect b="b" l="l" r="r" t="t"/>
              <a:pathLst>
                <a:path extrusionOk="0" h="17940" w="16380">
                  <a:moveTo>
                    <a:pt x="7552" y="1"/>
                  </a:moveTo>
                  <a:cubicBezTo>
                    <a:pt x="7245" y="1"/>
                    <a:pt x="7028" y="368"/>
                    <a:pt x="6507" y="1168"/>
                  </a:cubicBezTo>
                  <a:cubicBezTo>
                    <a:pt x="5574" y="2647"/>
                    <a:pt x="4687" y="4148"/>
                    <a:pt x="3572" y="5513"/>
                  </a:cubicBezTo>
                  <a:cubicBezTo>
                    <a:pt x="2526" y="6764"/>
                    <a:pt x="1502" y="8061"/>
                    <a:pt x="479" y="9357"/>
                  </a:cubicBezTo>
                  <a:cubicBezTo>
                    <a:pt x="1" y="9926"/>
                    <a:pt x="1" y="10108"/>
                    <a:pt x="433" y="10654"/>
                  </a:cubicBezTo>
                  <a:cubicBezTo>
                    <a:pt x="865" y="11200"/>
                    <a:pt x="1343" y="11723"/>
                    <a:pt x="1821" y="12223"/>
                  </a:cubicBezTo>
                  <a:cubicBezTo>
                    <a:pt x="3299" y="13725"/>
                    <a:pt x="4710" y="15249"/>
                    <a:pt x="6052" y="16864"/>
                  </a:cubicBezTo>
                  <a:cubicBezTo>
                    <a:pt x="6653" y="17593"/>
                    <a:pt x="6919" y="17939"/>
                    <a:pt x="7203" y="17939"/>
                  </a:cubicBezTo>
                  <a:cubicBezTo>
                    <a:pt x="7478" y="17939"/>
                    <a:pt x="7769" y="17615"/>
                    <a:pt x="8395" y="17000"/>
                  </a:cubicBezTo>
                  <a:cubicBezTo>
                    <a:pt x="11329" y="14111"/>
                    <a:pt x="13649" y="10745"/>
                    <a:pt x="16197" y="7537"/>
                  </a:cubicBezTo>
                  <a:cubicBezTo>
                    <a:pt x="16265" y="7401"/>
                    <a:pt x="16334" y="7264"/>
                    <a:pt x="16379" y="7128"/>
                  </a:cubicBezTo>
                  <a:cubicBezTo>
                    <a:pt x="16334" y="6992"/>
                    <a:pt x="16265" y="6855"/>
                    <a:pt x="16174" y="6741"/>
                  </a:cubicBezTo>
                  <a:cubicBezTo>
                    <a:pt x="15879" y="6446"/>
                    <a:pt x="15583" y="6195"/>
                    <a:pt x="15287" y="5945"/>
                  </a:cubicBezTo>
                  <a:cubicBezTo>
                    <a:pt x="13126" y="4216"/>
                    <a:pt x="10988" y="2510"/>
                    <a:pt x="8827" y="804"/>
                  </a:cubicBezTo>
                  <a:cubicBezTo>
                    <a:pt x="8157" y="283"/>
                    <a:pt x="7821" y="1"/>
                    <a:pt x="755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3309525" y="1024650"/>
              <a:ext cx="1699825" cy="1956950"/>
            </a:xfrm>
            <a:custGeom>
              <a:rect b="b" l="l" r="r" t="t"/>
              <a:pathLst>
                <a:path extrusionOk="0" h="78278" w="67993">
                  <a:moveTo>
                    <a:pt x="44406" y="1"/>
                  </a:moveTo>
                  <a:cubicBezTo>
                    <a:pt x="43930" y="1"/>
                    <a:pt x="43695" y="324"/>
                    <a:pt x="43107" y="1500"/>
                  </a:cubicBezTo>
                  <a:cubicBezTo>
                    <a:pt x="40923" y="5936"/>
                    <a:pt x="39035" y="8370"/>
                    <a:pt x="36670" y="12715"/>
                  </a:cubicBezTo>
                  <a:cubicBezTo>
                    <a:pt x="36465" y="13101"/>
                    <a:pt x="36237" y="13488"/>
                    <a:pt x="36010" y="13875"/>
                  </a:cubicBezTo>
                  <a:cubicBezTo>
                    <a:pt x="35975" y="13944"/>
                    <a:pt x="35897" y="13974"/>
                    <a:pt x="35808" y="13974"/>
                  </a:cubicBezTo>
                  <a:cubicBezTo>
                    <a:pt x="35663" y="13974"/>
                    <a:pt x="35489" y="13896"/>
                    <a:pt x="35419" y="13784"/>
                  </a:cubicBezTo>
                  <a:cubicBezTo>
                    <a:pt x="35146" y="13215"/>
                    <a:pt x="34804" y="12783"/>
                    <a:pt x="34577" y="12351"/>
                  </a:cubicBezTo>
                  <a:cubicBezTo>
                    <a:pt x="32803" y="9098"/>
                    <a:pt x="32006" y="7801"/>
                    <a:pt x="30414" y="4890"/>
                  </a:cubicBezTo>
                  <a:cubicBezTo>
                    <a:pt x="29936" y="4025"/>
                    <a:pt x="29595" y="3070"/>
                    <a:pt x="29140" y="2183"/>
                  </a:cubicBezTo>
                  <a:cubicBezTo>
                    <a:pt x="28933" y="1782"/>
                    <a:pt x="28764" y="1604"/>
                    <a:pt x="28489" y="1604"/>
                  </a:cubicBezTo>
                  <a:cubicBezTo>
                    <a:pt x="28342" y="1604"/>
                    <a:pt x="28164" y="1655"/>
                    <a:pt x="27935" y="1750"/>
                  </a:cubicBezTo>
                  <a:cubicBezTo>
                    <a:pt x="26001" y="2569"/>
                    <a:pt x="24068" y="3388"/>
                    <a:pt x="22157" y="4230"/>
                  </a:cubicBezTo>
                  <a:cubicBezTo>
                    <a:pt x="21884" y="4344"/>
                    <a:pt x="21611" y="4503"/>
                    <a:pt x="21361" y="4639"/>
                  </a:cubicBezTo>
                  <a:cubicBezTo>
                    <a:pt x="18381" y="6186"/>
                    <a:pt x="16015" y="8461"/>
                    <a:pt x="14081" y="11168"/>
                  </a:cubicBezTo>
                  <a:cubicBezTo>
                    <a:pt x="12171" y="13807"/>
                    <a:pt x="10328" y="16468"/>
                    <a:pt x="8508" y="19152"/>
                  </a:cubicBezTo>
                  <a:cubicBezTo>
                    <a:pt x="5915" y="22997"/>
                    <a:pt x="3367" y="26864"/>
                    <a:pt x="820" y="30731"/>
                  </a:cubicBezTo>
                  <a:cubicBezTo>
                    <a:pt x="615" y="31026"/>
                    <a:pt x="433" y="31322"/>
                    <a:pt x="251" y="31618"/>
                  </a:cubicBezTo>
                  <a:cubicBezTo>
                    <a:pt x="1" y="32141"/>
                    <a:pt x="46" y="32459"/>
                    <a:pt x="433" y="32846"/>
                  </a:cubicBezTo>
                  <a:cubicBezTo>
                    <a:pt x="638" y="33051"/>
                    <a:pt x="865" y="33256"/>
                    <a:pt x="1093" y="33438"/>
                  </a:cubicBezTo>
                  <a:cubicBezTo>
                    <a:pt x="3618" y="35394"/>
                    <a:pt x="6029" y="37487"/>
                    <a:pt x="8645" y="39306"/>
                  </a:cubicBezTo>
                  <a:cubicBezTo>
                    <a:pt x="9327" y="39786"/>
                    <a:pt x="9714" y="40041"/>
                    <a:pt x="10048" y="40041"/>
                  </a:cubicBezTo>
                  <a:cubicBezTo>
                    <a:pt x="10427" y="40041"/>
                    <a:pt x="10736" y="39712"/>
                    <a:pt x="11329" y="39011"/>
                  </a:cubicBezTo>
                  <a:cubicBezTo>
                    <a:pt x="12717" y="37373"/>
                    <a:pt x="14059" y="35690"/>
                    <a:pt x="15424" y="34052"/>
                  </a:cubicBezTo>
                  <a:cubicBezTo>
                    <a:pt x="15674" y="33733"/>
                    <a:pt x="15947" y="33438"/>
                    <a:pt x="16220" y="33142"/>
                  </a:cubicBezTo>
                  <a:cubicBezTo>
                    <a:pt x="16258" y="33095"/>
                    <a:pt x="16315" y="33071"/>
                    <a:pt x="16373" y="33071"/>
                  </a:cubicBezTo>
                  <a:cubicBezTo>
                    <a:pt x="16454" y="33071"/>
                    <a:pt x="16534" y="33117"/>
                    <a:pt x="16561" y="33210"/>
                  </a:cubicBezTo>
                  <a:cubicBezTo>
                    <a:pt x="16606" y="33347"/>
                    <a:pt x="16629" y="33506"/>
                    <a:pt x="16606" y="33665"/>
                  </a:cubicBezTo>
                  <a:cubicBezTo>
                    <a:pt x="16584" y="37441"/>
                    <a:pt x="16788" y="41240"/>
                    <a:pt x="16379" y="45016"/>
                  </a:cubicBezTo>
                  <a:cubicBezTo>
                    <a:pt x="16038" y="48292"/>
                    <a:pt x="15515" y="51545"/>
                    <a:pt x="14764" y="54752"/>
                  </a:cubicBezTo>
                  <a:cubicBezTo>
                    <a:pt x="13877" y="58323"/>
                    <a:pt x="12808" y="61872"/>
                    <a:pt x="11534" y="65330"/>
                  </a:cubicBezTo>
                  <a:cubicBezTo>
                    <a:pt x="10533" y="67991"/>
                    <a:pt x="9623" y="70675"/>
                    <a:pt x="8690" y="73359"/>
                  </a:cubicBezTo>
                  <a:cubicBezTo>
                    <a:pt x="8440" y="74133"/>
                    <a:pt x="8508" y="74315"/>
                    <a:pt x="9304" y="74520"/>
                  </a:cubicBezTo>
                  <a:cubicBezTo>
                    <a:pt x="9987" y="74724"/>
                    <a:pt x="10669" y="74861"/>
                    <a:pt x="11352" y="75020"/>
                  </a:cubicBezTo>
                  <a:cubicBezTo>
                    <a:pt x="15992" y="76157"/>
                    <a:pt x="20724" y="76976"/>
                    <a:pt x="25478" y="77477"/>
                  </a:cubicBezTo>
                  <a:cubicBezTo>
                    <a:pt x="30610" y="78005"/>
                    <a:pt x="35741" y="78278"/>
                    <a:pt x="40891" y="78278"/>
                  </a:cubicBezTo>
                  <a:cubicBezTo>
                    <a:pt x="41289" y="78278"/>
                    <a:pt x="41686" y="78276"/>
                    <a:pt x="42084" y="78273"/>
                  </a:cubicBezTo>
                  <a:cubicBezTo>
                    <a:pt x="44063" y="78250"/>
                    <a:pt x="47861" y="78182"/>
                    <a:pt x="51615" y="77773"/>
                  </a:cubicBezTo>
                  <a:cubicBezTo>
                    <a:pt x="52775" y="77659"/>
                    <a:pt x="53890" y="77477"/>
                    <a:pt x="55027" y="77295"/>
                  </a:cubicBezTo>
                  <a:cubicBezTo>
                    <a:pt x="55709" y="77181"/>
                    <a:pt x="55800" y="77090"/>
                    <a:pt x="55846" y="76430"/>
                  </a:cubicBezTo>
                  <a:cubicBezTo>
                    <a:pt x="55960" y="75134"/>
                    <a:pt x="56051" y="73837"/>
                    <a:pt x="56142" y="72563"/>
                  </a:cubicBezTo>
                  <a:cubicBezTo>
                    <a:pt x="56187" y="71403"/>
                    <a:pt x="56187" y="70266"/>
                    <a:pt x="56278" y="69106"/>
                  </a:cubicBezTo>
                  <a:cubicBezTo>
                    <a:pt x="56505" y="66080"/>
                    <a:pt x="56574" y="63032"/>
                    <a:pt x="56665" y="60007"/>
                  </a:cubicBezTo>
                  <a:cubicBezTo>
                    <a:pt x="56801" y="54707"/>
                    <a:pt x="56483" y="49429"/>
                    <a:pt x="56437" y="44129"/>
                  </a:cubicBezTo>
                  <a:cubicBezTo>
                    <a:pt x="56437" y="42696"/>
                    <a:pt x="56392" y="41240"/>
                    <a:pt x="56369" y="39807"/>
                  </a:cubicBezTo>
                  <a:cubicBezTo>
                    <a:pt x="56301" y="39488"/>
                    <a:pt x="56528" y="39193"/>
                    <a:pt x="56847" y="39170"/>
                  </a:cubicBezTo>
                  <a:cubicBezTo>
                    <a:pt x="57279" y="39079"/>
                    <a:pt x="57734" y="38988"/>
                    <a:pt x="58166" y="38897"/>
                  </a:cubicBezTo>
                  <a:cubicBezTo>
                    <a:pt x="60850" y="38419"/>
                    <a:pt x="63580" y="38124"/>
                    <a:pt x="66241" y="37373"/>
                  </a:cubicBezTo>
                  <a:cubicBezTo>
                    <a:pt x="67902" y="36918"/>
                    <a:pt x="67993" y="36850"/>
                    <a:pt x="67879" y="35144"/>
                  </a:cubicBezTo>
                  <a:cubicBezTo>
                    <a:pt x="67788" y="33233"/>
                    <a:pt x="67538" y="31368"/>
                    <a:pt x="67151" y="29502"/>
                  </a:cubicBezTo>
                  <a:cubicBezTo>
                    <a:pt x="66287" y="25612"/>
                    <a:pt x="65582" y="21677"/>
                    <a:pt x="64490" y="17833"/>
                  </a:cubicBezTo>
                  <a:cubicBezTo>
                    <a:pt x="63921" y="15831"/>
                    <a:pt x="63330" y="13807"/>
                    <a:pt x="62420" y="11918"/>
                  </a:cubicBezTo>
                  <a:cubicBezTo>
                    <a:pt x="60191" y="7278"/>
                    <a:pt x="56847" y="3820"/>
                    <a:pt x="51865" y="2137"/>
                  </a:cubicBezTo>
                  <a:cubicBezTo>
                    <a:pt x="51387" y="1978"/>
                    <a:pt x="50932" y="1796"/>
                    <a:pt x="50455" y="1637"/>
                  </a:cubicBezTo>
                  <a:cubicBezTo>
                    <a:pt x="48931" y="1045"/>
                    <a:pt x="47338" y="590"/>
                    <a:pt x="45723" y="249"/>
                  </a:cubicBezTo>
                  <a:cubicBezTo>
                    <a:pt x="45094" y="127"/>
                    <a:pt x="44703" y="1"/>
                    <a:pt x="4440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3811675" y="1538700"/>
              <a:ext cx="265600" cy="256025"/>
            </a:xfrm>
            <a:custGeom>
              <a:rect b="b" l="l" r="r" t="t"/>
              <a:pathLst>
                <a:path extrusionOk="0" h="10241" w="10624">
                  <a:moveTo>
                    <a:pt x="9600" y="1"/>
                  </a:moveTo>
                  <a:cubicBezTo>
                    <a:pt x="7075" y="23"/>
                    <a:pt x="4528" y="69"/>
                    <a:pt x="1980" y="114"/>
                  </a:cubicBezTo>
                  <a:cubicBezTo>
                    <a:pt x="1548" y="137"/>
                    <a:pt x="1093" y="183"/>
                    <a:pt x="660" y="251"/>
                  </a:cubicBezTo>
                  <a:cubicBezTo>
                    <a:pt x="274" y="274"/>
                    <a:pt x="1" y="592"/>
                    <a:pt x="46" y="956"/>
                  </a:cubicBezTo>
                  <a:cubicBezTo>
                    <a:pt x="23" y="1752"/>
                    <a:pt x="46" y="2548"/>
                    <a:pt x="46" y="3663"/>
                  </a:cubicBezTo>
                  <a:cubicBezTo>
                    <a:pt x="69" y="4141"/>
                    <a:pt x="92" y="4937"/>
                    <a:pt x="160" y="5733"/>
                  </a:cubicBezTo>
                  <a:cubicBezTo>
                    <a:pt x="228" y="6688"/>
                    <a:pt x="387" y="7621"/>
                    <a:pt x="638" y="8531"/>
                  </a:cubicBezTo>
                  <a:cubicBezTo>
                    <a:pt x="797" y="9282"/>
                    <a:pt x="1388" y="9873"/>
                    <a:pt x="2162" y="9987"/>
                  </a:cubicBezTo>
                  <a:cubicBezTo>
                    <a:pt x="2594" y="10100"/>
                    <a:pt x="3026" y="10169"/>
                    <a:pt x="3481" y="10214"/>
                  </a:cubicBezTo>
                  <a:cubicBezTo>
                    <a:pt x="4138" y="10227"/>
                    <a:pt x="4794" y="10240"/>
                    <a:pt x="5455" y="10240"/>
                  </a:cubicBezTo>
                  <a:cubicBezTo>
                    <a:pt x="5939" y="10240"/>
                    <a:pt x="6426" y="10233"/>
                    <a:pt x="6916" y="10214"/>
                  </a:cubicBezTo>
                  <a:cubicBezTo>
                    <a:pt x="7416" y="10169"/>
                    <a:pt x="7894" y="10078"/>
                    <a:pt x="8372" y="9941"/>
                  </a:cubicBezTo>
                  <a:cubicBezTo>
                    <a:pt x="9122" y="9782"/>
                    <a:pt x="9737" y="9213"/>
                    <a:pt x="9896" y="8463"/>
                  </a:cubicBezTo>
                  <a:cubicBezTo>
                    <a:pt x="10078" y="7894"/>
                    <a:pt x="10192" y="7302"/>
                    <a:pt x="10237" y="6711"/>
                  </a:cubicBezTo>
                  <a:cubicBezTo>
                    <a:pt x="10396" y="4914"/>
                    <a:pt x="10487" y="3140"/>
                    <a:pt x="10601" y="1343"/>
                  </a:cubicBezTo>
                  <a:cubicBezTo>
                    <a:pt x="10624" y="1092"/>
                    <a:pt x="10624" y="842"/>
                    <a:pt x="10601" y="592"/>
                  </a:cubicBezTo>
                  <a:cubicBezTo>
                    <a:pt x="10624" y="274"/>
                    <a:pt x="10374" y="23"/>
                    <a:pt x="10055" y="23"/>
                  </a:cubicBezTo>
                  <a:cubicBezTo>
                    <a:pt x="9896" y="1"/>
                    <a:pt x="9759" y="1"/>
                    <a:pt x="960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3916900" y="1494825"/>
              <a:ext cx="68250" cy="377725"/>
            </a:xfrm>
            <a:custGeom>
              <a:rect b="b" l="l" r="r" t="t"/>
              <a:pathLst>
                <a:path extrusionOk="0" h="15109" w="2730">
                  <a:moveTo>
                    <a:pt x="792" y="0"/>
                  </a:moveTo>
                  <a:cubicBezTo>
                    <a:pt x="756" y="0"/>
                    <a:pt x="719" y="2"/>
                    <a:pt x="682" y="4"/>
                  </a:cubicBezTo>
                  <a:cubicBezTo>
                    <a:pt x="668" y="3"/>
                    <a:pt x="653" y="2"/>
                    <a:pt x="639" y="2"/>
                  </a:cubicBezTo>
                  <a:cubicBezTo>
                    <a:pt x="339" y="2"/>
                    <a:pt x="89" y="223"/>
                    <a:pt x="46" y="527"/>
                  </a:cubicBezTo>
                  <a:cubicBezTo>
                    <a:pt x="23" y="732"/>
                    <a:pt x="0" y="914"/>
                    <a:pt x="0" y="1119"/>
                  </a:cubicBezTo>
                  <a:cubicBezTo>
                    <a:pt x="0" y="3052"/>
                    <a:pt x="0" y="5008"/>
                    <a:pt x="0" y="6942"/>
                  </a:cubicBezTo>
                  <a:lnTo>
                    <a:pt x="23" y="6942"/>
                  </a:lnTo>
                  <a:cubicBezTo>
                    <a:pt x="68" y="8284"/>
                    <a:pt x="91" y="9626"/>
                    <a:pt x="137" y="10968"/>
                  </a:cubicBezTo>
                  <a:cubicBezTo>
                    <a:pt x="182" y="12060"/>
                    <a:pt x="273" y="13152"/>
                    <a:pt x="341" y="14244"/>
                  </a:cubicBezTo>
                  <a:cubicBezTo>
                    <a:pt x="387" y="14494"/>
                    <a:pt x="455" y="14722"/>
                    <a:pt x="569" y="14949"/>
                  </a:cubicBezTo>
                  <a:cubicBezTo>
                    <a:pt x="614" y="15040"/>
                    <a:pt x="705" y="15086"/>
                    <a:pt x="796" y="15108"/>
                  </a:cubicBezTo>
                  <a:cubicBezTo>
                    <a:pt x="955" y="15086"/>
                    <a:pt x="1069" y="15017"/>
                    <a:pt x="1160" y="14904"/>
                  </a:cubicBezTo>
                  <a:cubicBezTo>
                    <a:pt x="1251" y="14744"/>
                    <a:pt x="1297" y="14540"/>
                    <a:pt x="1319" y="14358"/>
                  </a:cubicBezTo>
                  <a:cubicBezTo>
                    <a:pt x="1410" y="13402"/>
                    <a:pt x="1501" y="12470"/>
                    <a:pt x="1524" y="11514"/>
                  </a:cubicBezTo>
                  <a:cubicBezTo>
                    <a:pt x="1570" y="9035"/>
                    <a:pt x="1570" y="6533"/>
                    <a:pt x="1592" y="4053"/>
                  </a:cubicBezTo>
                  <a:cubicBezTo>
                    <a:pt x="1592" y="3507"/>
                    <a:pt x="1592" y="2961"/>
                    <a:pt x="1615" y="2415"/>
                  </a:cubicBezTo>
                  <a:cubicBezTo>
                    <a:pt x="1615" y="2120"/>
                    <a:pt x="1752" y="2029"/>
                    <a:pt x="2047" y="1938"/>
                  </a:cubicBezTo>
                  <a:cubicBezTo>
                    <a:pt x="2525" y="1778"/>
                    <a:pt x="2730" y="1073"/>
                    <a:pt x="2389" y="755"/>
                  </a:cubicBezTo>
                  <a:cubicBezTo>
                    <a:pt x="1937" y="367"/>
                    <a:pt x="1424" y="0"/>
                    <a:pt x="79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2507125" y="1561150"/>
              <a:ext cx="1023650" cy="1024875"/>
            </a:xfrm>
            <a:custGeom>
              <a:rect b="b" l="l" r="r" t="t"/>
              <a:pathLst>
                <a:path extrusionOk="0" h="40995" w="40946">
                  <a:moveTo>
                    <a:pt x="16411" y="1"/>
                  </a:moveTo>
                  <a:cubicBezTo>
                    <a:pt x="16197" y="1"/>
                    <a:pt x="15946" y="142"/>
                    <a:pt x="15468" y="331"/>
                  </a:cubicBezTo>
                  <a:cubicBezTo>
                    <a:pt x="10555" y="2264"/>
                    <a:pt x="5641" y="4243"/>
                    <a:pt x="751" y="6200"/>
                  </a:cubicBezTo>
                  <a:cubicBezTo>
                    <a:pt x="455" y="6268"/>
                    <a:pt x="182" y="6450"/>
                    <a:pt x="0" y="6700"/>
                  </a:cubicBezTo>
                  <a:cubicBezTo>
                    <a:pt x="68" y="7269"/>
                    <a:pt x="500" y="7656"/>
                    <a:pt x="819" y="8088"/>
                  </a:cubicBezTo>
                  <a:cubicBezTo>
                    <a:pt x="3367" y="11341"/>
                    <a:pt x="5937" y="14594"/>
                    <a:pt x="8462" y="17869"/>
                  </a:cubicBezTo>
                  <a:cubicBezTo>
                    <a:pt x="14194" y="25353"/>
                    <a:pt x="19950" y="32814"/>
                    <a:pt x="25682" y="40298"/>
                  </a:cubicBezTo>
                  <a:cubicBezTo>
                    <a:pt x="26045" y="40774"/>
                    <a:pt x="26256" y="40995"/>
                    <a:pt x="26517" y="40995"/>
                  </a:cubicBezTo>
                  <a:cubicBezTo>
                    <a:pt x="26730" y="40995"/>
                    <a:pt x="26977" y="40847"/>
                    <a:pt x="27365" y="40571"/>
                  </a:cubicBezTo>
                  <a:cubicBezTo>
                    <a:pt x="27570" y="40435"/>
                    <a:pt x="27775" y="40276"/>
                    <a:pt x="27957" y="40116"/>
                  </a:cubicBezTo>
                  <a:cubicBezTo>
                    <a:pt x="32051" y="37023"/>
                    <a:pt x="35987" y="33701"/>
                    <a:pt x="39945" y="30426"/>
                  </a:cubicBezTo>
                  <a:cubicBezTo>
                    <a:pt x="40945" y="29607"/>
                    <a:pt x="40945" y="29584"/>
                    <a:pt x="40104" y="28561"/>
                  </a:cubicBezTo>
                  <a:cubicBezTo>
                    <a:pt x="32552" y="19348"/>
                    <a:pt x="24999" y="10112"/>
                    <a:pt x="17447" y="900"/>
                  </a:cubicBezTo>
                  <a:cubicBezTo>
                    <a:pt x="16897" y="234"/>
                    <a:pt x="16685" y="1"/>
                    <a:pt x="1641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1" name="Google Shape;651;p52"/>
            <p:cNvSpPr/>
            <p:nvPr/>
          </p:nvSpPr>
          <p:spPr>
            <a:xfrm>
              <a:off x="2642450" y="1607325"/>
              <a:ext cx="203625" cy="112250"/>
            </a:xfrm>
            <a:custGeom>
              <a:rect b="b" l="l" r="r" t="t"/>
              <a:pathLst>
                <a:path extrusionOk="0" h="4490" w="8145">
                  <a:moveTo>
                    <a:pt x="3742" y="1"/>
                  </a:moveTo>
                  <a:cubicBezTo>
                    <a:pt x="3315" y="1"/>
                    <a:pt x="2912" y="310"/>
                    <a:pt x="2844" y="781"/>
                  </a:cubicBezTo>
                  <a:cubicBezTo>
                    <a:pt x="2822" y="941"/>
                    <a:pt x="2799" y="1077"/>
                    <a:pt x="2844" y="1236"/>
                  </a:cubicBezTo>
                  <a:cubicBezTo>
                    <a:pt x="3026" y="1873"/>
                    <a:pt x="2617" y="2101"/>
                    <a:pt x="2139" y="2328"/>
                  </a:cubicBezTo>
                  <a:cubicBezTo>
                    <a:pt x="1479" y="2578"/>
                    <a:pt x="888" y="2942"/>
                    <a:pt x="342" y="3375"/>
                  </a:cubicBezTo>
                  <a:cubicBezTo>
                    <a:pt x="92" y="3534"/>
                    <a:pt x="1" y="3875"/>
                    <a:pt x="115" y="4171"/>
                  </a:cubicBezTo>
                  <a:cubicBezTo>
                    <a:pt x="251" y="4421"/>
                    <a:pt x="501" y="4467"/>
                    <a:pt x="820" y="4489"/>
                  </a:cubicBezTo>
                  <a:cubicBezTo>
                    <a:pt x="1047" y="4467"/>
                    <a:pt x="1275" y="4421"/>
                    <a:pt x="1479" y="4353"/>
                  </a:cubicBezTo>
                  <a:cubicBezTo>
                    <a:pt x="3459" y="3579"/>
                    <a:pt x="5460" y="2829"/>
                    <a:pt x="7303" y="1760"/>
                  </a:cubicBezTo>
                  <a:cubicBezTo>
                    <a:pt x="7553" y="1600"/>
                    <a:pt x="7781" y="1418"/>
                    <a:pt x="7985" y="1191"/>
                  </a:cubicBezTo>
                  <a:cubicBezTo>
                    <a:pt x="8122" y="1054"/>
                    <a:pt x="8145" y="827"/>
                    <a:pt x="8031" y="645"/>
                  </a:cubicBezTo>
                  <a:cubicBezTo>
                    <a:pt x="7940" y="531"/>
                    <a:pt x="7826" y="463"/>
                    <a:pt x="7690" y="417"/>
                  </a:cubicBezTo>
                  <a:cubicBezTo>
                    <a:pt x="7600" y="409"/>
                    <a:pt x="7511" y="404"/>
                    <a:pt x="7422" y="404"/>
                  </a:cubicBezTo>
                  <a:cubicBezTo>
                    <a:pt x="7058" y="404"/>
                    <a:pt x="6699" y="480"/>
                    <a:pt x="6370" y="645"/>
                  </a:cubicBezTo>
                  <a:cubicBezTo>
                    <a:pt x="6044" y="777"/>
                    <a:pt x="5727" y="882"/>
                    <a:pt x="5432" y="882"/>
                  </a:cubicBezTo>
                  <a:cubicBezTo>
                    <a:pt x="5067" y="882"/>
                    <a:pt x="4736" y="723"/>
                    <a:pt x="4459" y="258"/>
                  </a:cubicBezTo>
                  <a:cubicBezTo>
                    <a:pt x="4391" y="190"/>
                    <a:pt x="4277" y="167"/>
                    <a:pt x="4186" y="122"/>
                  </a:cubicBezTo>
                  <a:cubicBezTo>
                    <a:pt x="4044" y="39"/>
                    <a:pt x="3892" y="1"/>
                    <a:pt x="3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2" name="Google Shape;652;p52"/>
            <p:cNvSpPr/>
            <p:nvPr/>
          </p:nvSpPr>
          <p:spPr>
            <a:xfrm>
              <a:off x="2605700" y="1863300"/>
              <a:ext cx="236400" cy="284725"/>
            </a:xfrm>
            <a:custGeom>
              <a:rect b="b" l="l" r="r" t="t"/>
              <a:pathLst>
                <a:path extrusionOk="0" h="11389" w="9456">
                  <a:moveTo>
                    <a:pt x="6286" y="1"/>
                  </a:moveTo>
                  <a:cubicBezTo>
                    <a:pt x="6171" y="1"/>
                    <a:pt x="6045" y="16"/>
                    <a:pt x="5907" y="51"/>
                  </a:cubicBezTo>
                  <a:cubicBezTo>
                    <a:pt x="4405" y="415"/>
                    <a:pt x="629" y="3236"/>
                    <a:pt x="356" y="4350"/>
                  </a:cubicBezTo>
                  <a:cubicBezTo>
                    <a:pt x="1" y="5773"/>
                    <a:pt x="4663" y="11388"/>
                    <a:pt x="5597" y="11388"/>
                  </a:cubicBezTo>
                  <a:cubicBezTo>
                    <a:pt x="5619" y="11388"/>
                    <a:pt x="5639" y="11385"/>
                    <a:pt x="5656" y="11379"/>
                  </a:cubicBezTo>
                  <a:cubicBezTo>
                    <a:pt x="6430" y="11106"/>
                    <a:pt x="9273" y="7876"/>
                    <a:pt x="9387" y="7285"/>
                  </a:cubicBezTo>
                  <a:cubicBezTo>
                    <a:pt x="9455" y="6921"/>
                    <a:pt x="9433" y="6534"/>
                    <a:pt x="9273" y="6193"/>
                  </a:cubicBezTo>
                  <a:cubicBezTo>
                    <a:pt x="9137" y="5897"/>
                    <a:pt x="8955" y="5647"/>
                    <a:pt x="8727" y="5442"/>
                  </a:cubicBezTo>
                  <a:cubicBezTo>
                    <a:pt x="9046" y="4714"/>
                    <a:pt x="9046" y="4168"/>
                    <a:pt x="8136" y="3463"/>
                  </a:cubicBezTo>
                  <a:cubicBezTo>
                    <a:pt x="8272" y="3258"/>
                    <a:pt x="8363" y="3008"/>
                    <a:pt x="8409" y="2758"/>
                  </a:cubicBezTo>
                  <a:cubicBezTo>
                    <a:pt x="8614" y="1689"/>
                    <a:pt x="7453" y="1484"/>
                    <a:pt x="7453" y="1484"/>
                  </a:cubicBezTo>
                  <a:cubicBezTo>
                    <a:pt x="7453" y="1279"/>
                    <a:pt x="7408" y="1097"/>
                    <a:pt x="7363" y="915"/>
                  </a:cubicBezTo>
                  <a:cubicBezTo>
                    <a:pt x="7227" y="491"/>
                    <a:pt x="6929" y="1"/>
                    <a:pt x="628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2663500" y="1886175"/>
              <a:ext cx="128550" cy="118875"/>
            </a:xfrm>
            <a:custGeom>
              <a:rect b="b" l="l" r="r" t="t"/>
              <a:pathLst>
                <a:path extrusionOk="0" h="4755" w="5142">
                  <a:moveTo>
                    <a:pt x="5051" y="0"/>
                  </a:moveTo>
                  <a:cubicBezTo>
                    <a:pt x="3777" y="250"/>
                    <a:pt x="2639" y="933"/>
                    <a:pt x="1798" y="1911"/>
                  </a:cubicBezTo>
                  <a:cubicBezTo>
                    <a:pt x="1206" y="2639"/>
                    <a:pt x="23" y="4686"/>
                    <a:pt x="1" y="4754"/>
                  </a:cubicBezTo>
                  <a:cubicBezTo>
                    <a:pt x="69" y="4686"/>
                    <a:pt x="2639" y="2025"/>
                    <a:pt x="3299" y="1547"/>
                  </a:cubicBezTo>
                  <a:cubicBezTo>
                    <a:pt x="3959" y="1092"/>
                    <a:pt x="4732" y="592"/>
                    <a:pt x="5141" y="569"/>
                  </a:cubicBezTo>
                  <a:cubicBezTo>
                    <a:pt x="5141" y="364"/>
                    <a:pt x="5096" y="182"/>
                    <a:pt x="505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4" name="Google Shape;654;p52"/>
            <p:cNvSpPr/>
            <p:nvPr/>
          </p:nvSpPr>
          <p:spPr>
            <a:xfrm>
              <a:off x="2713550" y="1932225"/>
              <a:ext cx="102375" cy="106950"/>
            </a:xfrm>
            <a:custGeom>
              <a:rect b="b" l="l" r="r" t="t"/>
              <a:pathLst>
                <a:path extrusionOk="0" h="4278" w="4095">
                  <a:moveTo>
                    <a:pt x="4095" y="1"/>
                  </a:moveTo>
                  <a:lnTo>
                    <a:pt x="4095" y="1"/>
                  </a:lnTo>
                  <a:cubicBezTo>
                    <a:pt x="3526" y="251"/>
                    <a:pt x="2958" y="547"/>
                    <a:pt x="2457" y="911"/>
                  </a:cubicBezTo>
                  <a:cubicBezTo>
                    <a:pt x="1320" y="1707"/>
                    <a:pt x="46" y="4209"/>
                    <a:pt x="0" y="4277"/>
                  </a:cubicBezTo>
                  <a:lnTo>
                    <a:pt x="3822" y="706"/>
                  </a:lnTo>
                  <a:cubicBezTo>
                    <a:pt x="3958" y="501"/>
                    <a:pt x="4049" y="251"/>
                    <a:pt x="409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5" name="Google Shape;655;p52"/>
            <p:cNvSpPr/>
            <p:nvPr/>
          </p:nvSpPr>
          <p:spPr>
            <a:xfrm>
              <a:off x="2766425" y="1999350"/>
              <a:ext cx="71125" cy="73950"/>
            </a:xfrm>
            <a:custGeom>
              <a:rect b="b" l="l" r="r" t="t"/>
              <a:pathLst>
                <a:path extrusionOk="0" h="2958" w="2845">
                  <a:moveTo>
                    <a:pt x="2298" y="0"/>
                  </a:moveTo>
                  <a:lnTo>
                    <a:pt x="1" y="2957"/>
                  </a:lnTo>
                  <a:cubicBezTo>
                    <a:pt x="1" y="2957"/>
                    <a:pt x="1934" y="1752"/>
                    <a:pt x="2844" y="751"/>
                  </a:cubicBezTo>
                  <a:cubicBezTo>
                    <a:pt x="2708" y="455"/>
                    <a:pt x="2526" y="205"/>
                    <a:pt x="229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3981150" y="1024825"/>
              <a:ext cx="484550" cy="417650"/>
            </a:xfrm>
            <a:custGeom>
              <a:rect b="b" l="l" r="r" t="t"/>
              <a:pathLst>
                <a:path extrusionOk="0" h="16706" w="19382">
                  <a:moveTo>
                    <a:pt x="17551" y="0"/>
                  </a:moveTo>
                  <a:cubicBezTo>
                    <a:pt x="17068" y="0"/>
                    <a:pt x="16835" y="322"/>
                    <a:pt x="16242" y="1493"/>
                  </a:cubicBezTo>
                  <a:cubicBezTo>
                    <a:pt x="14058" y="5929"/>
                    <a:pt x="12170" y="8363"/>
                    <a:pt x="9805" y="12708"/>
                  </a:cubicBezTo>
                  <a:cubicBezTo>
                    <a:pt x="9600" y="13094"/>
                    <a:pt x="9372" y="13481"/>
                    <a:pt x="9145" y="13868"/>
                  </a:cubicBezTo>
                  <a:cubicBezTo>
                    <a:pt x="9110" y="13937"/>
                    <a:pt x="9032" y="13967"/>
                    <a:pt x="8943" y="13967"/>
                  </a:cubicBezTo>
                  <a:cubicBezTo>
                    <a:pt x="8798" y="13967"/>
                    <a:pt x="8624" y="13889"/>
                    <a:pt x="8554" y="13777"/>
                  </a:cubicBezTo>
                  <a:cubicBezTo>
                    <a:pt x="8281" y="13208"/>
                    <a:pt x="7939" y="12776"/>
                    <a:pt x="7712" y="12344"/>
                  </a:cubicBezTo>
                  <a:cubicBezTo>
                    <a:pt x="5938" y="9091"/>
                    <a:pt x="5141" y="7794"/>
                    <a:pt x="3549" y="4883"/>
                  </a:cubicBezTo>
                  <a:cubicBezTo>
                    <a:pt x="3071" y="4018"/>
                    <a:pt x="2730" y="3063"/>
                    <a:pt x="2275" y="2176"/>
                  </a:cubicBezTo>
                  <a:cubicBezTo>
                    <a:pt x="2071" y="1782"/>
                    <a:pt x="1905" y="1603"/>
                    <a:pt x="1638" y="1603"/>
                  </a:cubicBezTo>
                  <a:cubicBezTo>
                    <a:pt x="1488" y="1603"/>
                    <a:pt x="1307" y="1660"/>
                    <a:pt x="1070" y="1766"/>
                  </a:cubicBezTo>
                  <a:cubicBezTo>
                    <a:pt x="706" y="1903"/>
                    <a:pt x="364" y="2062"/>
                    <a:pt x="1" y="2198"/>
                  </a:cubicBezTo>
                  <a:lnTo>
                    <a:pt x="7462" y="16006"/>
                  </a:lnTo>
                  <a:cubicBezTo>
                    <a:pt x="7718" y="16473"/>
                    <a:pt x="8178" y="16706"/>
                    <a:pt x="8636" y="16706"/>
                  </a:cubicBezTo>
                  <a:cubicBezTo>
                    <a:pt x="9071" y="16706"/>
                    <a:pt x="9504" y="16495"/>
                    <a:pt x="9759" y="16074"/>
                  </a:cubicBezTo>
                  <a:lnTo>
                    <a:pt x="19381" y="356"/>
                  </a:lnTo>
                  <a:cubicBezTo>
                    <a:pt x="19199" y="333"/>
                    <a:pt x="19040" y="288"/>
                    <a:pt x="18858" y="242"/>
                  </a:cubicBezTo>
                  <a:cubicBezTo>
                    <a:pt x="18236" y="121"/>
                    <a:pt x="17847" y="0"/>
                    <a:pt x="1755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4358750" y="989600"/>
              <a:ext cx="488525" cy="977200"/>
            </a:xfrm>
            <a:custGeom>
              <a:rect b="b" l="l" r="r" t="t"/>
              <a:pathLst>
                <a:path extrusionOk="0" h="39088" w="19541">
                  <a:moveTo>
                    <a:pt x="755" y="0"/>
                  </a:moveTo>
                  <a:cubicBezTo>
                    <a:pt x="457" y="0"/>
                    <a:pt x="168" y="194"/>
                    <a:pt x="69" y="491"/>
                  </a:cubicBezTo>
                  <a:cubicBezTo>
                    <a:pt x="1" y="855"/>
                    <a:pt x="183" y="1219"/>
                    <a:pt x="547" y="1333"/>
                  </a:cubicBezTo>
                  <a:cubicBezTo>
                    <a:pt x="1002" y="1492"/>
                    <a:pt x="1479" y="1628"/>
                    <a:pt x="1980" y="1742"/>
                  </a:cubicBezTo>
                  <a:cubicBezTo>
                    <a:pt x="4209" y="2288"/>
                    <a:pt x="5779" y="3653"/>
                    <a:pt x="6780" y="5677"/>
                  </a:cubicBezTo>
                  <a:cubicBezTo>
                    <a:pt x="7553" y="7247"/>
                    <a:pt x="8053" y="8930"/>
                    <a:pt x="8304" y="10659"/>
                  </a:cubicBezTo>
                  <a:cubicBezTo>
                    <a:pt x="8599" y="12888"/>
                    <a:pt x="8781" y="15140"/>
                    <a:pt x="8827" y="17370"/>
                  </a:cubicBezTo>
                  <a:cubicBezTo>
                    <a:pt x="8872" y="19189"/>
                    <a:pt x="9077" y="19007"/>
                    <a:pt x="7303" y="19440"/>
                  </a:cubicBezTo>
                  <a:cubicBezTo>
                    <a:pt x="5710" y="19826"/>
                    <a:pt x="4414" y="21009"/>
                    <a:pt x="3936" y="22556"/>
                  </a:cubicBezTo>
                  <a:cubicBezTo>
                    <a:pt x="3754" y="23079"/>
                    <a:pt x="3595" y="23602"/>
                    <a:pt x="3504" y="24148"/>
                  </a:cubicBezTo>
                  <a:cubicBezTo>
                    <a:pt x="3185" y="25718"/>
                    <a:pt x="3117" y="27333"/>
                    <a:pt x="3276" y="28925"/>
                  </a:cubicBezTo>
                  <a:cubicBezTo>
                    <a:pt x="3436" y="31018"/>
                    <a:pt x="3845" y="33065"/>
                    <a:pt x="4755" y="34999"/>
                  </a:cubicBezTo>
                  <a:cubicBezTo>
                    <a:pt x="5187" y="36000"/>
                    <a:pt x="5870" y="36887"/>
                    <a:pt x="6757" y="37569"/>
                  </a:cubicBezTo>
                  <a:cubicBezTo>
                    <a:pt x="7257" y="37956"/>
                    <a:pt x="7826" y="38275"/>
                    <a:pt x="8235" y="38798"/>
                  </a:cubicBezTo>
                  <a:cubicBezTo>
                    <a:pt x="8392" y="38986"/>
                    <a:pt x="8625" y="39088"/>
                    <a:pt x="8867" y="39088"/>
                  </a:cubicBezTo>
                  <a:cubicBezTo>
                    <a:pt x="8975" y="39088"/>
                    <a:pt x="9085" y="39067"/>
                    <a:pt x="9191" y="39025"/>
                  </a:cubicBezTo>
                  <a:cubicBezTo>
                    <a:pt x="9805" y="38798"/>
                    <a:pt x="10169" y="37933"/>
                    <a:pt x="9964" y="37251"/>
                  </a:cubicBezTo>
                  <a:cubicBezTo>
                    <a:pt x="9826" y="36784"/>
                    <a:pt x="9543" y="36541"/>
                    <a:pt x="9066" y="36541"/>
                  </a:cubicBezTo>
                  <a:cubicBezTo>
                    <a:pt x="8915" y="36541"/>
                    <a:pt x="8745" y="36565"/>
                    <a:pt x="8554" y="36614"/>
                  </a:cubicBezTo>
                  <a:cubicBezTo>
                    <a:pt x="8452" y="36650"/>
                    <a:pt x="8346" y="36668"/>
                    <a:pt x="8240" y="36668"/>
                  </a:cubicBezTo>
                  <a:cubicBezTo>
                    <a:pt x="8013" y="36668"/>
                    <a:pt x="7784" y="36587"/>
                    <a:pt x="7598" y="36432"/>
                  </a:cubicBezTo>
                  <a:cubicBezTo>
                    <a:pt x="6916" y="35909"/>
                    <a:pt x="6393" y="35226"/>
                    <a:pt x="6074" y="34430"/>
                  </a:cubicBezTo>
                  <a:cubicBezTo>
                    <a:pt x="4550" y="31041"/>
                    <a:pt x="4346" y="27492"/>
                    <a:pt x="5005" y="23875"/>
                  </a:cubicBezTo>
                  <a:cubicBezTo>
                    <a:pt x="5074" y="23602"/>
                    <a:pt x="5165" y="23307"/>
                    <a:pt x="5278" y="23034"/>
                  </a:cubicBezTo>
                  <a:cubicBezTo>
                    <a:pt x="5642" y="21919"/>
                    <a:pt x="6552" y="21077"/>
                    <a:pt x="7689" y="20804"/>
                  </a:cubicBezTo>
                  <a:cubicBezTo>
                    <a:pt x="8918" y="20509"/>
                    <a:pt x="10146" y="20281"/>
                    <a:pt x="11375" y="20145"/>
                  </a:cubicBezTo>
                  <a:cubicBezTo>
                    <a:pt x="11583" y="20107"/>
                    <a:pt x="11791" y="20088"/>
                    <a:pt x="11998" y="20088"/>
                  </a:cubicBezTo>
                  <a:cubicBezTo>
                    <a:pt x="13148" y="20088"/>
                    <a:pt x="14245" y="20663"/>
                    <a:pt x="14900" y="21646"/>
                  </a:cubicBezTo>
                  <a:cubicBezTo>
                    <a:pt x="15264" y="22124"/>
                    <a:pt x="15583" y="22624"/>
                    <a:pt x="15856" y="23147"/>
                  </a:cubicBezTo>
                  <a:cubicBezTo>
                    <a:pt x="16516" y="24376"/>
                    <a:pt x="17039" y="25695"/>
                    <a:pt x="17380" y="27037"/>
                  </a:cubicBezTo>
                  <a:cubicBezTo>
                    <a:pt x="17903" y="28812"/>
                    <a:pt x="18085" y="30677"/>
                    <a:pt x="17949" y="32519"/>
                  </a:cubicBezTo>
                  <a:cubicBezTo>
                    <a:pt x="17903" y="33111"/>
                    <a:pt x="17744" y="33702"/>
                    <a:pt x="17494" y="34248"/>
                  </a:cubicBezTo>
                  <a:cubicBezTo>
                    <a:pt x="17221" y="34794"/>
                    <a:pt x="16948" y="35249"/>
                    <a:pt x="16174" y="35249"/>
                  </a:cubicBezTo>
                  <a:cubicBezTo>
                    <a:pt x="16163" y="35249"/>
                    <a:pt x="16151" y="35248"/>
                    <a:pt x="16140" y="35248"/>
                  </a:cubicBezTo>
                  <a:cubicBezTo>
                    <a:pt x="15549" y="35248"/>
                    <a:pt x="15267" y="35829"/>
                    <a:pt x="15378" y="36432"/>
                  </a:cubicBezTo>
                  <a:cubicBezTo>
                    <a:pt x="15469" y="36819"/>
                    <a:pt x="15674" y="37160"/>
                    <a:pt x="15992" y="37410"/>
                  </a:cubicBezTo>
                  <a:cubicBezTo>
                    <a:pt x="16208" y="37572"/>
                    <a:pt x="16455" y="37652"/>
                    <a:pt x="16690" y="37652"/>
                  </a:cubicBezTo>
                  <a:cubicBezTo>
                    <a:pt x="17049" y="37652"/>
                    <a:pt x="17379" y="37463"/>
                    <a:pt x="17516" y="37092"/>
                  </a:cubicBezTo>
                  <a:cubicBezTo>
                    <a:pt x="17721" y="36591"/>
                    <a:pt x="17971" y="36113"/>
                    <a:pt x="18290" y="35659"/>
                  </a:cubicBezTo>
                  <a:cubicBezTo>
                    <a:pt x="18995" y="34635"/>
                    <a:pt x="19382" y="33407"/>
                    <a:pt x="19404" y="32155"/>
                  </a:cubicBezTo>
                  <a:cubicBezTo>
                    <a:pt x="19541" y="28357"/>
                    <a:pt x="18495" y="24853"/>
                    <a:pt x="16607" y="21601"/>
                  </a:cubicBezTo>
                  <a:cubicBezTo>
                    <a:pt x="16288" y="21100"/>
                    <a:pt x="15924" y="20622"/>
                    <a:pt x="15515" y="20190"/>
                  </a:cubicBezTo>
                  <a:cubicBezTo>
                    <a:pt x="14656" y="19224"/>
                    <a:pt x="13411" y="18683"/>
                    <a:pt x="12126" y="18683"/>
                  </a:cubicBezTo>
                  <a:cubicBezTo>
                    <a:pt x="12050" y="18683"/>
                    <a:pt x="11974" y="18685"/>
                    <a:pt x="11898" y="18689"/>
                  </a:cubicBezTo>
                  <a:cubicBezTo>
                    <a:pt x="11614" y="18702"/>
                    <a:pt x="11321" y="18764"/>
                    <a:pt x="11021" y="18764"/>
                  </a:cubicBezTo>
                  <a:cubicBezTo>
                    <a:pt x="10817" y="18764"/>
                    <a:pt x="10608" y="18736"/>
                    <a:pt x="10396" y="18643"/>
                  </a:cubicBezTo>
                  <a:lnTo>
                    <a:pt x="10419" y="18643"/>
                  </a:lnTo>
                  <a:cubicBezTo>
                    <a:pt x="10169" y="17961"/>
                    <a:pt x="10214" y="17279"/>
                    <a:pt x="10192" y="16573"/>
                  </a:cubicBezTo>
                  <a:cubicBezTo>
                    <a:pt x="10169" y="14731"/>
                    <a:pt x="10032" y="12888"/>
                    <a:pt x="9805" y="11046"/>
                  </a:cubicBezTo>
                  <a:cubicBezTo>
                    <a:pt x="9555" y="9135"/>
                    <a:pt x="9032" y="7247"/>
                    <a:pt x="8258" y="5450"/>
                  </a:cubicBezTo>
                  <a:cubicBezTo>
                    <a:pt x="6825" y="2242"/>
                    <a:pt x="4255" y="582"/>
                    <a:pt x="888" y="13"/>
                  </a:cubicBezTo>
                  <a:cubicBezTo>
                    <a:pt x="844" y="4"/>
                    <a:pt x="799" y="0"/>
                    <a:pt x="75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3576250" y="1031925"/>
              <a:ext cx="469750" cy="825275"/>
            </a:xfrm>
            <a:custGeom>
              <a:rect b="b" l="l" r="r" t="t"/>
              <a:pathLst>
                <a:path extrusionOk="0" h="33011" w="18790">
                  <a:moveTo>
                    <a:pt x="17930" y="0"/>
                  </a:moveTo>
                  <a:cubicBezTo>
                    <a:pt x="17795" y="0"/>
                    <a:pt x="17661" y="23"/>
                    <a:pt x="17539" y="72"/>
                  </a:cubicBezTo>
                  <a:cubicBezTo>
                    <a:pt x="16424" y="322"/>
                    <a:pt x="15332" y="686"/>
                    <a:pt x="14286" y="1164"/>
                  </a:cubicBezTo>
                  <a:cubicBezTo>
                    <a:pt x="12056" y="2301"/>
                    <a:pt x="10123" y="3939"/>
                    <a:pt x="8667" y="5986"/>
                  </a:cubicBezTo>
                  <a:cubicBezTo>
                    <a:pt x="6734" y="8648"/>
                    <a:pt x="5551" y="11650"/>
                    <a:pt x="4709" y="14812"/>
                  </a:cubicBezTo>
                  <a:cubicBezTo>
                    <a:pt x="3708" y="18565"/>
                    <a:pt x="2980" y="22387"/>
                    <a:pt x="2594" y="26254"/>
                  </a:cubicBezTo>
                  <a:cubicBezTo>
                    <a:pt x="2503" y="27096"/>
                    <a:pt x="2366" y="27846"/>
                    <a:pt x="1456" y="28188"/>
                  </a:cubicBezTo>
                  <a:cubicBezTo>
                    <a:pt x="1297" y="28279"/>
                    <a:pt x="1138" y="28415"/>
                    <a:pt x="1024" y="28574"/>
                  </a:cubicBezTo>
                  <a:cubicBezTo>
                    <a:pt x="364" y="29462"/>
                    <a:pt x="0" y="30417"/>
                    <a:pt x="455" y="31509"/>
                  </a:cubicBezTo>
                  <a:cubicBezTo>
                    <a:pt x="887" y="32532"/>
                    <a:pt x="1775" y="32942"/>
                    <a:pt x="2684" y="33010"/>
                  </a:cubicBezTo>
                  <a:cubicBezTo>
                    <a:pt x="2703" y="33010"/>
                    <a:pt x="2722" y="33011"/>
                    <a:pt x="2740" y="33011"/>
                  </a:cubicBezTo>
                  <a:cubicBezTo>
                    <a:pt x="3947" y="33011"/>
                    <a:pt x="5035" y="32288"/>
                    <a:pt x="5505" y="31168"/>
                  </a:cubicBezTo>
                  <a:cubicBezTo>
                    <a:pt x="5937" y="30053"/>
                    <a:pt x="5551" y="28779"/>
                    <a:pt x="4573" y="28097"/>
                  </a:cubicBezTo>
                  <a:cubicBezTo>
                    <a:pt x="3936" y="27687"/>
                    <a:pt x="3822" y="27278"/>
                    <a:pt x="3936" y="26618"/>
                  </a:cubicBezTo>
                  <a:cubicBezTo>
                    <a:pt x="4118" y="25435"/>
                    <a:pt x="4254" y="24252"/>
                    <a:pt x="4436" y="23069"/>
                  </a:cubicBezTo>
                  <a:cubicBezTo>
                    <a:pt x="4959" y="19566"/>
                    <a:pt x="5755" y="16109"/>
                    <a:pt x="6825" y="12742"/>
                  </a:cubicBezTo>
                  <a:cubicBezTo>
                    <a:pt x="7575" y="10467"/>
                    <a:pt x="8690" y="8306"/>
                    <a:pt x="10146" y="6396"/>
                  </a:cubicBezTo>
                  <a:cubicBezTo>
                    <a:pt x="11920" y="4075"/>
                    <a:pt x="14172" y="2437"/>
                    <a:pt x="17038" y="1664"/>
                  </a:cubicBezTo>
                  <a:cubicBezTo>
                    <a:pt x="17379" y="1573"/>
                    <a:pt x="17698" y="1459"/>
                    <a:pt x="18039" y="1346"/>
                  </a:cubicBezTo>
                  <a:cubicBezTo>
                    <a:pt x="18221" y="1277"/>
                    <a:pt x="18380" y="1164"/>
                    <a:pt x="18517" y="1027"/>
                  </a:cubicBezTo>
                  <a:cubicBezTo>
                    <a:pt x="18790" y="709"/>
                    <a:pt x="18676" y="208"/>
                    <a:pt x="18267" y="49"/>
                  </a:cubicBezTo>
                  <a:cubicBezTo>
                    <a:pt x="18161" y="17"/>
                    <a:pt x="18046" y="0"/>
                    <a:pt x="1793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9" name="Google Shape;659;p52"/>
            <p:cNvSpPr/>
            <p:nvPr/>
          </p:nvSpPr>
          <p:spPr>
            <a:xfrm>
              <a:off x="4138100" y="2960425"/>
              <a:ext cx="526075" cy="174500"/>
            </a:xfrm>
            <a:custGeom>
              <a:rect b="b" l="l" r="r" t="t"/>
              <a:pathLst>
                <a:path extrusionOk="0" h="6980" w="21043">
                  <a:moveTo>
                    <a:pt x="21042" y="0"/>
                  </a:moveTo>
                  <a:lnTo>
                    <a:pt x="21042" y="0"/>
                  </a:lnTo>
                  <a:cubicBezTo>
                    <a:pt x="20201" y="137"/>
                    <a:pt x="19336" y="251"/>
                    <a:pt x="18472" y="342"/>
                  </a:cubicBezTo>
                  <a:cubicBezTo>
                    <a:pt x="14718" y="751"/>
                    <a:pt x="10920" y="819"/>
                    <a:pt x="8941" y="842"/>
                  </a:cubicBezTo>
                  <a:cubicBezTo>
                    <a:pt x="5733" y="842"/>
                    <a:pt x="2935" y="774"/>
                    <a:pt x="365" y="660"/>
                  </a:cubicBezTo>
                  <a:cubicBezTo>
                    <a:pt x="228" y="2753"/>
                    <a:pt x="1" y="6301"/>
                    <a:pt x="1" y="6301"/>
                  </a:cubicBezTo>
                  <a:cubicBezTo>
                    <a:pt x="1" y="6301"/>
                    <a:pt x="4537" y="6979"/>
                    <a:pt x="10232" y="6979"/>
                  </a:cubicBezTo>
                  <a:cubicBezTo>
                    <a:pt x="13573" y="6979"/>
                    <a:pt x="17312" y="6746"/>
                    <a:pt x="20769" y="6006"/>
                  </a:cubicBezTo>
                  <a:cubicBezTo>
                    <a:pt x="20769" y="6006"/>
                    <a:pt x="20974" y="2480"/>
                    <a:pt x="210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660" name="Google Shape;660;p52"/>
          <p:cNvSpPr txBox="1"/>
          <p:nvPr/>
        </p:nvSpPr>
        <p:spPr>
          <a:xfrm>
            <a:off x="84021" y="92355"/>
            <a:ext cx="1463643" cy="5232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Gill Sans"/>
              <a:buNone/>
            </a:pPr>
            <a:r>
              <a:rPr b="1" i="0" lang="en-US" sz="2800" u="none" cap="none" strike="noStrike">
                <a:solidFill>
                  <a:srgbClr val="1F497D"/>
                </a:solidFill>
                <a:latin typeface="Gill Sans"/>
                <a:ea typeface="Gill Sans"/>
                <a:cs typeface="Gill Sans"/>
                <a:sym typeface="Gill Sans"/>
              </a:rPr>
              <a:t>AUDIT</a:t>
            </a:r>
            <a:endParaRPr b="1" i="0" sz="2800" u="none" cap="none" strike="noStrike">
              <a:solidFill>
                <a:srgbClr val="1F497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3"/>
          <p:cNvSpPr txBox="1"/>
          <p:nvPr>
            <p:ph type="ctrTitle"/>
          </p:nvPr>
        </p:nvSpPr>
        <p:spPr>
          <a:xfrm>
            <a:off x="1115616" y="2601487"/>
            <a:ext cx="4775400" cy="16550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lang="en-US" sz="5400"/>
              <a:t>Thanks for your attention!!</a:t>
            </a:r>
            <a:endParaRPr sz="5400"/>
          </a:p>
        </p:txBody>
      </p:sp>
    </p:spTree>
  </p:cSld>
  <p:clrMapOvr>
    <a:masterClrMapping/>
  </p:clrMapOvr>
  <p:transition spd="slow" p14:dur="2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81092" l="55419" r="3800" t="17051"/>
          <a:stretch/>
        </p:blipFill>
        <p:spPr>
          <a:xfrm>
            <a:off x="40258" y="4415930"/>
            <a:ext cx="4176464" cy="3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2286000" y="188640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-612576" y="2852936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情境摘要</a:t>
            </a:r>
            <a:endParaRPr b="1" sz="60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背景搜尋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4067944" y="2205874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1A - 提出問題</a:t>
            </a:r>
            <a:endParaRPr b="1" sz="44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2A - 查詢研究</a:t>
            </a:r>
            <a:endParaRPr b="1" sz="44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3A - 嚴謹評讀</a:t>
            </a:r>
            <a:endParaRPr b="1" sz="44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4A - 結合臨床</a:t>
            </a:r>
            <a:endParaRPr b="1" sz="44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5A - 執行決策</a:t>
            </a:r>
            <a:endParaRPr b="1" sz="60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4037736" y="3373035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 p14:dur="20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/>
        </p:nvSpPr>
        <p:spPr>
          <a:xfrm>
            <a:off x="2286000" y="315261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背景資料</a:t>
            </a:r>
            <a:endParaRPr/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478308"/>
            <a:ext cx="2366429" cy="104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01109"/>
            <a:ext cx="9144000" cy="345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2286000" y="315261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背景資料</a:t>
            </a:r>
            <a:endParaRPr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478308"/>
            <a:ext cx="2366429" cy="104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4">
            <a:alphaModFix/>
          </a:blip>
          <a:srcRect b="2684" l="388" r="0" t="0"/>
          <a:stretch/>
        </p:blipFill>
        <p:spPr>
          <a:xfrm>
            <a:off x="35496" y="2363724"/>
            <a:ext cx="9108504" cy="207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BF7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2286000" y="315261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背景資料</a:t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478308"/>
            <a:ext cx="2366429" cy="104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87183"/>
            <a:ext cx="9144000" cy="288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2018-08-12T03:31:29Z</dcterms:created>
  <dc:creator>sc</dc:creator>
</cp:coreProperties>
</file>