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PT Serif"/>
      <p:regular r:id="rId49"/>
      <p:bold r:id="rId50"/>
      <p:italic r:id="rId51"/>
      <p:boldItalic r:id="rId52"/>
    </p:embeddedFont>
    <p:embeddedFont>
      <p:font typeface="Quattrocento Sans"/>
      <p:regular r:id="rId53"/>
      <p:bold r:id="rId54"/>
      <p:italic r:id="rId55"/>
      <p:boldItalic r:id="rId56"/>
    </p:embeddedFont>
    <p:embeddedFont>
      <p:font typeface="Gill Sans"/>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9" roundtripDataSignature="AMtx7mh0SRdV9iLNH2YhG/pfiL3g0SSR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7EB7E4-36FA-4A1E-B3FF-12FD31F61481}">
  <a:tblStyle styleId="{CB7EB7E4-36FA-4A1E-B3FF-12FD31F61481}" styleName="Table_0">
    <a:wholeTbl>
      <a:tcTxStyle b="off" i="off">
        <a:font>
          <a:latin typeface="Gill Sans MT"/>
          <a:ea typeface="Gill Sans MT"/>
          <a:cs typeface="Gill Sans MT"/>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Gill Sans MT"/>
          <a:ea typeface="Gill Sans MT"/>
          <a:cs typeface="Gill Sans MT"/>
        </a:font>
        <a:schemeClr val="lt1"/>
      </a:tcTxStyle>
      <a:tcStyle>
        <a:fill>
          <a:solidFill>
            <a:schemeClr val="accent5"/>
          </a:solidFill>
        </a:fill>
      </a:tcStyle>
    </a:firstRow>
    <a:neCell>
      <a:tcTxStyle/>
    </a:neCell>
    <a:nwCell>
      <a:tcTxStyle/>
    </a:nwCell>
  </a:tblStyle>
  <a:tblStyle styleId="{B8589F88-66AF-49EE-A3DF-9BE61AD24957}" styleName="Table_1">
    <a:wholeTbl>
      <a:tcTxStyle b="off" i="off">
        <a:font>
          <a:latin typeface="Gill Sans MT"/>
          <a:ea typeface="Gill Sans MT"/>
          <a:cs typeface="Gill Sans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A86F327-EA83-425D-8591-09F4E90838A4}" styleName="Table_2">
    <a:wholeTbl>
      <a:tcTxStyle b="off" i="off">
        <a:font>
          <a:latin typeface="Gill Sans MT"/>
          <a:ea typeface="Gill Sans MT"/>
          <a:cs typeface="Gill Sans MT"/>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4E8B058-CB50-4EA4-A278-9D171A945F1F}" styleName="Table_3">
    <a:wholeTbl>
      <a:tcTxStyle b="off" i="off">
        <a:font>
          <a:latin typeface="Gill Sans MT"/>
          <a:ea typeface="Gill Sans MT"/>
          <a:cs typeface="Gill Sans MT"/>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EEFF0"/>
          </a:solidFill>
        </a:fill>
      </a:tcStyle>
    </a:band1H>
    <a:band2H>
      <a:tcTxStyle/>
    </a:band2H>
    <a:band1V>
      <a:tcTxStyle/>
      <a:tcStyle>
        <a:fill>
          <a:solidFill>
            <a:srgbClr val="EEEFF0"/>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Gill Sans MT"/>
          <a:ea typeface="Gill Sans MT"/>
          <a:cs typeface="Gill Sans MT"/>
        </a:font>
        <a:schemeClr val="lt1"/>
      </a:tcTxStyle>
      <a:tcStyle>
        <a:fill>
          <a:solidFill>
            <a:schemeClr val="accent4"/>
          </a:solidFill>
        </a:fill>
      </a:tcStyle>
    </a:firstRow>
    <a:neCell>
      <a:tcTxStyle/>
    </a:neCell>
    <a:nwCell>
      <a:tcTxStyle/>
    </a:nwCell>
  </a:tblStyle>
  <a:tblStyle styleId="{5D51DFF9-94CD-4E75-9368-5016C624BC15}" styleName="Table_4">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9"/>
          </a:solidFill>
        </a:fill>
      </a:tcStyle>
    </a:wholeTbl>
    <a:band1H>
      <a:tcTxStyle/>
      <a:tcStyle>
        <a:fill>
          <a:solidFill>
            <a:srgbClr val="CBCCD1"/>
          </a:solidFill>
        </a:fill>
      </a:tcStyle>
    </a:band1H>
    <a:band2H>
      <a:tcTxStyle/>
    </a:band2H>
    <a:band1V>
      <a:tcTxStyle/>
      <a:tcStyle>
        <a:fill>
          <a:solidFill>
            <a:srgbClr val="CBCCD1"/>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PTSerif-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erif-italic.fntdata"/><Relationship Id="rId50" Type="http://schemas.openxmlformats.org/officeDocument/2006/relationships/font" Target="fonts/PTSerif-bold.fntdata"/><Relationship Id="rId53" Type="http://schemas.openxmlformats.org/officeDocument/2006/relationships/font" Target="fonts/QuattrocentoSans-regular.fntdata"/><Relationship Id="rId52" Type="http://schemas.openxmlformats.org/officeDocument/2006/relationships/font" Target="fonts/PTSerif-boldItalic.fntdata"/><Relationship Id="rId11" Type="http://schemas.openxmlformats.org/officeDocument/2006/relationships/slide" Target="slides/slide6.xml"/><Relationship Id="rId55" Type="http://schemas.openxmlformats.org/officeDocument/2006/relationships/font" Target="fonts/QuattrocentoSans-italic.fntdata"/><Relationship Id="rId10" Type="http://schemas.openxmlformats.org/officeDocument/2006/relationships/slide" Target="slides/slide5.xml"/><Relationship Id="rId54" Type="http://schemas.openxmlformats.org/officeDocument/2006/relationships/font" Target="fonts/QuattrocentoSans-bold.fntdata"/><Relationship Id="rId13" Type="http://schemas.openxmlformats.org/officeDocument/2006/relationships/slide" Target="slides/slide8.xml"/><Relationship Id="rId57" Type="http://schemas.openxmlformats.org/officeDocument/2006/relationships/font" Target="fonts/GillSans-regular.fntdata"/><Relationship Id="rId12" Type="http://schemas.openxmlformats.org/officeDocument/2006/relationships/slide" Target="slides/slide7.xml"/><Relationship Id="rId56" Type="http://schemas.openxmlformats.org/officeDocument/2006/relationships/font" Target="fonts/QuattrocentoSans-boldItalic.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Gill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列好PICO, 5-10分鐘找期刊</a:t>
            </a:r>
            <a:endParaRPr/>
          </a:p>
          <a:p>
            <a:pPr indent="-228600" lvl="0" marL="228600" rtl="0" algn="l">
              <a:spcBef>
                <a:spcPts val="0"/>
              </a:spcBef>
              <a:spcAft>
                <a:spcPts val="0"/>
              </a:spcAft>
              <a:buClr>
                <a:schemeClr val="dk1"/>
              </a:buClr>
              <a:buSzPts val="1200"/>
              <a:buFont typeface="Calibri"/>
              <a:buAutoNum type="arabicPeriod"/>
            </a:pPr>
            <a:r>
              <a:rPr lang="en-US"/>
              <a:t>先找Cochrane library是否有相關的Cochrane review</a:t>
            </a:r>
            <a:endParaRPr/>
          </a:p>
          <a:p>
            <a:pPr indent="0" lvl="0" marL="0" rtl="0" algn="l">
              <a:spcBef>
                <a:spcPts val="0"/>
              </a:spcBef>
              <a:spcAft>
                <a:spcPts val="0"/>
              </a:spcAft>
              <a:buNone/>
            </a:pPr>
            <a:r>
              <a:t/>
            </a:r>
            <a:endParaRPr/>
          </a:p>
        </p:txBody>
      </p:sp>
      <p:sp>
        <p:nvSpPr>
          <p:cNvPr id="100" name="Google Shape;1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rtl="0" algn="l">
              <a:spcBef>
                <a:spcPts val="0"/>
              </a:spcBef>
              <a:spcAft>
                <a:spcPts val="0"/>
              </a:spcAft>
              <a:buClr>
                <a:schemeClr val="dk1"/>
              </a:buClr>
              <a:buSzPts val="1200"/>
              <a:buFont typeface="Calibri"/>
              <a:buNone/>
            </a:pPr>
            <a:r>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eriod"/>
            </a:pPr>
            <a:r>
              <a:rPr lang="en-US"/>
              <a:t>Cochrane library: 以布林邏輯與MeSH作為關鍵字進行搜尋，選擇Cochrane reviews</a:t>
            </a:r>
            <a:endParaRPr/>
          </a:p>
        </p:txBody>
      </p:sp>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Filter設計：full text, MA or SR, 5years</a:t>
            </a:r>
            <a:endParaRPr/>
          </a:p>
        </p:txBody>
      </p:sp>
      <p:sp>
        <p:nvSpPr>
          <p:cNvPr id="211" name="Google Shape;21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Pubmed截圖：用進階搜尋，鍵入PIO</a:t>
            </a:r>
            <a:endParaRPr/>
          </a:p>
          <a:p>
            <a:pPr indent="0" lvl="0" marL="0" rtl="0" algn="l">
              <a:spcBef>
                <a:spcPts val="0"/>
              </a:spcBef>
              <a:spcAft>
                <a:spcPts val="0"/>
              </a:spcAft>
              <a:buNone/>
            </a:pPr>
            <a:r>
              <a:rPr lang="en-US"/>
              <a:t>以布林邏輯與MeSH作為關鍵字進行搜尋</a:t>
            </a:r>
            <a:endParaRPr/>
          </a:p>
        </p:txBody>
      </p:sp>
      <p:sp>
        <p:nvSpPr>
          <p:cNvPr id="223" name="Google Shape;22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搜尋策略流程</a:t>
            </a:r>
            <a:endParaRPr/>
          </a:p>
        </p:txBody>
      </p:sp>
      <p:sp>
        <p:nvSpPr>
          <p:cNvPr id="230" name="Google Shape;23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文獻選擇</a:t>
            </a:r>
            <a:endParaRPr/>
          </a:p>
        </p:txBody>
      </p:sp>
      <p:sp>
        <p:nvSpPr>
          <p:cNvPr id="244" name="Google Shape;24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可評RCT,SR,MA</a:t>
            </a:r>
            <a:endParaRPr/>
          </a:p>
          <a:p>
            <a:pPr indent="0" lvl="0" marL="0" rtl="0" algn="l">
              <a:spcBef>
                <a:spcPts val="0"/>
              </a:spcBef>
              <a:spcAft>
                <a:spcPts val="0"/>
              </a:spcAft>
              <a:buNone/>
            </a:pPr>
            <a:r>
              <a:t/>
            </a:r>
            <a:endParaRPr/>
          </a:p>
        </p:txBody>
      </p:sp>
      <p:sp>
        <p:nvSpPr>
          <p:cNvPr id="261" name="Google Shape;26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用螢光筆畫</a:t>
            </a:r>
            <a:endParaRPr/>
          </a:p>
          <a:p>
            <a:pPr indent="0" lvl="0" marL="0" rtl="0" algn="l">
              <a:spcBef>
                <a:spcPts val="0"/>
              </a:spcBef>
              <a:spcAft>
                <a:spcPts val="0"/>
              </a:spcAft>
              <a:buNone/>
            </a:pPr>
            <a:r>
              <a:rPr lang="en-US"/>
              <a:t>PICO是否都有寫到？</a:t>
            </a:r>
            <a:endParaRPr/>
          </a:p>
        </p:txBody>
      </p:sp>
      <p:sp>
        <p:nvSpPr>
          <p:cNvPr id="280" name="Google Shape;28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RCT?</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PICO?</a:t>
            </a:r>
            <a:endParaRPr/>
          </a:p>
          <a:p>
            <a:pPr indent="0" lvl="0" marL="0" rtl="0" algn="l">
              <a:spcBef>
                <a:spcPts val="0"/>
              </a:spcBef>
              <a:spcAft>
                <a:spcPts val="0"/>
              </a:spcAft>
              <a:buNone/>
            </a:pPr>
            <a:r>
              <a:t/>
            </a:r>
            <a:endParaRPr/>
          </a:p>
        </p:txBody>
      </p:sp>
      <p:sp>
        <p:nvSpPr>
          <p:cNvPr id="324" name="Google Shape;32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資料庫?</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PubMed</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Cochrane</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Embase</a:t>
            </a:r>
            <a:endParaRPr b="1" sz="1200">
              <a:solidFill>
                <a:srgbClr val="FF0000"/>
              </a:solidFill>
              <a:latin typeface="Microsoft YaHei"/>
              <a:ea typeface="Microsoft YaHei"/>
              <a:cs typeface="Microsoft YaHei"/>
              <a:sym typeface="Microsoft YaHei"/>
            </a:endParaRPr>
          </a:p>
          <a:p>
            <a:pPr indent="0" lvl="0" marL="0" rtl="0" algn="l">
              <a:spcBef>
                <a:spcPts val="0"/>
              </a:spcBef>
              <a:spcAft>
                <a:spcPts val="0"/>
              </a:spcAft>
              <a:buNone/>
            </a:pPr>
            <a:r>
              <a:t/>
            </a:r>
            <a:endParaRPr/>
          </a:p>
        </p:txBody>
      </p:sp>
      <p:sp>
        <p:nvSpPr>
          <p:cNvPr id="348" name="Google Shape;34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RoB?</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GRADE?</a:t>
            </a:r>
            <a:endParaRPr/>
          </a:p>
          <a:p>
            <a:pPr indent="0" lvl="0" marL="0" rtl="0" algn="l">
              <a:spcBef>
                <a:spcPts val="0"/>
              </a:spcBef>
              <a:spcAft>
                <a:spcPts val="0"/>
              </a:spcAft>
              <a:buNone/>
            </a:pPr>
            <a:r>
              <a:rPr b="1" lang="en-US" sz="1200">
                <a:solidFill>
                  <a:srgbClr val="FF0000"/>
                </a:solidFill>
                <a:latin typeface="Microsoft YaHei"/>
                <a:ea typeface="Microsoft YaHei"/>
                <a:cs typeface="Microsoft YaHei"/>
                <a:sym typeface="Microsoft YaHei"/>
              </a:rPr>
              <a:t>兩人評讀?</a:t>
            </a:r>
            <a:endParaRPr/>
          </a:p>
        </p:txBody>
      </p:sp>
      <p:sp>
        <p:nvSpPr>
          <p:cNvPr id="374" name="Google Shape;37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不算分！</a:t>
            </a:r>
            <a:endParaRPr/>
          </a:p>
          <a:p>
            <a:pPr indent="0" lvl="0" marL="0" rtl="0" algn="l">
              <a:spcBef>
                <a:spcPts val="0"/>
              </a:spcBef>
              <a:spcAft>
                <a:spcPts val="0"/>
              </a:spcAft>
              <a:buNone/>
            </a:pPr>
            <a:r>
              <a:rPr lang="en-US"/>
              <a:t>把PICO標出來</a:t>
            </a:r>
            <a:endParaRPr/>
          </a:p>
        </p:txBody>
      </p:sp>
      <p:sp>
        <p:nvSpPr>
          <p:cNvPr id="137" name="Google Shape;1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資源：</a:t>
            </a:r>
            <a:endParaRPr/>
          </a:p>
          <a:p>
            <a:pPr indent="0" lvl="0" marL="0" rtl="0" algn="l">
              <a:spcBef>
                <a:spcPts val="0"/>
              </a:spcBef>
              <a:spcAft>
                <a:spcPts val="0"/>
              </a:spcAft>
              <a:buNone/>
            </a:pPr>
            <a:r>
              <a:rPr lang="en-US"/>
              <a:t>健保規範</a:t>
            </a:r>
            <a:endParaRPr/>
          </a:p>
          <a:p>
            <a:pPr indent="0" lvl="0" marL="0" rtl="0" algn="l">
              <a:spcBef>
                <a:spcPts val="0"/>
              </a:spcBef>
              <a:spcAft>
                <a:spcPts val="0"/>
              </a:spcAft>
              <a:buNone/>
            </a:pPr>
            <a:r>
              <a:rPr lang="en-US"/>
              <a:t>健保用藥品項查詢</a:t>
            </a:r>
            <a:endParaRPr/>
          </a:p>
          <a:p>
            <a:pPr indent="0" lvl="0" marL="0" rtl="0" algn="l">
              <a:spcBef>
                <a:spcPts val="0"/>
              </a:spcBef>
              <a:spcAft>
                <a:spcPts val="0"/>
              </a:spcAft>
              <a:buNone/>
            </a:pPr>
            <a:r>
              <a:rPr lang="en-US"/>
              <a:t>各院自費收費標準公告</a:t>
            </a:r>
            <a:endParaRPr/>
          </a:p>
        </p:txBody>
      </p:sp>
      <p:sp>
        <p:nvSpPr>
          <p:cNvPr id="468" name="Google Shape;46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資源：</a:t>
            </a:r>
            <a:endParaRPr/>
          </a:p>
          <a:p>
            <a:pPr indent="0" lvl="0" marL="0" rtl="0" algn="l">
              <a:spcBef>
                <a:spcPts val="0"/>
              </a:spcBef>
              <a:spcAft>
                <a:spcPts val="0"/>
              </a:spcAft>
              <a:buNone/>
            </a:pPr>
            <a:r>
              <a:rPr lang="en-US"/>
              <a:t>健保規範</a:t>
            </a:r>
            <a:endParaRPr/>
          </a:p>
          <a:p>
            <a:pPr indent="0" lvl="0" marL="0" rtl="0" algn="l">
              <a:spcBef>
                <a:spcPts val="0"/>
              </a:spcBef>
              <a:spcAft>
                <a:spcPts val="0"/>
              </a:spcAft>
              <a:buNone/>
            </a:pPr>
            <a:r>
              <a:rPr lang="en-US"/>
              <a:t>健保用藥品項查詢</a:t>
            </a:r>
            <a:endParaRPr/>
          </a:p>
          <a:p>
            <a:pPr indent="0" lvl="0" marL="0" rtl="0" algn="l">
              <a:spcBef>
                <a:spcPts val="0"/>
              </a:spcBef>
              <a:spcAft>
                <a:spcPts val="0"/>
              </a:spcAft>
              <a:buNone/>
            </a:pPr>
            <a:r>
              <a:rPr lang="en-US"/>
              <a:t>各院自費收費標準公告</a:t>
            </a:r>
            <a:endParaRPr/>
          </a:p>
        </p:txBody>
      </p:sp>
      <p:sp>
        <p:nvSpPr>
          <p:cNvPr id="475" name="Google Shape;47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不算分！</a:t>
            </a:r>
            <a:endParaRPr/>
          </a:p>
          <a:p>
            <a:pPr indent="0" lvl="0" marL="0" rtl="0" algn="l">
              <a:spcBef>
                <a:spcPts val="0"/>
              </a:spcBef>
              <a:spcAft>
                <a:spcPts val="0"/>
              </a:spcAft>
              <a:buNone/>
            </a:pPr>
            <a:r>
              <a:rPr b="1" lang="en-US"/>
              <a:t>資源：Uptodate，dynamed plus</a:t>
            </a:r>
            <a:endParaRPr/>
          </a:p>
          <a:p>
            <a:pPr indent="0" lvl="0" marL="0" rtl="0" algn="l">
              <a:spcBef>
                <a:spcPts val="0"/>
              </a:spcBef>
              <a:spcAft>
                <a:spcPts val="0"/>
              </a:spcAft>
              <a:buNone/>
            </a:pPr>
            <a:r>
              <a:rPr lang="en-US"/>
              <a:t>基本介紹（罕病、介入、placebo不用）</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資源：建議強度(grade handbook)，衛生福利部醫病共享決策平台</a:t>
            </a:r>
            <a:endParaRPr/>
          </a:p>
        </p:txBody>
      </p:sp>
      <p:sp>
        <p:nvSpPr>
          <p:cNvPr id="489" name="Google Shape;48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看paper裡面的</a:t>
            </a:r>
            <a:endParaRPr/>
          </a:p>
        </p:txBody>
      </p:sp>
      <p:sp>
        <p:nvSpPr>
          <p:cNvPr id="162" name="Google Shape;16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solidFill>
                  <a:srgbClr val="212121"/>
                </a:solidFill>
                <a:latin typeface="PT Serif"/>
                <a:ea typeface="PT Serif"/>
                <a:cs typeface="PT Serif"/>
                <a:sym typeface="PT Serif"/>
              </a:rPr>
              <a:t>The search was conducted through PubMed, PEDro, and Cochrane Library databases as well as the reference lists from identified articles. Only randomised controlled trials (RCTs) published within a nine-year period, from January 2012 until December 2020, were included. The search strategy was performed with the use of the following Medical Search Heading (MeSH) terms: "low back pain" AND "pregnancy" AND " therapeutics". </a:t>
            </a:r>
            <a:endParaRPr/>
          </a:p>
        </p:txBody>
      </p:sp>
      <p:sp>
        <p:nvSpPr>
          <p:cNvPr id="170" name="Google Shape;1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9" name="Shape 19"/>
        <p:cNvGrpSpPr/>
        <p:nvPr/>
      </p:nvGrpSpPr>
      <p:grpSpPr>
        <a:xfrm>
          <a:off x="0" y="0"/>
          <a:ext cx="0" cy="0"/>
          <a:chOff x="0" y="0"/>
          <a:chExt cx="0" cy="0"/>
        </a:xfrm>
      </p:grpSpPr>
      <p:sp>
        <p:nvSpPr>
          <p:cNvPr id="20" name="Google Shape;20;p4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83" name="Shape 83"/>
        <p:cNvGrpSpPr/>
        <p:nvPr/>
      </p:nvGrpSpPr>
      <p:grpSpPr>
        <a:xfrm>
          <a:off x="0" y="0"/>
          <a:ext cx="0" cy="0"/>
          <a:chOff x="0" y="0"/>
          <a:chExt cx="0" cy="0"/>
        </a:xfrm>
      </p:grpSpPr>
      <p:sp>
        <p:nvSpPr>
          <p:cNvPr id="84" name="Google Shape;84;p54"/>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4"/>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4"/>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92176" lvl="0" marL="457200" algn="l">
              <a:spcBef>
                <a:spcPts val="560"/>
              </a:spcBef>
              <a:spcAft>
                <a:spcPts val="0"/>
              </a:spcAft>
              <a:buSzPts val="2576"/>
              <a:buChar char="◼"/>
              <a:defRPr/>
            </a:lvl1pPr>
            <a:lvl2pPr indent="-368808" lvl="1" marL="914400" algn="l">
              <a:spcBef>
                <a:spcPts val="600"/>
              </a:spcBef>
              <a:spcAft>
                <a:spcPts val="0"/>
              </a:spcAft>
              <a:buSzPts val="2208"/>
              <a:buChar char="◼"/>
              <a:defRPr/>
            </a:lvl2pPr>
            <a:lvl3pPr indent="-345439" lvl="2" marL="1371600" algn="l">
              <a:spcBef>
                <a:spcPts val="600"/>
              </a:spcBef>
              <a:spcAft>
                <a:spcPts val="0"/>
              </a:spcAft>
              <a:buSzPts val="1840"/>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7" name="Google Shape;87;p5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90" name="Shape 90"/>
        <p:cNvGrpSpPr/>
        <p:nvPr/>
      </p:nvGrpSpPr>
      <p:grpSpPr>
        <a:xfrm>
          <a:off x="0" y="0"/>
          <a:ext cx="0" cy="0"/>
          <a:chOff x="0" y="0"/>
          <a:chExt cx="0" cy="0"/>
        </a:xfrm>
      </p:grpSpPr>
      <p:sp>
        <p:nvSpPr>
          <p:cNvPr id="91" name="Google Shape;91;p55"/>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5"/>
          <p:cNvSpPr txBox="1"/>
          <p:nvPr>
            <p:ph type="title"/>
          </p:nvPr>
        </p:nvSpPr>
        <p:spPr>
          <a:xfrm rot="5400000">
            <a:off x="7249746" y="2265181"/>
            <a:ext cx="5183073" cy="20041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5"/>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4" name="Google Shape;94;p55"/>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5"/>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5"/>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2D58AC"/>
                </a:solidFill>
                <a:latin typeface="Gill Sans"/>
                <a:ea typeface="Gill Sans"/>
                <a:cs typeface="Gill Sans"/>
                <a:sym typeface="Gill Sans"/>
              </a:defRPr>
            </a:lvl1pPr>
            <a:lvl2pPr indent="0" lvl="1" marL="0" algn="r">
              <a:spcBef>
                <a:spcPts val="0"/>
              </a:spcBef>
              <a:buNone/>
              <a:defRPr sz="900">
                <a:solidFill>
                  <a:srgbClr val="2D58AC"/>
                </a:solidFill>
                <a:latin typeface="Gill Sans"/>
                <a:ea typeface="Gill Sans"/>
                <a:cs typeface="Gill Sans"/>
                <a:sym typeface="Gill Sans"/>
              </a:defRPr>
            </a:lvl2pPr>
            <a:lvl3pPr indent="0" lvl="2" marL="0" algn="r">
              <a:spcBef>
                <a:spcPts val="0"/>
              </a:spcBef>
              <a:buNone/>
              <a:defRPr sz="900">
                <a:solidFill>
                  <a:srgbClr val="2D58AC"/>
                </a:solidFill>
                <a:latin typeface="Gill Sans"/>
                <a:ea typeface="Gill Sans"/>
                <a:cs typeface="Gill Sans"/>
                <a:sym typeface="Gill Sans"/>
              </a:defRPr>
            </a:lvl3pPr>
            <a:lvl4pPr indent="0" lvl="3" marL="0" algn="r">
              <a:spcBef>
                <a:spcPts val="0"/>
              </a:spcBef>
              <a:buNone/>
              <a:defRPr sz="900">
                <a:solidFill>
                  <a:srgbClr val="2D58AC"/>
                </a:solidFill>
                <a:latin typeface="Gill Sans"/>
                <a:ea typeface="Gill Sans"/>
                <a:cs typeface="Gill Sans"/>
                <a:sym typeface="Gill Sans"/>
              </a:defRPr>
            </a:lvl4pPr>
            <a:lvl5pPr indent="0" lvl="4" marL="0" algn="r">
              <a:spcBef>
                <a:spcPts val="0"/>
              </a:spcBef>
              <a:buNone/>
              <a:defRPr sz="900">
                <a:solidFill>
                  <a:srgbClr val="2D58AC"/>
                </a:solidFill>
                <a:latin typeface="Gill Sans"/>
                <a:ea typeface="Gill Sans"/>
                <a:cs typeface="Gill Sans"/>
                <a:sym typeface="Gill Sans"/>
              </a:defRPr>
            </a:lvl5pPr>
            <a:lvl6pPr indent="0" lvl="5" marL="0" algn="r">
              <a:spcBef>
                <a:spcPts val="0"/>
              </a:spcBef>
              <a:buNone/>
              <a:defRPr sz="900">
                <a:solidFill>
                  <a:srgbClr val="2D58AC"/>
                </a:solidFill>
                <a:latin typeface="Gill Sans"/>
                <a:ea typeface="Gill Sans"/>
                <a:cs typeface="Gill Sans"/>
                <a:sym typeface="Gill Sans"/>
              </a:defRPr>
            </a:lvl6pPr>
            <a:lvl7pPr indent="0" lvl="6" marL="0" algn="r">
              <a:spcBef>
                <a:spcPts val="0"/>
              </a:spcBef>
              <a:buNone/>
              <a:defRPr sz="900">
                <a:solidFill>
                  <a:srgbClr val="2D58AC"/>
                </a:solidFill>
                <a:latin typeface="Gill Sans"/>
                <a:ea typeface="Gill Sans"/>
                <a:cs typeface="Gill Sans"/>
                <a:sym typeface="Gill Sans"/>
              </a:defRPr>
            </a:lvl7pPr>
            <a:lvl8pPr indent="0" lvl="7" marL="0" algn="r">
              <a:spcBef>
                <a:spcPts val="0"/>
              </a:spcBef>
              <a:buNone/>
              <a:defRPr sz="900">
                <a:solidFill>
                  <a:srgbClr val="2D58AC"/>
                </a:solidFill>
                <a:latin typeface="Gill Sans"/>
                <a:ea typeface="Gill Sans"/>
                <a:cs typeface="Gill Sans"/>
                <a:sym typeface="Gill Sans"/>
              </a:defRPr>
            </a:lvl8pPr>
            <a:lvl9pPr indent="0" lvl="8" marL="0" algn="r">
              <a:spcBef>
                <a:spcPts val="0"/>
              </a:spcBef>
              <a:buNone/>
              <a:defRPr sz="900">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spTree>
      <p:nvGrpSpPr>
        <p:cNvPr id="23" name="Shape 23"/>
        <p:cNvGrpSpPr/>
        <p:nvPr/>
      </p:nvGrpSpPr>
      <p:grpSpPr>
        <a:xfrm>
          <a:off x="0" y="0"/>
          <a:ext cx="0" cy="0"/>
          <a:chOff x="0" y="0"/>
          <a:chExt cx="0" cy="0"/>
        </a:xfrm>
      </p:grpSpPr>
      <p:sp>
        <p:nvSpPr>
          <p:cNvPr id="24" name="Google Shape;24;p46"/>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6"/>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5400"/>
              <a:buFont typeface="Gill Sans"/>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415544" lvl="0" marL="457200" algn="l">
              <a:spcBef>
                <a:spcPts val="640"/>
              </a:spcBef>
              <a:spcAft>
                <a:spcPts val="0"/>
              </a:spcAft>
              <a:buSzPts val="2944"/>
              <a:buChar char="◼"/>
              <a:defRPr sz="3200"/>
            </a:lvl1pPr>
            <a:lvl2pPr indent="-392176" lvl="1" marL="914400" algn="l">
              <a:spcBef>
                <a:spcPts val="600"/>
              </a:spcBef>
              <a:spcAft>
                <a:spcPts val="0"/>
              </a:spcAft>
              <a:buSzPts val="2576"/>
              <a:buChar char="◼"/>
              <a:defRPr sz="2800"/>
            </a:lvl2pPr>
            <a:lvl3pPr indent="-368808" lvl="2" marL="1371600" algn="l">
              <a:spcBef>
                <a:spcPts val="600"/>
              </a:spcBef>
              <a:spcAft>
                <a:spcPts val="0"/>
              </a:spcAft>
              <a:buSzPts val="2208"/>
              <a:buChar char="◼"/>
              <a:defRPr sz="2400"/>
            </a:lvl3pPr>
            <a:lvl4pPr indent="-345439" lvl="3" marL="1828800" algn="l">
              <a:spcBef>
                <a:spcPts val="600"/>
              </a:spcBef>
              <a:spcAft>
                <a:spcPts val="0"/>
              </a:spcAft>
              <a:buSzPts val="1840"/>
              <a:buChar char="◼"/>
              <a:defRPr sz="2000"/>
            </a:lvl4pPr>
            <a:lvl5pPr indent="-345439" lvl="4" marL="2286000" algn="l">
              <a:spcBef>
                <a:spcPts val="600"/>
              </a:spcBef>
              <a:spcAft>
                <a:spcPts val="0"/>
              </a:spcAft>
              <a:buSzPts val="1840"/>
              <a:buChar char="◼"/>
              <a:defRPr sz="2000"/>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7" name="Google Shape;27;p4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30" name="Shape 30"/>
        <p:cNvGrpSpPr/>
        <p:nvPr/>
      </p:nvGrpSpPr>
      <p:grpSpPr>
        <a:xfrm>
          <a:off x="0" y="0"/>
          <a:ext cx="0" cy="0"/>
          <a:chOff x="0" y="0"/>
          <a:chExt cx="0" cy="0"/>
        </a:xfrm>
      </p:grpSpPr>
      <p:sp>
        <p:nvSpPr>
          <p:cNvPr id="31" name="Google Shape;31;p47"/>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7"/>
          <p:cNvSpPr txBox="1"/>
          <p:nvPr>
            <p:ph type="title"/>
          </p:nvPr>
        </p:nvSpPr>
        <p:spPr>
          <a:xfrm>
            <a:off x="581193" y="729658"/>
            <a:ext cx="11029616" cy="9883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7"/>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4" name="Google Shape;34;p47"/>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35" name="Google Shape;35;p4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38" name="Shape 38"/>
        <p:cNvGrpSpPr/>
        <p:nvPr/>
      </p:nvGrpSpPr>
      <p:grpSpPr>
        <a:xfrm>
          <a:off x="0" y="0"/>
          <a:ext cx="0" cy="0"/>
          <a:chOff x="0" y="0"/>
          <a:chExt cx="0" cy="0"/>
        </a:xfrm>
      </p:grpSpPr>
      <p:sp>
        <p:nvSpPr>
          <p:cNvPr id="39" name="Google Shape;39;p48"/>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8"/>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8"/>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42" name="Google Shape;42;p4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2D58AC"/>
                </a:solidFill>
                <a:latin typeface="Gill Sans"/>
                <a:ea typeface="Gill Sans"/>
                <a:cs typeface="Gill Sans"/>
                <a:sym typeface="Gill Sans"/>
              </a:defRPr>
            </a:lvl1pPr>
            <a:lvl2pPr indent="0" lvl="1" marL="0" algn="r">
              <a:spcBef>
                <a:spcPts val="0"/>
              </a:spcBef>
              <a:buNone/>
              <a:defRPr sz="900">
                <a:solidFill>
                  <a:srgbClr val="2D58AC"/>
                </a:solidFill>
                <a:latin typeface="Gill Sans"/>
                <a:ea typeface="Gill Sans"/>
                <a:cs typeface="Gill Sans"/>
                <a:sym typeface="Gill Sans"/>
              </a:defRPr>
            </a:lvl2pPr>
            <a:lvl3pPr indent="0" lvl="2" marL="0" algn="r">
              <a:spcBef>
                <a:spcPts val="0"/>
              </a:spcBef>
              <a:buNone/>
              <a:defRPr sz="900">
                <a:solidFill>
                  <a:srgbClr val="2D58AC"/>
                </a:solidFill>
                <a:latin typeface="Gill Sans"/>
                <a:ea typeface="Gill Sans"/>
                <a:cs typeface="Gill Sans"/>
                <a:sym typeface="Gill Sans"/>
              </a:defRPr>
            </a:lvl3pPr>
            <a:lvl4pPr indent="0" lvl="3" marL="0" algn="r">
              <a:spcBef>
                <a:spcPts val="0"/>
              </a:spcBef>
              <a:buNone/>
              <a:defRPr sz="900">
                <a:solidFill>
                  <a:srgbClr val="2D58AC"/>
                </a:solidFill>
                <a:latin typeface="Gill Sans"/>
                <a:ea typeface="Gill Sans"/>
                <a:cs typeface="Gill Sans"/>
                <a:sym typeface="Gill Sans"/>
              </a:defRPr>
            </a:lvl4pPr>
            <a:lvl5pPr indent="0" lvl="4" marL="0" algn="r">
              <a:spcBef>
                <a:spcPts val="0"/>
              </a:spcBef>
              <a:buNone/>
              <a:defRPr sz="900">
                <a:solidFill>
                  <a:srgbClr val="2D58AC"/>
                </a:solidFill>
                <a:latin typeface="Gill Sans"/>
                <a:ea typeface="Gill Sans"/>
                <a:cs typeface="Gill Sans"/>
                <a:sym typeface="Gill Sans"/>
              </a:defRPr>
            </a:lvl5pPr>
            <a:lvl6pPr indent="0" lvl="5" marL="0" algn="r">
              <a:spcBef>
                <a:spcPts val="0"/>
              </a:spcBef>
              <a:buNone/>
              <a:defRPr sz="900">
                <a:solidFill>
                  <a:srgbClr val="2D58AC"/>
                </a:solidFill>
                <a:latin typeface="Gill Sans"/>
                <a:ea typeface="Gill Sans"/>
                <a:cs typeface="Gill Sans"/>
                <a:sym typeface="Gill Sans"/>
              </a:defRPr>
            </a:lvl6pPr>
            <a:lvl7pPr indent="0" lvl="6" marL="0" algn="r">
              <a:spcBef>
                <a:spcPts val="0"/>
              </a:spcBef>
              <a:buNone/>
              <a:defRPr sz="900">
                <a:solidFill>
                  <a:srgbClr val="2D58AC"/>
                </a:solidFill>
                <a:latin typeface="Gill Sans"/>
                <a:ea typeface="Gill Sans"/>
                <a:cs typeface="Gill Sans"/>
                <a:sym typeface="Gill Sans"/>
              </a:defRPr>
            </a:lvl7pPr>
            <a:lvl8pPr indent="0" lvl="7" marL="0" algn="r">
              <a:spcBef>
                <a:spcPts val="0"/>
              </a:spcBef>
              <a:buNone/>
              <a:defRPr sz="900">
                <a:solidFill>
                  <a:srgbClr val="2D58AC"/>
                </a:solidFill>
                <a:latin typeface="Gill Sans"/>
                <a:ea typeface="Gill Sans"/>
                <a:cs typeface="Gill Sans"/>
                <a:sym typeface="Gill Sans"/>
              </a:defRPr>
            </a:lvl8pPr>
            <a:lvl9pPr indent="0" lvl="8" marL="0" algn="r">
              <a:spcBef>
                <a:spcPts val="0"/>
              </a:spcBef>
              <a:buNone/>
              <a:defRPr sz="900">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45" name="Shape 45"/>
        <p:cNvGrpSpPr/>
        <p:nvPr/>
      </p:nvGrpSpPr>
      <p:grpSpPr>
        <a:xfrm>
          <a:off x="0" y="0"/>
          <a:ext cx="0" cy="0"/>
          <a:chOff x="0" y="0"/>
          <a:chExt cx="0" cy="0"/>
        </a:xfrm>
      </p:grpSpPr>
      <p:sp>
        <p:nvSpPr>
          <p:cNvPr id="46" name="Google Shape;46;p49"/>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9"/>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5400"/>
              <a:buFont typeface="Gill San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9"/>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2208"/>
              <a:buNone/>
              <a:defRPr>
                <a:solidFill>
                  <a:srgbClr val="888888"/>
                </a:solidFill>
              </a:defRPr>
            </a:lvl2pPr>
            <a:lvl3pPr lvl="2" algn="ctr">
              <a:spcBef>
                <a:spcPts val="600"/>
              </a:spcBef>
              <a:spcAft>
                <a:spcPts val="0"/>
              </a:spcAft>
              <a:buSzPts val="1840"/>
              <a:buNone/>
              <a:defRPr>
                <a:solidFill>
                  <a:srgbClr val="888888"/>
                </a:solidFill>
              </a:defRPr>
            </a:lvl3pPr>
            <a:lvl4pPr lvl="3" algn="ctr">
              <a:spcBef>
                <a:spcPts val="600"/>
              </a:spcBef>
              <a:spcAft>
                <a:spcPts val="0"/>
              </a:spcAft>
              <a:buSzPts val="1656"/>
              <a:buNone/>
              <a:defRPr>
                <a:solidFill>
                  <a:srgbClr val="888888"/>
                </a:solidFill>
              </a:defRPr>
            </a:lvl4pPr>
            <a:lvl5pPr lvl="4" algn="ctr">
              <a:spcBef>
                <a:spcPts val="600"/>
              </a:spcBef>
              <a:spcAft>
                <a:spcPts val="0"/>
              </a:spcAft>
              <a:buSzPts val="1656"/>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49" name="Google Shape;49;p49"/>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2D58AC"/>
                </a:solidFill>
                <a:latin typeface="Gill Sans"/>
                <a:ea typeface="Gill Sans"/>
                <a:cs typeface="Gill Sans"/>
                <a:sym typeface="Gill Sans"/>
              </a:defRPr>
            </a:lvl1pPr>
            <a:lvl2pPr indent="0" lvl="1" marL="0" algn="r">
              <a:spcBef>
                <a:spcPts val="0"/>
              </a:spcBef>
              <a:buNone/>
              <a:defRPr sz="900">
                <a:solidFill>
                  <a:srgbClr val="2D58AC"/>
                </a:solidFill>
                <a:latin typeface="Gill Sans"/>
                <a:ea typeface="Gill Sans"/>
                <a:cs typeface="Gill Sans"/>
                <a:sym typeface="Gill Sans"/>
              </a:defRPr>
            </a:lvl2pPr>
            <a:lvl3pPr indent="0" lvl="2" marL="0" algn="r">
              <a:spcBef>
                <a:spcPts val="0"/>
              </a:spcBef>
              <a:buNone/>
              <a:defRPr sz="900">
                <a:solidFill>
                  <a:srgbClr val="2D58AC"/>
                </a:solidFill>
                <a:latin typeface="Gill Sans"/>
                <a:ea typeface="Gill Sans"/>
                <a:cs typeface="Gill Sans"/>
                <a:sym typeface="Gill Sans"/>
              </a:defRPr>
            </a:lvl3pPr>
            <a:lvl4pPr indent="0" lvl="3" marL="0" algn="r">
              <a:spcBef>
                <a:spcPts val="0"/>
              </a:spcBef>
              <a:buNone/>
              <a:defRPr sz="900">
                <a:solidFill>
                  <a:srgbClr val="2D58AC"/>
                </a:solidFill>
                <a:latin typeface="Gill Sans"/>
                <a:ea typeface="Gill Sans"/>
                <a:cs typeface="Gill Sans"/>
                <a:sym typeface="Gill Sans"/>
              </a:defRPr>
            </a:lvl4pPr>
            <a:lvl5pPr indent="0" lvl="4" marL="0" algn="r">
              <a:spcBef>
                <a:spcPts val="0"/>
              </a:spcBef>
              <a:buNone/>
              <a:defRPr sz="900">
                <a:solidFill>
                  <a:srgbClr val="2D58AC"/>
                </a:solidFill>
                <a:latin typeface="Gill Sans"/>
                <a:ea typeface="Gill Sans"/>
                <a:cs typeface="Gill Sans"/>
                <a:sym typeface="Gill Sans"/>
              </a:defRPr>
            </a:lvl5pPr>
            <a:lvl6pPr indent="0" lvl="5" marL="0" algn="r">
              <a:spcBef>
                <a:spcPts val="0"/>
              </a:spcBef>
              <a:buNone/>
              <a:defRPr sz="900">
                <a:solidFill>
                  <a:srgbClr val="2D58AC"/>
                </a:solidFill>
                <a:latin typeface="Gill Sans"/>
                <a:ea typeface="Gill Sans"/>
                <a:cs typeface="Gill Sans"/>
                <a:sym typeface="Gill Sans"/>
              </a:defRPr>
            </a:lvl6pPr>
            <a:lvl7pPr indent="0" lvl="6" marL="0" algn="r">
              <a:spcBef>
                <a:spcPts val="0"/>
              </a:spcBef>
              <a:buNone/>
              <a:defRPr sz="900">
                <a:solidFill>
                  <a:srgbClr val="2D58AC"/>
                </a:solidFill>
                <a:latin typeface="Gill Sans"/>
                <a:ea typeface="Gill Sans"/>
                <a:cs typeface="Gill Sans"/>
                <a:sym typeface="Gill Sans"/>
              </a:defRPr>
            </a:lvl7pPr>
            <a:lvl8pPr indent="0" lvl="7" marL="0" algn="r">
              <a:spcBef>
                <a:spcPts val="0"/>
              </a:spcBef>
              <a:buNone/>
              <a:defRPr sz="900">
                <a:solidFill>
                  <a:srgbClr val="2D58AC"/>
                </a:solidFill>
                <a:latin typeface="Gill Sans"/>
                <a:ea typeface="Gill Sans"/>
                <a:cs typeface="Gill Sans"/>
                <a:sym typeface="Gill Sans"/>
              </a:defRPr>
            </a:lvl8pPr>
            <a:lvl9pPr indent="0" lvl="8" marL="0" algn="r">
              <a:spcBef>
                <a:spcPts val="0"/>
              </a:spcBef>
              <a:buNone/>
              <a:defRPr sz="900">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52" name="Shape 52"/>
        <p:cNvGrpSpPr/>
        <p:nvPr/>
      </p:nvGrpSpPr>
      <p:grpSpPr>
        <a:xfrm>
          <a:off x="0" y="0"/>
          <a:ext cx="0" cy="0"/>
          <a:chOff x="0" y="0"/>
          <a:chExt cx="0" cy="0"/>
        </a:xfrm>
      </p:grpSpPr>
      <p:sp>
        <p:nvSpPr>
          <p:cNvPr id="53" name="Google Shape;53;p50"/>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0"/>
          <p:cNvSpPr txBox="1"/>
          <p:nvPr>
            <p:ph type="title"/>
          </p:nvPr>
        </p:nvSpPr>
        <p:spPr>
          <a:xfrm>
            <a:off x="581193" y="729658"/>
            <a:ext cx="11029616" cy="9883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0"/>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6" name="Google Shape;56;p50"/>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7" name="Google Shape;57;p50"/>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8" name="Google Shape;58;p50"/>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9" name="Google Shape;59;p5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2" name="Shape 62"/>
        <p:cNvGrpSpPr/>
        <p:nvPr/>
      </p:nvGrpSpPr>
      <p:grpSpPr>
        <a:xfrm>
          <a:off x="0" y="0"/>
          <a:ext cx="0" cy="0"/>
          <a:chOff x="0" y="0"/>
          <a:chExt cx="0" cy="0"/>
        </a:xfrm>
      </p:grpSpPr>
      <p:sp>
        <p:nvSpPr>
          <p:cNvPr id="63" name="Google Shape;63;p5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51"/>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1"/>
          <p:cNvSpPr txBox="1"/>
          <p:nvPr>
            <p:ph type="title"/>
          </p:nvPr>
        </p:nvSpPr>
        <p:spPr>
          <a:xfrm>
            <a:off x="575894" y="729658"/>
            <a:ext cx="11029616" cy="9883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68" name="Shape 68"/>
        <p:cNvGrpSpPr/>
        <p:nvPr/>
      </p:nvGrpSpPr>
      <p:grpSpPr>
        <a:xfrm>
          <a:off x="0" y="0"/>
          <a:ext cx="0" cy="0"/>
          <a:chOff x="0" y="0"/>
          <a:chExt cx="0" cy="0"/>
        </a:xfrm>
      </p:grpSpPr>
      <p:sp>
        <p:nvSpPr>
          <p:cNvPr id="69" name="Google Shape;69;p52"/>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2"/>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D58AC"/>
              </a:buClr>
              <a:buSzPts val="2000"/>
              <a:buFont typeface="Gill Sans"/>
              <a:buNone/>
              <a:defRPr b="0" sz="200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72" name="Google Shape;72;p52"/>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3" name="Google Shape;73;p5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2D58AC"/>
                </a:solidFill>
                <a:latin typeface="Gill Sans"/>
                <a:ea typeface="Gill Sans"/>
                <a:cs typeface="Gill Sans"/>
                <a:sym typeface="Gill Sans"/>
              </a:defRPr>
            </a:lvl1pPr>
            <a:lvl2pPr indent="0" lvl="1" marL="0" algn="r">
              <a:spcBef>
                <a:spcPts val="0"/>
              </a:spcBef>
              <a:buNone/>
              <a:defRPr sz="900">
                <a:solidFill>
                  <a:srgbClr val="2D58AC"/>
                </a:solidFill>
                <a:latin typeface="Gill Sans"/>
                <a:ea typeface="Gill Sans"/>
                <a:cs typeface="Gill Sans"/>
                <a:sym typeface="Gill Sans"/>
              </a:defRPr>
            </a:lvl2pPr>
            <a:lvl3pPr indent="0" lvl="2" marL="0" algn="r">
              <a:spcBef>
                <a:spcPts val="0"/>
              </a:spcBef>
              <a:buNone/>
              <a:defRPr sz="900">
                <a:solidFill>
                  <a:srgbClr val="2D58AC"/>
                </a:solidFill>
                <a:latin typeface="Gill Sans"/>
                <a:ea typeface="Gill Sans"/>
                <a:cs typeface="Gill Sans"/>
                <a:sym typeface="Gill Sans"/>
              </a:defRPr>
            </a:lvl3pPr>
            <a:lvl4pPr indent="0" lvl="3" marL="0" algn="r">
              <a:spcBef>
                <a:spcPts val="0"/>
              </a:spcBef>
              <a:buNone/>
              <a:defRPr sz="900">
                <a:solidFill>
                  <a:srgbClr val="2D58AC"/>
                </a:solidFill>
                <a:latin typeface="Gill Sans"/>
                <a:ea typeface="Gill Sans"/>
                <a:cs typeface="Gill Sans"/>
                <a:sym typeface="Gill Sans"/>
              </a:defRPr>
            </a:lvl4pPr>
            <a:lvl5pPr indent="0" lvl="4" marL="0" algn="r">
              <a:spcBef>
                <a:spcPts val="0"/>
              </a:spcBef>
              <a:buNone/>
              <a:defRPr sz="900">
                <a:solidFill>
                  <a:srgbClr val="2D58AC"/>
                </a:solidFill>
                <a:latin typeface="Gill Sans"/>
                <a:ea typeface="Gill Sans"/>
                <a:cs typeface="Gill Sans"/>
                <a:sym typeface="Gill Sans"/>
              </a:defRPr>
            </a:lvl5pPr>
            <a:lvl6pPr indent="0" lvl="5" marL="0" algn="r">
              <a:spcBef>
                <a:spcPts val="0"/>
              </a:spcBef>
              <a:buNone/>
              <a:defRPr sz="900">
                <a:solidFill>
                  <a:srgbClr val="2D58AC"/>
                </a:solidFill>
                <a:latin typeface="Gill Sans"/>
                <a:ea typeface="Gill Sans"/>
                <a:cs typeface="Gill Sans"/>
                <a:sym typeface="Gill Sans"/>
              </a:defRPr>
            </a:lvl6pPr>
            <a:lvl7pPr indent="0" lvl="6" marL="0" algn="r">
              <a:spcBef>
                <a:spcPts val="0"/>
              </a:spcBef>
              <a:buNone/>
              <a:defRPr sz="900">
                <a:solidFill>
                  <a:srgbClr val="2D58AC"/>
                </a:solidFill>
                <a:latin typeface="Gill Sans"/>
                <a:ea typeface="Gill Sans"/>
                <a:cs typeface="Gill Sans"/>
                <a:sym typeface="Gill Sans"/>
              </a:defRPr>
            </a:lvl7pPr>
            <a:lvl8pPr indent="0" lvl="7" marL="0" algn="r">
              <a:spcBef>
                <a:spcPts val="0"/>
              </a:spcBef>
              <a:buNone/>
              <a:defRPr sz="900">
                <a:solidFill>
                  <a:srgbClr val="2D58AC"/>
                </a:solidFill>
                <a:latin typeface="Gill Sans"/>
                <a:ea typeface="Gill Sans"/>
                <a:cs typeface="Gill Sans"/>
                <a:sym typeface="Gill Sans"/>
              </a:defRPr>
            </a:lvl8pPr>
            <a:lvl9pPr indent="0" lvl="8" marL="0" algn="r">
              <a:spcBef>
                <a:spcPts val="0"/>
              </a:spcBef>
              <a:buNone/>
              <a:defRPr sz="900">
                <a:solidFill>
                  <a:srgbClr val="2D58A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76" name="Shape 76"/>
        <p:cNvGrpSpPr/>
        <p:nvPr/>
      </p:nvGrpSpPr>
      <p:grpSpPr>
        <a:xfrm>
          <a:off x="0" y="0"/>
          <a:ext cx="0" cy="0"/>
          <a:chOff x="0" y="0"/>
          <a:chExt cx="0" cy="0"/>
        </a:xfrm>
      </p:grpSpPr>
      <p:sp>
        <p:nvSpPr>
          <p:cNvPr id="77" name="Google Shape;77;p53"/>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p:nvPr>
            <p:ph idx="2" type="pic"/>
          </p:nvPr>
        </p:nvSpPr>
        <p:spPr>
          <a:xfrm>
            <a:off x="447817" y="599725"/>
            <a:ext cx="11290859" cy="3557252"/>
          </a:xfrm>
          <a:prstGeom prst="rect">
            <a:avLst/>
          </a:prstGeom>
          <a:noFill/>
          <a:ln>
            <a:noFill/>
          </a:ln>
        </p:spPr>
      </p:sp>
      <p:sp>
        <p:nvSpPr>
          <p:cNvPr id="79" name="Google Shape;79;p53"/>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80" name="Google Shape;80;p5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581192" y="705124"/>
            <a:ext cx="11029616" cy="1189554"/>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4800"/>
              <a:buFont typeface="Gill Sans"/>
              <a:buNone/>
              <a:defRPr b="1" i="0" sz="4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44"/>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92176" lvl="0" marL="457200" marR="0" rtl="0" algn="l">
              <a:spcBef>
                <a:spcPts val="560"/>
              </a:spcBef>
              <a:spcAft>
                <a:spcPts val="0"/>
              </a:spcAft>
              <a:buClr>
                <a:schemeClr val="accent2"/>
              </a:buClr>
              <a:buSzPts val="2576"/>
              <a:buFont typeface="Noto Sans Symbols"/>
              <a:buChar char="◼"/>
              <a:defRPr b="0" i="0" sz="2800" u="none" cap="none" strike="noStrike">
                <a:solidFill>
                  <a:schemeClr val="dk2"/>
                </a:solidFill>
                <a:latin typeface="Gill Sans"/>
                <a:ea typeface="Gill Sans"/>
                <a:cs typeface="Gill Sans"/>
                <a:sym typeface="Gill Sans"/>
              </a:defRPr>
            </a:lvl1pPr>
            <a:lvl2pPr indent="-368808" lvl="1" marL="914400" marR="0" rtl="0" algn="l">
              <a:spcBef>
                <a:spcPts val="600"/>
              </a:spcBef>
              <a:spcAft>
                <a:spcPts val="0"/>
              </a:spcAft>
              <a:buClr>
                <a:schemeClr val="accent2"/>
              </a:buClr>
              <a:buSzPts val="2208"/>
              <a:buFont typeface="Noto Sans Symbols"/>
              <a:buChar char="◼"/>
              <a:defRPr b="0" i="0" sz="2400" u="none" cap="none" strike="noStrike">
                <a:solidFill>
                  <a:schemeClr val="dk2"/>
                </a:solidFill>
                <a:latin typeface="Gill Sans"/>
                <a:ea typeface="Gill Sans"/>
                <a:cs typeface="Gill Sans"/>
                <a:sym typeface="Gill Sans"/>
              </a:defRPr>
            </a:lvl2pPr>
            <a:lvl3pPr indent="-345439" lvl="2" marL="1371600" marR="0" rtl="0" algn="l">
              <a:spcBef>
                <a:spcPts val="600"/>
              </a:spcBef>
              <a:spcAft>
                <a:spcPts val="0"/>
              </a:spcAft>
              <a:buClr>
                <a:schemeClr val="accent2"/>
              </a:buClr>
              <a:buSzPts val="1840"/>
              <a:buFont typeface="Noto Sans Symbols"/>
              <a:buChar char="◼"/>
              <a:defRPr b="0" i="0" sz="2000" u="none" cap="none" strike="noStrike">
                <a:solidFill>
                  <a:schemeClr val="dk2"/>
                </a:solidFill>
                <a:latin typeface="Gill Sans"/>
                <a:ea typeface="Gill Sans"/>
                <a:cs typeface="Gill Sans"/>
                <a:sym typeface="Gill Sans"/>
              </a:defRPr>
            </a:lvl3pPr>
            <a:lvl4pPr indent="-333756" lvl="3" marL="1828800" marR="0" rtl="0" algn="l">
              <a:spcBef>
                <a:spcPts val="60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4pPr>
            <a:lvl5pPr indent="-333756" lvl="4" marL="2286000" marR="0" rtl="0" algn="l">
              <a:spcBef>
                <a:spcPts val="60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4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4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4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2"/>
                </a:solidFill>
                <a:latin typeface="Gill Sans"/>
                <a:ea typeface="Gill Sans"/>
                <a:cs typeface="Gill Sans"/>
                <a:sym typeface="Gill Sans"/>
              </a:defRPr>
            </a:lvl1pPr>
            <a:lvl2pPr indent="0" lvl="1" marL="0" marR="0" rtl="0" algn="r">
              <a:spcBef>
                <a:spcPts val="0"/>
              </a:spcBef>
              <a:buNone/>
              <a:defRPr b="0" i="0" sz="900" u="none" cap="none" strike="noStrike">
                <a:solidFill>
                  <a:schemeClr val="accent2"/>
                </a:solidFill>
                <a:latin typeface="Gill Sans"/>
                <a:ea typeface="Gill Sans"/>
                <a:cs typeface="Gill Sans"/>
                <a:sym typeface="Gill Sans"/>
              </a:defRPr>
            </a:lvl2pPr>
            <a:lvl3pPr indent="0" lvl="2" marL="0" marR="0" rtl="0" algn="r">
              <a:spcBef>
                <a:spcPts val="0"/>
              </a:spcBef>
              <a:buNone/>
              <a:defRPr b="0" i="0" sz="900" u="none" cap="none" strike="noStrike">
                <a:solidFill>
                  <a:schemeClr val="accent2"/>
                </a:solidFill>
                <a:latin typeface="Gill Sans"/>
                <a:ea typeface="Gill Sans"/>
                <a:cs typeface="Gill Sans"/>
                <a:sym typeface="Gill Sans"/>
              </a:defRPr>
            </a:lvl3pPr>
            <a:lvl4pPr indent="0" lvl="3" marL="0" marR="0" rtl="0" algn="r">
              <a:spcBef>
                <a:spcPts val="0"/>
              </a:spcBef>
              <a:buNone/>
              <a:defRPr b="0" i="0" sz="900" u="none" cap="none" strike="noStrike">
                <a:solidFill>
                  <a:schemeClr val="accent2"/>
                </a:solidFill>
                <a:latin typeface="Gill Sans"/>
                <a:ea typeface="Gill Sans"/>
                <a:cs typeface="Gill Sans"/>
                <a:sym typeface="Gill Sans"/>
              </a:defRPr>
            </a:lvl4pPr>
            <a:lvl5pPr indent="0" lvl="4" marL="0" marR="0" rtl="0" algn="r">
              <a:spcBef>
                <a:spcPts val="0"/>
              </a:spcBef>
              <a:buNone/>
              <a:defRPr b="0" i="0" sz="900" u="none" cap="none" strike="noStrike">
                <a:solidFill>
                  <a:schemeClr val="accent2"/>
                </a:solidFill>
                <a:latin typeface="Gill Sans"/>
                <a:ea typeface="Gill Sans"/>
                <a:cs typeface="Gill Sans"/>
                <a:sym typeface="Gill Sans"/>
              </a:defRPr>
            </a:lvl5pPr>
            <a:lvl6pPr indent="0" lvl="5" marL="0" marR="0" rtl="0" algn="r">
              <a:spcBef>
                <a:spcPts val="0"/>
              </a:spcBef>
              <a:buNone/>
              <a:defRPr b="0" i="0" sz="900" u="none" cap="none" strike="noStrike">
                <a:solidFill>
                  <a:schemeClr val="accent2"/>
                </a:solidFill>
                <a:latin typeface="Gill Sans"/>
                <a:ea typeface="Gill Sans"/>
                <a:cs typeface="Gill Sans"/>
                <a:sym typeface="Gill Sans"/>
              </a:defRPr>
            </a:lvl6pPr>
            <a:lvl7pPr indent="0" lvl="6" marL="0" marR="0" rtl="0" algn="r">
              <a:spcBef>
                <a:spcPts val="0"/>
              </a:spcBef>
              <a:buNone/>
              <a:defRPr b="0" i="0" sz="900" u="none" cap="none" strike="noStrike">
                <a:solidFill>
                  <a:schemeClr val="accent2"/>
                </a:solidFill>
                <a:latin typeface="Gill Sans"/>
                <a:ea typeface="Gill Sans"/>
                <a:cs typeface="Gill Sans"/>
                <a:sym typeface="Gill Sans"/>
              </a:defRPr>
            </a:lvl7pPr>
            <a:lvl8pPr indent="0" lvl="7" marL="0" marR="0" rtl="0" algn="r">
              <a:spcBef>
                <a:spcPts val="0"/>
              </a:spcBef>
              <a:buNone/>
              <a:defRPr b="0" i="0" sz="900" u="none" cap="none" strike="noStrike">
                <a:solidFill>
                  <a:schemeClr val="accent2"/>
                </a:solidFill>
                <a:latin typeface="Gill Sans"/>
                <a:ea typeface="Gill Sans"/>
                <a:cs typeface="Gill Sans"/>
                <a:sym typeface="Gill Sans"/>
              </a:defRPr>
            </a:lvl8pPr>
            <a:lvl9pPr indent="0" lvl="8" marL="0" marR="0" rtl="0" algn="r">
              <a:spcBef>
                <a:spcPts val="0"/>
              </a:spcBef>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44"/>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4"/>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4"/>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4"/>
          <p:cNvSpPr txBox="1"/>
          <p:nvPr/>
        </p:nvSpPr>
        <p:spPr>
          <a:xfrm>
            <a:off x="774700" y="12954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idx="4294967295" type="body"/>
          </p:nvPr>
        </p:nvSpPr>
        <p:spPr>
          <a:xfrm>
            <a:off x="0" y="5172080"/>
            <a:ext cx="12192000" cy="1574796"/>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208"/>
              <a:buNone/>
            </a:pPr>
            <a:r>
              <a:rPr b="1" lang="en-US" sz="2400">
                <a:solidFill>
                  <a:schemeClr val="accent1"/>
                </a:solidFill>
              </a:rPr>
              <a:t>謝明穎中醫師</a:t>
            </a:r>
            <a:endParaRPr b="1" sz="2400">
              <a:solidFill>
                <a:schemeClr val="accent1"/>
              </a:solidFill>
            </a:endParaRPr>
          </a:p>
          <a:p>
            <a:pPr indent="0" lvl="0" marL="0" rtl="0" algn="ctr">
              <a:spcBef>
                <a:spcPts val="1080"/>
              </a:spcBef>
              <a:spcAft>
                <a:spcPts val="0"/>
              </a:spcAft>
              <a:buSzPts val="2208"/>
              <a:buNone/>
            </a:pPr>
            <a:r>
              <a:rPr b="1" lang="en-US" sz="2400">
                <a:solidFill>
                  <a:schemeClr val="accent1"/>
                </a:solidFill>
              </a:rPr>
              <a:t>陳慈吟物理治療師 </a:t>
            </a:r>
            <a:endParaRPr b="1" sz="2400">
              <a:solidFill>
                <a:schemeClr val="accent1"/>
              </a:solidFill>
            </a:endParaRPr>
          </a:p>
          <a:p>
            <a:pPr indent="0" lvl="0" marL="0" rtl="0" algn="ctr">
              <a:spcBef>
                <a:spcPts val="1080"/>
              </a:spcBef>
              <a:spcAft>
                <a:spcPts val="0"/>
              </a:spcAft>
              <a:buSzPts val="2208"/>
              <a:buNone/>
            </a:pPr>
            <a:r>
              <a:rPr b="1" lang="en-US" sz="2400">
                <a:solidFill>
                  <a:schemeClr val="accent1"/>
                </a:solidFill>
              </a:rPr>
              <a:t>夏念慈專科護理師</a:t>
            </a:r>
            <a:endParaRPr b="1" sz="2000">
              <a:solidFill>
                <a:schemeClr val="accent1"/>
              </a:solidFill>
            </a:endParaRPr>
          </a:p>
        </p:txBody>
      </p:sp>
      <p:sp>
        <p:nvSpPr>
          <p:cNvPr id="103" name="Google Shape;103;p1"/>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04" name="Google Shape;104;p1"/>
          <p:cNvPicPr preferRelativeResize="0"/>
          <p:nvPr/>
        </p:nvPicPr>
        <p:blipFill rotWithShape="1">
          <a:blip r:embed="rId3">
            <a:alphaModFix/>
          </a:blip>
          <a:srcRect b="24764" l="37009" r="6072" t="33834"/>
          <a:stretch/>
        </p:blipFill>
        <p:spPr>
          <a:xfrm>
            <a:off x="601249" y="250519"/>
            <a:ext cx="11296967" cy="46221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資料庫檢索策略</a:t>
            </a:r>
            <a:endParaRPr/>
          </a:p>
        </p:txBody>
      </p:sp>
      <p:sp>
        <p:nvSpPr>
          <p:cNvPr id="199" name="Google Shape;199;p10"/>
          <p:cNvSpPr txBox="1"/>
          <p:nvPr>
            <p:ph idx="1" type="body"/>
          </p:nvPr>
        </p:nvSpPr>
        <p:spPr>
          <a:xfrm>
            <a:off x="6547740" y="2509224"/>
            <a:ext cx="4429461" cy="431836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312"/>
              <a:buNone/>
            </a:pPr>
            <a:r>
              <a:rPr b="1" lang="en-US" sz="3600"/>
              <a:t>系統性回顧文獻</a:t>
            </a:r>
            <a:endParaRPr b="1" sz="3600"/>
          </a:p>
          <a:p>
            <a:pPr indent="0" lvl="0" marL="0" rtl="0" algn="l">
              <a:spcBef>
                <a:spcPts val="1560"/>
              </a:spcBef>
              <a:spcAft>
                <a:spcPts val="0"/>
              </a:spcAft>
              <a:buSzPts val="4416"/>
              <a:buNone/>
            </a:pPr>
            <a:r>
              <a:t/>
            </a:r>
            <a:endParaRPr b="1" sz="4800"/>
          </a:p>
          <a:p>
            <a:pPr indent="0" lvl="0" marL="0" rtl="0" algn="l">
              <a:spcBef>
                <a:spcPts val="1320"/>
              </a:spcBef>
              <a:spcAft>
                <a:spcPts val="0"/>
              </a:spcAft>
              <a:buSzPts val="3312"/>
              <a:buNone/>
            </a:pPr>
            <a:r>
              <a:rPr b="1" lang="en-US" sz="3600"/>
              <a:t>最新/原始研究</a:t>
            </a:r>
            <a:endParaRPr b="1" sz="3600"/>
          </a:p>
          <a:p>
            <a:pPr indent="0" lvl="0" marL="0" rtl="0" algn="l">
              <a:spcBef>
                <a:spcPts val="1320"/>
              </a:spcBef>
              <a:spcAft>
                <a:spcPts val="0"/>
              </a:spcAft>
              <a:buSzPts val="3312"/>
              <a:buNone/>
            </a:pPr>
            <a:r>
              <a:t/>
            </a:r>
            <a:endParaRPr b="1" sz="3600"/>
          </a:p>
          <a:p>
            <a:pPr indent="0" lvl="0" marL="0" rtl="0" algn="l">
              <a:spcBef>
                <a:spcPts val="780"/>
              </a:spcBef>
              <a:spcAft>
                <a:spcPts val="0"/>
              </a:spcAft>
              <a:buSzPts val="828"/>
              <a:buNone/>
            </a:pPr>
            <a:r>
              <a:t/>
            </a:r>
            <a:endParaRPr b="1" sz="900"/>
          </a:p>
        </p:txBody>
      </p:sp>
      <p:pic>
        <p:nvPicPr>
          <p:cNvPr descr="Cochrane Library logo" id="200" name="Google Shape;200;p10"/>
          <p:cNvPicPr preferRelativeResize="0"/>
          <p:nvPr/>
        </p:nvPicPr>
        <p:blipFill rotWithShape="1">
          <a:blip r:embed="rId3">
            <a:alphaModFix/>
          </a:blip>
          <a:srcRect b="0" l="0" r="0" t="0"/>
          <a:stretch/>
        </p:blipFill>
        <p:spPr>
          <a:xfrm>
            <a:off x="2745226" y="2327551"/>
            <a:ext cx="2988042" cy="1013800"/>
          </a:xfrm>
          <a:prstGeom prst="rect">
            <a:avLst/>
          </a:prstGeom>
          <a:noFill/>
          <a:ln>
            <a:noFill/>
          </a:ln>
        </p:spPr>
      </p:pic>
      <p:pic>
        <p:nvPicPr>
          <p:cNvPr id="201" name="Google Shape;201;p10"/>
          <p:cNvPicPr preferRelativeResize="0"/>
          <p:nvPr/>
        </p:nvPicPr>
        <p:blipFill rotWithShape="1">
          <a:blip r:embed="rId4">
            <a:alphaModFix/>
          </a:blip>
          <a:srcRect b="0" l="0" r="0" t="0"/>
          <a:stretch/>
        </p:blipFill>
        <p:spPr>
          <a:xfrm>
            <a:off x="3103562" y="4008144"/>
            <a:ext cx="2629706" cy="9347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1"/>
          <p:cNvPicPr preferRelativeResize="0"/>
          <p:nvPr/>
        </p:nvPicPr>
        <p:blipFill rotWithShape="1">
          <a:blip r:embed="rId3">
            <a:alphaModFix/>
          </a:blip>
          <a:srcRect b="0" l="0" r="0" t="0"/>
          <a:stretch/>
        </p:blipFill>
        <p:spPr>
          <a:xfrm>
            <a:off x="393538" y="135693"/>
            <a:ext cx="11632557" cy="63064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2"/>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214" name="Google Shape;214;p12"/>
          <p:cNvPicPr preferRelativeResize="0"/>
          <p:nvPr/>
        </p:nvPicPr>
        <p:blipFill rotWithShape="1">
          <a:blip r:embed="rId3">
            <a:alphaModFix/>
          </a:blip>
          <a:srcRect b="0" l="0" r="0" t="0"/>
          <a:stretch/>
        </p:blipFill>
        <p:spPr>
          <a:xfrm>
            <a:off x="2327544" y="0"/>
            <a:ext cx="7536912" cy="6858000"/>
          </a:xfrm>
          <a:prstGeom prst="rect">
            <a:avLst/>
          </a:prstGeom>
          <a:noFill/>
          <a:ln>
            <a:noFill/>
          </a:ln>
        </p:spPr>
      </p:pic>
      <p:sp>
        <p:nvSpPr>
          <p:cNvPr id="215" name="Google Shape;215;p12"/>
          <p:cNvSpPr/>
          <p:nvPr/>
        </p:nvSpPr>
        <p:spPr>
          <a:xfrm>
            <a:off x="1576074" y="5962922"/>
            <a:ext cx="729295" cy="47665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216" name="Google Shape;216;p12"/>
          <p:cNvSpPr/>
          <p:nvPr/>
        </p:nvSpPr>
        <p:spPr>
          <a:xfrm>
            <a:off x="1598249" y="5163559"/>
            <a:ext cx="729295" cy="47665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217" name="Google Shape;217;p12"/>
          <p:cNvSpPr/>
          <p:nvPr/>
        </p:nvSpPr>
        <p:spPr>
          <a:xfrm>
            <a:off x="1598249" y="4213059"/>
            <a:ext cx="729295" cy="47665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218" name="Google Shape;218;p12"/>
          <p:cNvSpPr/>
          <p:nvPr/>
        </p:nvSpPr>
        <p:spPr>
          <a:xfrm>
            <a:off x="1598249" y="2521430"/>
            <a:ext cx="729295" cy="476655"/>
          </a:xfrm>
          <a:prstGeom prst="rightArrow">
            <a:avLst>
              <a:gd fmla="val 50000" name="adj1"/>
              <a:gd fmla="val 50000" name="adj2"/>
            </a:avLst>
          </a:prstGeom>
          <a:solidFill>
            <a:srgbClr val="FF0000"/>
          </a:solidFill>
          <a:ln cap="rnd"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219" name="Google Shape;219;p12"/>
          <p:cNvPicPr preferRelativeResize="0"/>
          <p:nvPr/>
        </p:nvPicPr>
        <p:blipFill rotWithShape="1">
          <a:blip r:embed="rId4">
            <a:alphaModFix/>
          </a:blip>
          <a:srcRect b="0" l="0" r="0" t="0"/>
          <a:stretch/>
        </p:blipFill>
        <p:spPr>
          <a:xfrm>
            <a:off x="173058" y="123102"/>
            <a:ext cx="1908276" cy="6783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226" name="Google Shape;226;p13"/>
          <p:cNvPicPr preferRelativeResize="0"/>
          <p:nvPr/>
        </p:nvPicPr>
        <p:blipFill rotWithShape="1">
          <a:blip r:embed="rId3">
            <a:alphaModFix/>
          </a:blip>
          <a:srcRect b="0" l="0" r="0" t="0"/>
          <a:stretch/>
        </p:blipFill>
        <p:spPr>
          <a:xfrm>
            <a:off x="762638" y="0"/>
            <a:ext cx="10666723"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4"/>
          <p:cNvPicPr preferRelativeResize="0"/>
          <p:nvPr/>
        </p:nvPicPr>
        <p:blipFill rotWithShape="1">
          <a:blip r:embed="rId3">
            <a:alphaModFix/>
          </a:blip>
          <a:srcRect b="0" l="0" r="0" t="0"/>
          <a:stretch/>
        </p:blipFill>
        <p:spPr>
          <a:xfrm>
            <a:off x="185055" y="947935"/>
            <a:ext cx="11821890" cy="49621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aphicFrame>
        <p:nvGraphicFramePr>
          <p:cNvPr id="237" name="Google Shape;237;p15"/>
          <p:cNvGraphicFramePr/>
          <p:nvPr/>
        </p:nvGraphicFramePr>
        <p:xfrm>
          <a:off x="3338513" y="2435867"/>
          <a:ext cx="3000000" cy="3000000"/>
        </p:xfrm>
        <a:graphic>
          <a:graphicData uri="http://schemas.openxmlformats.org/drawingml/2006/table">
            <a:tbl>
              <a:tblPr bandRow="1" firstRow="1">
                <a:noFill/>
                <a:tableStyleId>{B8589F88-66AF-49EE-A3DF-9BE61AD24957}</a:tableStyleId>
              </a:tblPr>
              <a:tblGrid>
                <a:gridCol w="2757475"/>
                <a:gridCol w="2757475"/>
              </a:tblGrid>
              <a:tr h="1000900">
                <a:tc>
                  <a:txBody>
                    <a:bodyPr/>
                    <a:lstStyle/>
                    <a:p>
                      <a:pPr indent="0" lvl="0" marL="0" marR="0" rtl="0" algn="ctr">
                        <a:spcBef>
                          <a:spcPts val="0"/>
                        </a:spcBef>
                        <a:spcAft>
                          <a:spcPts val="0"/>
                        </a:spcAft>
                        <a:buNone/>
                      </a:pPr>
                      <a:r>
                        <a:t/>
                      </a:r>
                      <a:endParaRPr sz="2400"/>
                    </a:p>
                  </a:txBody>
                  <a:tcPr marT="45725" marB="45725" marR="91450" marL="91450" anchor="ctr"/>
                </a:tc>
                <a:tc>
                  <a:txBody>
                    <a:bodyPr/>
                    <a:lstStyle/>
                    <a:p>
                      <a:pPr indent="0" lvl="0" marL="0" marR="0" rtl="0" algn="ctr">
                        <a:spcBef>
                          <a:spcPts val="0"/>
                        </a:spcBef>
                        <a:spcAft>
                          <a:spcPts val="0"/>
                        </a:spcAft>
                        <a:buNone/>
                      </a:pPr>
                      <a:r>
                        <a:t/>
                      </a:r>
                      <a:endParaRPr sz="2400"/>
                    </a:p>
                  </a:txBody>
                  <a:tcPr marT="45725" marB="45725" marR="91450" marL="91450" anchor="ctr"/>
                </a:tc>
              </a:tr>
              <a:tr h="676650">
                <a:tc gridSpan="2">
                  <a:txBody>
                    <a:bodyPr/>
                    <a:lstStyle/>
                    <a:p>
                      <a:pPr indent="0" lvl="0" marL="0" marR="0" rtl="0" algn="ctr">
                        <a:spcBef>
                          <a:spcPts val="0"/>
                        </a:spcBef>
                        <a:spcAft>
                          <a:spcPts val="0"/>
                        </a:spcAft>
                        <a:buNone/>
                      </a:pPr>
                      <a:r>
                        <a:rPr lang="en-US" sz="2400"/>
                        <a:t>P</a:t>
                      </a:r>
                      <a:endParaRPr/>
                    </a:p>
                    <a:p>
                      <a:pPr indent="0" lvl="0" marL="0" marR="0" rtl="0" algn="ctr">
                        <a:spcBef>
                          <a:spcPts val="0"/>
                        </a:spcBef>
                        <a:spcAft>
                          <a:spcPts val="0"/>
                        </a:spcAft>
                        <a:buNone/>
                      </a:pPr>
                      <a:r>
                        <a:rPr lang="en-US" sz="2400"/>
                        <a:t>Limitation: SR</a:t>
                      </a:r>
                      <a:endParaRPr sz="2400"/>
                    </a:p>
                  </a:txBody>
                  <a:tcPr marT="45725" marB="45725" marR="91450" marL="91450" anchor="ctr"/>
                </a:tc>
                <a:tc hMerge="1"/>
              </a:tr>
              <a:tr h="457200">
                <a:tc>
                  <a:txBody>
                    <a:bodyPr/>
                    <a:lstStyle/>
                    <a:p>
                      <a:pPr indent="0" lvl="0" marL="0" marR="0" rtl="0" algn="ctr">
                        <a:spcBef>
                          <a:spcPts val="0"/>
                        </a:spcBef>
                        <a:spcAft>
                          <a:spcPts val="0"/>
                        </a:spcAft>
                        <a:buNone/>
                      </a:pPr>
                      <a:r>
                        <a:rPr lang="en-US" sz="2400"/>
                        <a:t>符合1篇</a:t>
                      </a:r>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2400"/>
                        <a:buFont typeface="Gill Sans"/>
                        <a:buNone/>
                      </a:pPr>
                      <a:r>
                        <a:rPr lang="en-US" sz="2400"/>
                        <a:t>符合11篇</a:t>
                      </a:r>
                      <a:endParaRPr/>
                    </a:p>
                  </a:txBody>
                  <a:tcPr marT="45725" marB="45725" marR="91450" marL="91450" anchor="ctr"/>
                </a:tc>
              </a:tr>
              <a:tr h="292600">
                <a:tc gridSpan="2">
                  <a:txBody>
                    <a:bodyPr/>
                    <a:lstStyle/>
                    <a:p>
                      <a:pPr indent="0" lvl="0" marL="0" marR="0" rtl="0" algn="ctr">
                        <a:spcBef>
                          <a:spcPts val="0"/>
                        </a:spcBef>
                        <a:spcAft>
                          <a:spcPts val="0"/>
                        </a:spcAft>
                        <a:buNone/>
                      </a:pPr>
                      <a:r>
                        <a:rPr lang="en-US" sz="2400"/>
                        <a:t>刪除重複</a:t>
                      </a:r>
                      <a:endParaRPr/>
                    </a:p>
                  </a:txBody>
                  <a:tcPr marT="45725" marB="45725" marR="91450" marL="91450" anchor="ctr"/>
                </a:tc>
                <a:tc hMerge="1"/>
              </a:tr>
              <a:tr h="304800">
                <a:tc gridSpan="2">
                  <a:txBody>
                    <a:bodyPr/>
                    <a:lstStyle/>
                    <a:p>
                      <a:pPr indent="0" lvl="0" marL="0" marR="0" rtl="0" algn="ctr">
                        <a:spcBef>
                          <a:spcPts val="0"/>
                        </a:spcBef>
                        <a:spcAft>
                          <a:spcPts val="0"/>
                        </a:spcAft>
                        <a:buNone/>
                      </a:pPr>
                      <a:r>
                        <a:rPr lang="en-US" sz="2400"/>
                        <a:t>最後納入評讀文獻SR 篇</a:t>
                      </a:r>
                      <a:endParaRPr/>
                    </a:p>
                  </a:txBody>
                  <a:tcPr marT="45725" marB="45725" marR="91450" marL="91450" anchor="ctr"/>
                </a:tc>
                <a:tc hMerge="1"/>
              </a:tr>
            </a:tbl>
          </a:graphicData>
        </a:graphic>
      </p:graphicFrame>
      <p:sp>
        <p:nvSpPr>
          <p:cNvPr id="238" name="Google Shape;238;p15"/>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文獻篩選流程</a:t>
            </a:r>
            <a:endParaRPr/>
          </a:p>
        </p:txBody>
      </p:sp>
      <p:pic>
        <p:nvPicPr>
          <p:cNvPr descr="Cochrane Library logo" id="239" name="Google Shape;239;p15"/>
          <p:cNvPicPr preferRelativeResize="0"/>
          <p:nvPr/>
        </p:nvPicPr>
        <p:blipFill rotWithShape="1">
          <a:blip r:embed="rId3">
            <a:alphaModFix/>
          </a:blip>
          <a:srcRect b="0" l="0" r="0" t="0"/>
          <a:stretch/>
        </p:blipFill>
        <p:spPr>
          <a:xfrm>
            <a:off x="3527710" y="2484918"/>
            <a:ext cx="2522607" cy="855885"/>
          </a:xfrm>
          <a:prstGeom prst="rect">
            <a:avLst/>
          </a:prstGeom>
          <a:noFill/>
          <a:ln>
            <a:noFill/>
          </a:ln>
        </p:spPr>
      </p:pic>
      <p:pic>
        <p:nvPicPr>
          <p:cNvPr id="240" name="Google Shape;240;p15"/>
          <p:cNvPicPr preferRelativeResize="0"/>
          <p:nvPr/>
        </p:nvPicPr>
        <p:blipFill rotWithShape="1">
          <a:blip r:embed="rId4">
            <a:alphaModFix/>
          </a:blip>
          <a:srcRect b="0" l="0" r="0" t="0"/>
          <a:stretch/>
        </p:blipFill>
        <p:spPr>
          <a:xfrm>
            <a:off x="6239514" y="2484918"/>
            <a:ext cx="2407768" cy="8558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6"/>
          <p:cNvSpPr txBox="1"/>
          <p:nvPr>
            <p:ph type="title"/>
          </p:nvPr>
        </p:nvSpPr>
        <p:spPr>
          <a:xfrm>
            <a:off x="581193" y="729658"/>
            <a:ext cx="11029616" cy="98833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800"/>
              <a:buFont typeface="Gill Sans"/>
              <a:buNone/>
            </a:pPr>
            <a:r>
              <a:t/>
            </a:r>
            <a:endParaRPr/>
          </a:p>
        </p:txBody>
      </p:sp>
      <p:sp>
        <p:nvSpPr>
          <p:cNvPr id="247" name="Google Shape;247;p16"/>
          <p:cNvSpPr txBox="1"/>
          <p:nvPr>
            <p:ph idx="2" type="body"/>
          </p:nvPr>
        </p:nvSpPr>
        <p:spPr>
          <a:xfrm>
            <a:off x="8715375" y="2228003"/>
            <a:ext cx="2895434" cy="363304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944"/>
              <a:buNone/>
            </a:pPr>
            <a:r>
              <a:rPr lang="en-US" sz="3200"/>
              <a:t>選擇理由</a:t>
            </a:r>
            <a:endParaRPr sz="3200"/>
          </a:p>
          <a:p>
            <a:pPr indent="-306000" lvl="0" marL="306000" rtl="0" algn="l">
              <a:spcBef>
                <a:spcPts val="1240"/>
              </a:spcBef>
              <a:spcAft>
                <a:spcPts val="0"/>
              </a:spcAft>
              <a:buSzPts val="2944"/>
              <a:buChar char="◼"/>
            </a:pPr>
            <a:r>
              <a:rPr lang="en-US" sz="3200"/>
              <a:t>符合臨床情境(PICO)</a:t>
            </a:r>
            <a:endParaRPr/>
          </a:p>
          <a:p>
            <a:pPr indent="-306000" lvl="0" marL="306000" rtl="0" algn="l">
              <a:spcBef>
                <a:spcPts val="1240"/>
              </a:spcBef>
              <a:spcAft>
                <a:spcPts val="0"/>
              </a:spcAft>
              <a:buSzPts val="2944"/>
              <a:buChar char="◼"/>
            </a:pPr>
            <a:r>
              <a:rPr lang="en-US" sz="3200"/>
              <a:t>2021發表</a:t>
            </a:r>
            <a:endParaRPr sz="3200"/>
          </a:p>
          <a:p>
            <a:pPr indent="-306000" lvl="0" marL="306000" rtl="0" algn="l">
              <a:spcBef>
                <a:spcPts val="1240"/>
              </a:spcBef>
              <a:spcAft>
                <a:spcPts val="0"/>
              </a:spcAft>
              <a:buSzPts val="2944"/>
              <a:buChar char="◼"/>
            </a:pPr>
            <a:r>
              <a:rPr lang="en-US" sz="3200"/>
              <a:t>為SR of RCT</a:t>
            </a:r>
            <a:endParaRPr/>
          </a:p>
        </p:txBody>
      </p:sp>
      <p:pic>
        <p:nvPicPr>
          <p:cNvPr id="248" name="Google Shape;248;p16"/>
          <p:cNvPicPr preferRelativeResize="0"/>
          <p:nvPr/>
        </p:nvPicPr>
        <p:blipFill rotWithShape="1">
          <a:blip r:embed="rId3">
            <a:alphaModFix/>
          </a:blip>
          <a:srcRect b="0" l="0" r="0" t="0"/>
          <a:stretch/>
        </p:blipFill>
        <p:spPr>
          <a:xfrm>
            <a:off x="713531" y="2863447"/>
            <a:ext cx="7772400" cy="3264895"/>
          </a:xfrm>
          <a:prstGeom prst="rect">
            <a:avLst/>
          </a:prstGeom>
          <a:noFill/>
          <a:ln>
            <a:noFill/>
          </a:ln>
        </p:spPr>
      </p:pic>
      <p:pic>
        <p:nvPicPr>
          <p:cNvPr id="249" name="Google Shape;249;p16"/>
          <p:cNvPicPr preferRelativeResize="0"/>
          <p:nvPr/>
        </p:nvPicPr>
        <p:blipFill rotWithShape="1">
          <a:blip r:embed="rId4">
            <a:alphaModFix/>
          </a:blip>
          <a:srcRect b="0" l="0" r="0" t="0"/>
          <a:stretch/>
        </p:blipFill>
        <p:spPr>
          <a:xfrm>
            <a:off x="3476626" y="1961747"/>
            <a:ext cx="1917700" cy="901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56" name="Google Shape;256;p17"/>
          <p:cNvSpPr txBox="1"/>
          <p:nvPr/>
        </p:nvSpPr>
        <p:spPr>
          <a:xfrm>
            <a:off x="4386262" y="2151747"/>
            <a:ext cx="5583238" cy="25545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嚴謹評讀</a:t>
            </a:r>
            <a:endParaRPr/>
          </a:p>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Appraise</a:t>
            </a:r>
            <a:endParaRPr/>
          </a:p>
        </p:txBody>
      </p:sp>
      <p:sp>
        <p:nvSpPr>
          <p:cNvPr id="257" name="Google Shape;257;p17"/>
          <p:cNvSpPr/>
          <p:nvPr/>
        </p:nvSpPr>
        <p:spPr>
          <a:xfrm>
            <a:off x="2719387" y="2745000"/>
            <a:ext cx="1368000" cy="136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3</a:t>
            </a:r>
            <a:endParaRPr b="1" sz="6000">
              <a:solidFill>
                <a:schemeClr val="lt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8"/>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64" name="Google Shape;264;p18"/>
          <p:cNvSpPr txBox="1"/>
          <p:nvPr>
            <p:ph idx="4294967295" type="body"/>
          </p:nvPr>
        </p:nvSpPr>
        <p:spPr>
          <a:xfrm>
            <a:off x="1078992" y="3458290"/>
            <a:ext cx="4099941" cy="30796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lang="en-US" sz="3000"/>
              <a:t>文獻評讀工具選擇考量</a:t>
            </a:r>
            <a:endParaRPr sz="3000"/>
          </a:p>
          <a:p>
            <a:pPr indent="-306000" lvl="0" marL="306000" rtl="0" algn="l">
              <a:spcBef>
                <a:spcPts val="1200"/>
              </a:spcBef>
              <a:spcAft>
                <a:spcPts val="0"/>
              </a:spcAft>
              <a:buSzPts val="2760"/>
              <a:buChar char="◼"/>
            </a:pPr>
            <a:r>
              <a:rPr lang="en-US" sz="3000"/>
              <a:t>普遍</a:t>
            </a:r>
            <a:endParaRPr sz="3000"/>
          </a:p>
          <a:p>
            <a:pPr indent="-306000" lvl="0" marL="306000" rtl="0" algn="l">
              <a:spcBef>
                <a:spcPts val="1200"/>
              </a:spcBef>
              <a:spcAft>
                <a:spcPts val="0"/>
              </a:spcAft>
              <a:buSzPts val="2760"/>
              <a:buChar char="◼"/>
            </a:pPr>
            <a:r>
              <a:rPr lang="en-US" sz="3000"/>
              <a:t>熟悉</a:t>
            </a:r>
            <a:endParaRPr sz="3000"/>
          </a:p>
          <a:p>
            <a:pPr indent="-306000" lvl="0" marL="306000" rtl="0" algn="l">
              <a:spcBef>
                <a:spcPts val="1200"/>
              </a:spcBef>
              <a:spcAft>
                <a:spcPts val="0"/>
              </a:spcAft>
              <a:buSzPts val="2760"/>
              <a:buChar char="◼"/>
            </a:pPr>
            <a:r>
              <a:rPr lang="en-US" sz="3000"/>
              <a:t>簡潔</a:t>
            </a:r>
            <a:endParaRPr sz="3000"/>
          </a:p>
          <a:p>
            <a:pPr indent="-306000" lvl="0" marL="306000" rtl="0" algn="l">
              <a:spcBef>
                <a:spcPts val="1200"/>
              </a:spcBef>
              <a:spcAft>
                <a:spcPts val="0"/>
              </a:spcAft>
              <a:buSzPts val="2760"/>
              <a:buChar char="◼"/>
            </a:pPr>
            <a:r>
              <a:rPr lang="en-US" sz="3000"/>
              <a:t>公信力強</a:t>
            </a:r>
            <a:endParaRPr/>
          </a:p>
        </p:txBody>
      </p:sp>
      <p:pic>
        <p:nvPicPr>
          <p:cNvPr id="265" name="Google Shape;265;p18"/>
          <p:cNvPicPr preferRelativeResize="0"/>
          <p:nvPr/>
        </p:nvPicPr>
        <p:blipFill rotWithShape="1">
          <a:blip r:embed="rId3">
            <a:alphaModFix/>
          </a:blip>
          <a:srcRect b="0" l="0" r="0" t="0"/>
          <a:stretch/>
        </p:blipFill>
        <p:spPr>
          <a:xfrm>
            <a:off x="331279" y="320040"/>
            <a:ext cx="5010150" cy="2818210"/>
          </a:xfrm>
          <a:prstGeom prst="rect">
            <a:avLst/>
          </a:prstGeom>
          <a:noFill/>
          <a:ln>
            <a:noFill/>
          </a:ln>
        </p:spPr>
      </p:pic>
      <p:grpSp>
        <p:nvGrpSpPr>
          <p:cNvPr id="266" name="Google Shape;266;p18"/>
          <p:cNvGrpSpPr/>
          <p:nvPr/>
        </p:nvGrpSpPr>
        <p:grpSpPr>
          <a:xfrm>
            <a:off x="6483290" y="748956"/>
            <a:ext cx="4788018" cy="5418666"/>
            <a:chOff x="920690" y="0"/>
            <a:chExt cx="4788018" cy="5418666"/>
          </a:xfrm>
        </p:grpSpPr>
        <p:sp>
          <p:nvSpPr>
            <p:cNvPr id="267" name="Google Shape;267;p18"/>
            <p:cNvSpPr/>
            <p:nvPr/>
          </p:nvSpPr>
          <p:spPr>
            <a:xfrm>
              <a:off x="920690" y="0"/>
              <a:ext cx="4788018" cy="1354666"/>
            </a:xfrm>
            <a:prstGeom prst="roundRect">
              <a:avLst>
                <a:gd fmla="val 10000" name="adj"/>
              </a:avLst>
            </a:prstGeom>
            <a:solidFill>
              <a:schemeClr val="accent4"/>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txBox="1"/>
            <p:nvPr/>
          </p:nvSpPr>
          <p:spPr>
            <a:xfrm>
              <a:off x="960367" y="39677"/>
              <a:ext cx="4708664" cy="127531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dk1"/>
                  </a:solidFill>
                  <a:latin typeface="Gill Sans"/>
                  <a:ea typeface="Gill Sans"/>
                  <a:cs typeface="Gill Sans"/>
                  <a:sym typeface="Gill Sans"/>
                </a:rPr>
                <a:t>Validity (Q1-5)</a:t>
              </a:r>
              <a:endParaRPr/>
            </a:p>
            <a:p>
              <a:pPr indent="0" lvl="0" marL="0" marR="0" rtl="0" algn="ctr">
                <a:lnSpc>
                  <a:spcPct val="90000"/>
                </a:lnSpc>
                <a:spcBef>
                  <a:spcPts val="840"/>
                </a:spcBef>
                <a:spcAft>
                  <a:spcPts val="0"/>
                </a:spcAft>
                <a:buNone/>
              </a:pPr>
              <a:r>
                <a:rPr b="1" lang="en-US" sz="2400">
                  <a:solidFill>
                    <a:schemeClr val="dk1"/>
                  </a:solidFill>
                  <a:latin typeface="Gill Sans"/>
                  <a:ea typeface="Gill Sans"/>
                  <a:cs typeface="Gill Sans"/>
                  <a:sym typeface="Gill Sans"/>
                </a:rPr>
                <a:t>研究方法的探討與研究設計</a:t>
              </a:r>
              <a:endParaRPr/>
            </a:p>
          </p:txBody>
        </p:sp>
        <p:sp>
          <p:nvSpPr>
            <p:cNvPr id="269" name="Google Shape;269;p18"/>
            <p:cNvSpPr/>
            <p:nvPr/>
          </p:nvSpPr>
          <p:spPr>
            <a:xfrm rot="5400000">
              <a:off x="3060699" y="1388533"/>
              <a:ext cx="508000" cy="609600"/>
            </a:xfrm>
            <a:prstGeom prst="rightArrow">
              <a:avLst>
                <a:gd fmla="val 6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txBox="1"/>
            <p:nvPr/>
          </p:nvSpPr>
          <p:spPr>
            <a:xfrm>
              <a:off x="3131819" y="1439333"/>
              <a:ext cx="365760" cy="355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600">
                <a:solidFill>
                  <a:schemeClr val="lt1"/>
                </a:solidFill>
                <a:latin typeface="Gill Sans"/>
                <a:ea typeface="Gill Sans"/>
                <a:cs typeface="Gill Sans"/>
                <a:sym typeface="Gill Sans"/>
              </a:endParaRPr>
            </a:p>
          </p:txBody>
        </p:sp>
        <p:sp>
          <p:nvSpPr>
            <p:cNvPr id="271" name="Google Shape;271;p18"/>
            <p:cNvSpPr/>
            <p:nvPr/>
          </p:nvSpPr>
          <p:spPr>
            <a:xfrm>
              <a:off x="920690" y="2032000"/>
              <a:ext cx="4788018" cy="1354666"/>
            </a:xfrm>
            <a:prstGeom prst="roundRect">
              <a:avLst>
                <a:gd fmla="val 10000" name="adj"/>
              </a:avLst>
            </a:prstGeom>
            <a:solidFill>
              <a:srgbClr val="86B69A"/>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txBox="1"/>
            <p:nvPr/>
          </p:nvSpPr>
          <p:spPr>
            <a:xfrm>
              <a:off x="960367" y="2071677"/>
              <a:ext cx="4708664" cy="127531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dk1"/>
                  </a:solidFill>
                  <a:latin typeface="Gill Sans"/>
                  <a:ea typeface="Gill Sans"/>
                  <a:cs typeface="Gill Sans"/>
                  <a:sym typeface="Gill Sans"/>
                </a:rPr>
                <a:t>Importance (Q6-7)</a:t>
              </a:r>
              <a:endParaRPr/>
            </a:p>
            <a:p>
              <a:pPr indent="0" lvl="0" marL="0" marR="0" rtl="0" algn="ctr">
                <a:lnSpc>
                  <a:spcPct val="90000"/>
                </a:lnSpc>
                <a:spcBef>
                  <a:spcPts val="840"/>
                </a:spcBef>
                <a:spcAft>
                  <a:spcPts val="0"/>
                </a:spcAft>
                <a:buNone/>
              </a:pPr>
              <a:r>
                <a:rPr b="1" lang="en-US" sz="2400">
                  <a:solidFill>
                    <a:schemeClr val="dk1"/>
                  </a:solidFill>
                  <a:latin typeface="Gill Sans"/>
                  <a:ea typeface="Gill Sans"/>
                  <a:cs typeface="Gill Sans"/>
                  <a:sym typeface="Gill Sans"/>
                </a:rPr>
                <a:t>研究結果的分析</a:t>
              </a:r>
              <a:endParaRPr/>
            </a:p>
          </p:txBody>
        </p:sp>
        <p:sp>
          <p:nvSpPr>
            <p:cNvPr id="273" name="Google Shape;273;p18"/>
            <p:cNvSpPr/>
            <p:nvPr/>
          </p:nvSpPr>
          <p:spPr>
            <a:xfrm rot="5400000">
              <a:off x="3060699" y="3420533"/>
              <a:ext cx="508000" cy="609600"/>
            </a:xfrm>
            <a:prstGeom prst="rightArrow">
              <a:avLst>
                <a:gd fmla="val 60000" name="adj1"/>
                <a:gd fmla="val 50000" name="adj2"/>
              </a:avLst>
            </a:prstGeom>
            <a:solidFill>
              <a:srgbClr val="A0C6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txBox="1"/>
            <p:nvPr/>
          </p:nvSpPr>
          <p:spPr>
            <a:xfrm>
              <a:off x="3131819" y="3471333"/>
              <a:ext cx="365760" cy="355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600">
                <a:solidFill>
                  <a:schemeClr val="lt1"/>
                </a:solidFill>
                <a:latin typeface="Gill Sans"/>
                <a:ea typeface="Gill Sans"/>
                <a:cs typeface="Gill Sans"/>
                <a:sym typeface="Gill Sans"/>
              </a:endParaRPr>
            </a:p>
          </p:txBody>
        </p:sp>
        <p:sp>
          <p:nvSpPr>
            <p:cNvPr id="275" name="Google Shape;275;p18"/>
            <p:cNvSpPr/>
            <p:nvPr/>
          </p:nvSpPr>
          <p:spPr>
            <a:xfrm>
              <a:off x="920690" y="4064000"/>
              <a:ext cx="4788018" cy="1354666"/>
            </a:xfrm>
            <a:prstGeom prst="roundRect">
              <a:avLst>
                <a:gd fmla="val 10000" name="adj"/>
              </a:avLst>
            </a:prstGeom>
            <a:solidFill>
              <a:srgbClr val="A0C676"/>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txBox="1"/>
            <p:nvPr/>
          </p:nvSpPr>
          <p:spPr>
            <a:xfrm>
              <a:off x="960367" y="4103677"/>
              <a:ext cx="4708664" cy="127531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lang="en-US" sz="2400">
                  <a:solidFill>
                    <a:schemeClr val="dk1"/>
                  </a:solidFill>
                  <a:latin typeface="Gill Sans"/>
                  <a:ea typeface="Gill Sans"/>
                  <a:cs typeface="Gill Sans"/>
                  <a:sym typeface="Gill Sans"/>
                </a:rPr>
                <a:t>Practice (Q8-10)</a:t>
              </a:r>
              <a:endParaRPr/>
            </a:p>
            <a:p>
              <a:pPr indent="0" lvl="0" marL="0" marR="0" rtl="0" algn="ctr">
                <a:lnSpc>
                  <a:spcPct val="90000"/>
                </a:lnSpc>
                <a:spcBef>
                  <a:spcPts val="840"/>
                </a:spcBef>
                <a:spcAft>
                  <a:spcPts val="0"/>
                </a:spcAft>
                <a:buNone/>
              </a:pPr>
              <a:r>
                <a:rPr b="1" lang="en-US" sz="2400">
                  <a:solidFill>
                    <a:schemeClr val="dk1"/>
                  </a:solidFill>
                  <a:latin typeface="Gill Sans"/>
                  <a:ea typeface="Gill Sans"/>
                  <a:cs typeface="Gill Sans"/>
                  <a:sym typeface="Gill Sans"/>
                </a:rPr>
                <a:t>研究結果的應用</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9"/>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Q1 此研究是否問了一個清楚明確的問題?</a:t>
            </a:r>
            <a:endParaRPr/>
          </a:p>
        </p:txBody>
      </p:sp>
      <p:pic>
        <p:nvPicPr>
          <p:cNvPr id="283" name="Google Shape;283;p19"/>
          <p:cNvPicPr preferRelativeResize="0"/>
          <p:nvPr>
            <p:ph idx="1" type="body"/>
          </p:nvPr>
        </p:nvPicPr>
        <p:blipFill rotWithShape="1">
          <a:blip r:embed="rId3">
            <a:alphaModFix/>
          </a:blip>
          <a:srcRect b="25382" l="24818" r="4241" t="22472"/>
          <a:stretch/>
        </p:blipFill>
        <p:spPr>
          <a:xfrm>
            <a:off x="-54978" y="2035097"/>
            <a:ext cx="9655399" cy="3992137"/>
          </a:xfrm>
          <a:prstGeom prst="rect">
            <a:avLst/>
          </a:prstGeom>
          <a:noFill/>
          <a:ln>
            <a:noFill/>
          </a:ln>
        </p:spPr>
      </p:pic>
      <p:sp>
        <p:nvSpPr>
          <p:cNvPr id="284" name="Google Shape;284;p19"/>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
        <p:nvSpPr>
          <p:cNvPr id="285" name="Google Shape;285;p19"/>
          <p:cNvSpPr/>
          <p:nvPr/>
        </p:nvSpPr>
        <p:spPr>
          <a:xfrm>
            <a:off x="4772722" y="3356517"/>
            <a:ext cx="4672361" cy="512956"/>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6" name="Google Shape;286;p19"/>
          <p:cNvSpPr/>
          <p:nvPr/>
        </p:nvSpPr>
        <p:spPr>
          <a:xfrm>
            <a:off x="1773044" y="3802566"/>
            <a:ext cx="814039" cy="4572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7" name="Google Shape;287;p19"/>
          <p:cNvSpPr txBox="1"/>
          <p:nvPr/>
        </p:nvSpPr>
        <p:spPr>
          <a:xfrm>
            <a:off x="8597591" y="2987185"/>
            <a:ext cx="423746" cy="369332"/>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P</a:t>
            </a:r>
            <a:endParaRPr b="1" sz="1800">
              <a:solidFill>
                <a:srgbClr val="FF0000"/>
              </a:solidFill>
              <a:latin typeface="Times New Roman"/>
              <a:ea typeface="Times New Roman"/>
              <a:cs typeface="Times New Roman"/>
              <a:sym typeface="Times New Roman"/>
            </a:endParaRPr>
          </a:p>
        </p:txBody>
      </p:sp>
      <p:sp>
        <p:nvSpPr>
          <p:cNvPr id="288" name="Google Shape;288;p19"/>
          <p:cNvSpPr/>
          <p:nvPr/>
        </p:nvSpPr>
        <p:spPr>
          <a:xfrm>
            <a:off x="4884234" y="2987185"/>
            <a:ext cx="3233854" cy="369332"/>
          </a:xfrm>
          <a:prstGeom prst="rect">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9" name="Google Shape;289;p19"/>
          <p:cNvSpPr txBox="1"/>
          <p:nvPr/>
        </p:nvSpPr>
        <p:spPr>
          <a:xfrm>
            <a:off x="7175809" y="2610170"/>
            <a:ext cx="457200" cy="369332"/>
          </a:xfrm>
          <a:prstGeom prst="rect">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I</a:t>
            </a:r>
            <a:endParaRPr b="1" sz="1800">
              <a:solidFill>
                <a:srgbClr val="00B050"/>
              </a:solidFill>
              <a:latin typeface="Times New Roman"/>
              <a:ea typeface="Times New Roman"/>
              <a:cs typeface="Times New Roman"/>
              <a:sym typeface="Times New Roman"/>
            </a:endParaRPr>
          </a:p>
        </p:txBody>
      </p:sp>
      <p:sp>
        <p:nvSpPr>
          <p:cNvPr id="290" name="Google Shape;290;p19"/>
          <p:cNvSpPr/>
          <p:nvPr/>
        </p:nvSpPr>
        <p:spPr>
          <a:xfrm>
            <a:off x="2352907" y="2865863"/>
            <a:ext cx="2207942" cy="562466"/>
          </a:xfrm>
          <a:prstGeom prst="rect">
            <a:avLst/>
          </a:prstGeom>
          <a:noFill/>
          <a:ln cap="flat" cmpd="sng" w="2857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1" name="Google Shape;291;p19"/>
          <p:cNvSpPr txBox="1"/>
          <p:nvPr/>
        </p:nvSpPr>
        <p:spPr>
          <a:xfrm>
            <a:off x="3735659" y="2490267"/>
            <a:ext cx="469131" cy="369332"/>
          </a:xfrm>
          <a:prstGeom prst="rect">
            <a:avLst/>
          </a:prstGeom>
          <a:noFill/>
          <a:ln cap="flat" cmpd="sng" w="1905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O</a:t>
            </a:r>
            <a:endParaRPr sz="1800">
              <a:solidFill>
                <a:schemeClr val="dk1"/>
              </a:solidFill>
              <a:latin typeface="Gill Sans"/>
              <a:ea typeface="Gill Sans"/>
              <a:cs typeface="Gill Sans"/>
              <a:sym typeface="Gill Sans"/>
            </a:endParaRPr>
          </a:p>
        </p:txBody>
      </p:sp>
      <p:pic>
        <p:nvPicPr>
          <p:cNvPr id="292" name="Google Shape;292;p19"/>
          <p:cNvPicPr preferRelativeResize="0"/>
          <p:nvPr/>
        </p:nvPicPr>
        <p:blipFill rotWithShape="1">
          <a:blip r:embed="rId4">
            <a:alphaModFix/>
          </a:blip>
          <a:srcRect b="28699" l="20630" r="31016" t="50488"/>
          <a:stretch/>
        </p:blipFill>
        <p:spPr>
          <a:xfrm>
            <a:off x="1155119" y="4556334"/>
            <a:ext cx="8842918" cy="2141035"/>
          </a:xfrm>
          <a:prstGeom prst="rect">
            <a:avLst/>
          </a:prstGeom>
          <a:noFill/>
          <a:ln>
            <a:noFill/>
          </a:ln>
        </p:spPr>
      </p:pic>
      <p:sp>
        <p:nvSpPr>
          <p:cNvPr id="293" name="Google Shape;293;p19"/>
          <p:cNvSpPr txBox="1"/>
          <p:nvPr/>
        </p:nvSpPr>
        <p:spPr>
          <a:xfrm>
            <a:off x="9280291" y="4628146"/>
            <a:ext cx="717746" cy="369332"/>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孕婦</a:t>
            </a:r>
            <a:endParaRPr/>
          </a:p>
        </p:txBody>
      </p:sp>
      <p:sp>
        <p:nvSpPr>
          <p:cNvPr id="294" name="Google Shape;294;p19"/>
          <p:cNvSpPr txBox="1"/>
          <p:nvPr/>
        </p:nvSpPr>
        <p:spPr>
          <a:xfrm>
            <a:off x="9280291" y="5069290"/>
            <a:ext cx="1380275" cy="369332"/>
          </a:xfrm>
          <a:prstGeom prst="rect">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非藥物治療</a:t>
            </a:r>
            <a:endParaRPr sz="1800">
              <a:solidFill>
                <a:schemeClr val="dk1"/>
              </a:solidFill>
              <a:latin typeface="Gill Sans"/>
              <a:ea typeface="Gill Sans"/>
              <a:cs typeface="Gill Sans"/>
              <a:sym typeface="Gill Sans"/>
            </a:endParaRPr>
          </a:p>
        </p:txBody>
      </p:sp>
      <p:sp>
        <p:nvSpPr>
          <p:cNvPr id="295" name="Google Shape;295;p19"/>
          <p:cNvSpPr txBox="1"/>
          <p:nvPr/>
        </p:nvSpPr>
        <p:spPr>
          <a:xfrm>
            <a:off x="9280291" y="5642517"/>
            <a:ext cx="1201855" cy="369332"/>
          </a:xfrm>
          <a:prstGeom prst="rect">
            <a:avLst/>
          </a:prstGeom>
          <a:noFill/>
          <a:ln cap="flat" cmpd="sng" w="2857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一般照護</a:t>
            </a:r>
            <a:endParaRPr sz="1800">
              <a:solidFill>
                <a:schemeClr val="dk1"/>
              </a:solidFill>
              <a:latin typeface="Gill Sans"/>
              <a:ea typeface="Gill Sans"/>
              <a:cs typeface="Gill Sans"/>
              <a:sym typeface="Gill Sans"/>
            </a:endParaRPr>
          </a:p>
        </p:txBody>
      </p:sp>
      <p:sp>
        <p:nvSpPr>
          <p:cNvPr id="296" name="Google Shape;296;p19"/>
          <p:cNvSpPr txBox="1"/>
          <p:nvPr/>
        </p:nvSpPr>
        <p:spPr>
          <a:xfrm>
            <a:off x="9735015" y="6155473"/>
            <a:ext cx="1371600" cy="369332"/>
          </a:xfrm>
          <a:prstGeom prst="rect">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減緩疼痛</a:t>
            </a:r>
            <a:endParaRPr sz="1800">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報告大綱</a:t>
            </a:r>
            <a:endParaRPr/>
          </a:p>
        </p:txBody>
      </p:sp>
      <p:grpSp>
        <p:nvGrpSpPr>
          <p:cNvPr id="111" name="Google Shape;111;p2"/>
          <p:cNvGrpSpPr/>
          <p:nvPr/>
        </p:nvGrpSpPr>
        <p:grpSpPr>
          <a:xfrm>
            <a:off x="2173717" y="2260054"/>
            <a:ext cx="7639887" cy="4202097"/>
            <a:chOff x="1359329" y="2629"/>
            <a:chExt cx="7639887" cy="4202097"/>
          </a:xfrm>
        </p:grpSpPr>
        <p:sp>
          <p:nvSpPr>
            <p:cNvPr id="112" name="Google Shape;112;p2"/>
            <p:cNvSpPr/>
            <p:nvPr/>
          </p:nvSpPr>
          <p:spPr>
            <a:xfrm>
              <a:off x="3161902" y="2103678"/>
              <a:ext cx="1949325" cy="1750874"/>
            </a:xfrm>
            <a:custGeom>
              <a:rect b="b" l="l" r="r" t="t"/>
              <a:pathLst>
                <a:path extrusionOk="0" h="120000" w="120000">
                  <a:moveTo>
                    <a:pt x="0" y="0"/>
                  </a:moveTo>
                  <a:lnTo>
                    <a:pt x="60000" y="0"/>
                  </a:lnTo>
                  <a:lnTo>
                    <a:pt x="60000" y="120000"/>
                  </a:lnTo>
                  <a:lnTo>
                    <a:pt x="120000" y="120000"/>
                  </a:lnTo>
                </a:path>
              </a:pathLst>
            </a:custGeom>
            <a:noFill/>
            <a:ln cap="rnd" cmpd="sng" w="22225">
              <a:solidFill>
                <a:srgbClr val="809C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4071060" y="2913610"/>
              <a:ext cx="131009" cy="1310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900">
                <a:solidFill>
                  <a:schemeClr val="dk1"/>
                </a:solidFill>
                <a:latin typeface="Gill Sans"/>
                <a:ea typeface="Gill Sans"/>
                <a:cs typeface="Gill Sans"/>
                <a:sym typeface="Gill Sans"/>
              </a:endParaRPr>
            </a:p>
          </p:txBody>
        </p:sp>
        <p:sp>
          <p:nvSpPr>
            <p:cNvPr id="114" name="Google Shape;114;p2"/>
            <p:cNvSpPr/>
            <p:nvPr/>
          </p:nvSpPr>
          <p:spPr>
            <a:xfrm>
              <a:off x="3161902" y="2103678"/>
              <a:ext cx="1949325" cy="875437"/>
            </a:xfrm>
            <a:custGeom>
              <a:rect b="b" l="l" r="r" t="t"/>
              <a:pathLst>
                <a:path extrusionOk="0" h="120000" w="120000">
                  <a:moveTo>
                    <a:pt x="0" y="0"/>
                  </a:moveTo>
                  <a:lnTo>
                    <a:pt x="60000" y="0"/>
                  </a:lnTo>
                  <a:lnTo>
                    <a:pt x="60000" y="120000"/>
                  </a:lnTo>
                  <a:lnTo>
                    <a:pt x="120000" y="120000"/>
                  </a:lnTo>
                </a:path>
              </a:pathLst>
            </a:custGeom>
            <a:noFill/>
            <a:ln cap="rnd" cmpd="sng" w="22225">
              <a:solidFill>
                <a:srgbClr val="809C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4083143" y="2487974"/>
              <a:ext cx="106844" cy="10684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800">
                <a:solidFill>
                  <a:schemeClr val="dk1"/>
                </a:solidFill>
                <a:latin typeface="Gill Sans"/>
                <a:ea typeface="Gill Sans"/>
                <a:cs typeface="Gill Sans"/>
                <a:sym typeface="Gill Sans"/>
              </a:endParaRPr>
            </a:p>
          </p:txBody>
        </p:sp>
        <p:sp>
          <p:nvSpPr>
            <p:cNvPr id="116" name="Google Shape;116;p2"/>
            <p:cNvSpPr/>
            <p:nvPr/>
          </p:nvSpPr>
          <p:spPr>
            <a:xfrm>
              <a:off x="3161902" y="2057957"/>
              <a:ext cx="1949325" cy="91440"/>
            </a:xfrm>
            <a:custGeom>
              <a:rect b="b" l="l" r="r" t="t"/>
              <a:pathLst>
                <a:path extrusionOk="0" h="120000" w="120000">
                  <a:moveTo>
                    <a:pt x="0" y="60000"/>
                  </a:moveTo>
                  <a:lnTo>
                    <a:pt x="120000" y="60000"/>
                  </a:lnTo>
                </a:path>
              </a:pathLst>
            </a:custGeom>
            <a:noFill/>
            <a:ln cap="rnd" cmpd="sng" w="22225">
              <a:solidFill>
                <a:srgbClr val="809C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txBox="1"/>
            <p:nvPr/>
          </p:nvSpPr>
          <p:spPr>
            <a:xfrm>
              <a:off x="4087832" y="2054944"/>
              <a:ext cx="97466" cy="9746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700">
                <a:solidFill>
                  <a:schemeClr val="dk1"/>
                </a:solidFill>
                <a:latin typeface="Gill Sans"/>
                <a:ea typeface="Gill Sans"/>
                <a:cs typeface="Gill Sans"/>
                <a:sym typeface="Gill Sans"/>
              </a:endParaRPr>
            </a:p>
          </p:txBody>
        </p:sp>
        <p:sp>
          <p:nvSpPr>
            <p:cNvPr id="118" name="Google Shape;118;p2"/>
            <p:cNvSpPr/>
            <p:nvPr/>
          </p:nvSpPr>
          <p:spPr>
            <a:xfrm>
              <a:off x="3161902" y="1228240"/>
              <a:ext cx="1949325" cy="875437"/>
            </a:xfrm>
            <a:custGeom>
              <a:rect b="b" l="l" r="r" t="t"/>
              <a:pathLst>
                <a:path extrusionOk="0" h="120000" w="120000">
                  <a:moveTo>
                    <a:pt x="0" y="120000"/>
                  </a:moveTo>
                  <a:lnTo>
                    <a:pt x="60000" y="120000"/>
                  </a:lnTo>
                  <a:lnTo>
                    <a:pt x="60000" y="0"/>
                  </a:lnTo>
                  <a:lnTo>
                    <a:pt x="120000" y="0"/>
                  </a:lnTo>
                </a:path>
              </a:pathLst>
            </a:custGeom>
            <a:noFill/>
            <a:ln cap="rnd" cmpd="sng" w="22225">
              <a:solidFill>
                <a:srgbClr val="809C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4083143" y="1612537"/>
              <a:ext cx="106844" cy="10684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800">
                <a:solidFill>
                  <a:schemeClr val="dk1"/>
                </a:solidFill>
                <a:latin typeface="Gill Sans"/>
                <a:ea typeface="Gill Sans"/>
                <a:cs typeface="Gill Sans"/>
                <a:sym typeface="Gill Sans"/>
              </a:endParaRPr>
            </a:p>
          </p:txBody>
        </p:sp>
        <p:sp>
          <p:nvSpPr>
            <p:cNvPr id="120" name="Google Shape;120;p2"/>
            <p:cNvSpPr/>
            <p:nvPr/>
          </p:nvSpPr>
          <p:spPr>
            <a:xfrm>
              <a:off x="3161902" y="352803"/>
              <a:ext cx="1949325" cy="1750874"/>
            </a:xfrm>
            <a:custGeom>
              <a:rect b="b" l="l" r="r" t="t"/>
              <a:pathLst>
                <a:path extrusionOk="0" h="120000" w="120000">
                  <a:moveTo>
                    <a:pt x="0" y="120000"/>
                  </a:moveTo>
                  <a:lnTo>
                    <a:pt x="60000" y="120000"/>
                  </a:lnTo>
                  <a:lnTo>
                    <a:pt x="60000" y="0"/>
                  </a:lnTo>
                  <a:lnTo>
                    <a:pt x="120000" y="0"/>
                  </a:lnTo>
                </a:path>
              </a:pathLst>
            </a:custGeom>
            <a:noFill/>
            <a:ln cap="rnd" cmpd="sng" w="22225">
              <a:solidFill>
                <a:srgbClr val="809C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4071060" y="1162736"/>
              <a:ext cx="131009" cy="1310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900">
                <a:solidFill>
                  <a:schemeClr val="dk1"/>
                </a:solidFill>
                <a:latin typeface="Gill Sans"/>
                <a:ea typeface="Gill Sans"/>
                <a:cs typeface="Gill Sans"/>
                <a:sym typeface="Gill Sans"/>
              </a:endParaRPr>
            </a:p>
          </p:txBody>
        </p:sp>
        <p:sp>
          <p:nvSpPr>
            <p:cNvPr id="122" name="Google Shape;122;p2"/>
            <p:cNvSpPr/>
            <p:nvPr/>
          </p:nvSpPr>
          <p:spPr>
            <a:xfrm>
              <a:off x="1359329" y="1374169"/>
              <a:ext cx="2146129" cy="1459017"/>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1359329" y="1374169"/>
              <a:ext cx="2146129" cy="1459017"/>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臨床情境</a:t>
              </a:r>
              <a:endParaRPr b="1" sz="3200">
                <a:solidFill>
                  <a:schemeClr val="dk1"/>
                </a:solidFill>
                <a:latin typeface="Gill Sans"/>
                <a:ea typeface="Gill Sans"/>
                <a:cs typeface="Gill Sans"/>
                <a:sym typeface="Gill Sans"/>
              </a:endParaRPr>
            </a:p>
            <a:p>
              <a:pPr indent="0" lvl="0" marL="0" marR="0" rtl="0" algn="l">
                <a:lnSpc>
                  <a:spcPct val="90000"/>
                </a:lnSpc>
                <a:spcBef>
                  <a:spcPts val="1120"/>
                </a:spcBef>
                <a:spcAft>
                  <a:spcPts val="0"/>
                </a:spcAft>
                <a:buNone/>
              </a:pPr>
              <a:r>
                <a:rPr b="1" lang="en-US" sz="3200">
                  <a:solidFill>
                    <a:schemeClr val="dk1"/>
                  </a:solidFill>
                  <a:latin typeface="Gill Sans"/>
                  <a:ea typeface="Gill Sans"/>
                  <a:cs typeface="Gill Sans"/>
                  <a:sym typeface="Gill Sans"/>
                </a:rPr>
                <a:t>  背景搜尋</a:t>
              </a:r>
              <a:endParaRPr/>
            </a:p>
          </p:txBody>
        </p:sp>
        <p:sp>
          <p:nvSpPr>
            <p:cNvPr id="124" name="Google Shape;124;p2"/>
            <p:cNvSpPr/>
            <p:nvPr/>
          </p:nvSpPr>
          <p:spPr>
            <a:xfrm>
              <a:off x="5111227" y="2629"/>
              <a:ext cx="3887989" cy="700349"/>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5111227" y="2629"/>
              <a:ext cx="3887989" cy="700349"/>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提出問題 Ask</a:t>
              </a:r>
              <a:endParaRPr b="1" sz="3200">
                <a:solidFill>
                  <a:schemeClr val="dk1"/>
                </a:solidFill>
                <a:latin typeface="Gill Sans"/>
                <a:ea typeface="Gill Sans"/>
                <a:cs typeface="Gill Sans"/>
                <a:sym typeface="Gill Sans"/>
              </a:endParaRPr>
            </a:p>
          </p:txBody>
        </p:sp>
        <p:sp>
          <p:nvSpPr>
            <p:cNvPr id="126" name="Google Shape;126;p2"/>
            <p:cNvSpPr/>
            <p:nvPr/>
          </p:nvSpPr>
          <p:spPr>
            <a:xfrm>
              <a:off x="5111227" y="878066"/>
              <a:ext cx="3887989" cy="700349"/>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5111227" y="878066"/>
              <a:ext cx="3887989" cy="700349"/>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查詢研究 Acquire</a:t>
              </a:r>
              <a:endParaRPr b="1" sz="3200">
                <a:solidFill>
                  <a:schemeClr val="dk1"/>
                </a:solidFill>
                <a:latin typeface="Gill Sans"/>
                <a:ea typeface="Gill Sans"/>
                <a:cs typeface="Gill Sans"/>
                <a:sym typeface="Gill Sans"/>
              </a:endParaRPr>
            </a:p>
          </p:txBody>
        </p:sp>
        <p:sp>
          <p:nvSpPr>
            <p:cNvPr id="128" name="Google Shape;128;p2"/>
            <p:cNvSpPr/>
            <p:nvPr/>
          </p:nvSpPr>
          <p:spPr>
            <a:xfrm>
              <a:off x="5111227" y="1753503"/>
              <a:ext cx="3887989" cy="700349"/>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txBox="1"/>
            <p:nvPr/>
          </p:nvSpPr>
          <p:spPr>
            <a:xfrm>
              <a:off x="5111227" y="1753503"/>
              <a:ext cx="3887989" cy="700349"/>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嚴謹評讀 Appraise</a:t>
              </a:r>
              <a:endParaRPr b="1" sz="3200">
                <a:solidFill>
                  <a:schemeClr val="dk1"/>
                </a:solidFill>
                <a:latin typeface="Gill Sans"/>
                <a:ea typeface="Gill Sans"/>
                <a:cs typeface="Gill Sans"/>
                <a:sym typeface="Gill Sans"/>
              </a:endParaRPr>
            </a:p>
          </p:txBody>
        </p:sp>
        <p:sp>
          <p:nvSpPr>
            <p:cNvPr id="130" name="Google Shape;130;p2"/>
            <p:cNvSpPr/>
            <p:nvPr/>
          </p:nvSpPr>
          <p:spPr>
            <a:xfrm>
              <a:off x="5111227" y="2628940"/>
              <a:ext cx="3887989" cy="700349"/>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5111227" y="2628940"/>
              <a:ext cx="3887989" cy="700349"/>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結合臨床 Apply</a:t>
              </a:r>
              <a:endParaRPr b="1" sz="3200">
                <a:solidFill>
                  <a:schemeClr val="dk1"/>
                </a:solidFill>
                <a:latin typeface="Gill Sans"/>
                <a:ea typeface="Gill Sans"/>
                <a:cs typeface="Gill Sans"/>
                <a:sym typeface="Gill Sans"/>
              </a:endParaRPr>
            </a:p>
          </p:txBody>
        </p:sp>
        <p:sp>
          <p:nvSpPr>
            <p:cNvPr id="132" name="Google Shape;132;p2"/>
            <p:cNvSpPr/>
            <p:nvPr/>
          </p:nvSpPr>
          <p:spPr>
            <a:xfrm>
              <a:off x="5111227" y="3504377"/>
              <a:ext cx="3887989" cy="700349"/>
            </a:xfrm>
            <a:prstGeom prst="rect">
              <a:avLst/>
            </a:prstGeom>
            <a:solidFill>
              <a:srgbClr val="A1C775"/>
            </a:solidFill>
            <a:ln cap="rnd" cmpd="sng" w="222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txBox="1"/>
            <p:nvPr/>
          </p:nvSpPr>
          <p:spPr>
            <a:xfrm>
              <a:off x="5111227" y="3504377"/>
              <a:ext cx="3887989" cy="700349"/>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None/>
              </a:pPr>
              <a:r>
                <a:rPr b="1" lang="en-US" sz="3200">
                  <a:solidFill>
                    <a:schemeClr val="dk1"/>
                  </a:solidFill>
                  <a:latin typeface="Gill Sans"/>
                  <a:ea typeface="Gill Sans"/>
                  <a:cs typeface="Gill Sans"/>
                  <a:sym typeface="Gill Sans"/>
                </a:rPr>
                <a:t>  執行決策 Audit</a:t>
              </a:r>
              <a:endParaRPr b="1" sz="3200">
                <a:solidFill>
                  <a:schemeClr val="dk1"/>
                </a:solidFill>
                <a:latin typeface="Gill Sans"/>
                <a:ea typeface="Gill Sans"/>
                <a:cs typeface="Gill Sans"/>
                <a:sym typeface="Gill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0" name="Shape 300"/>
        <p:cNvGrpSpPr/>
        <p:nvPr/>
      </p:nvGrpSpPr>
      <p:grpSpPr>
        <a:xfrm>
          <a:off x="0" y="0"/>
          <a:ext cx="0" cy="0"/>
          <a:chOff x="0" y="0"/>
          <a:chExt cx="0" cy="0"/>
        </a:xfrm>
      </p:grpSpPr>
      <p:grpSp>
        <p:nvGrpSpPr>
          <p:cNvPr id="301" name="Google Shape;301;p20"/>
          <p:cNvGrpSpPr/>
          <p:nvPr/>
        </p:nvGrpSpPr>
        <p:grpSpPr>
          <a:xfrm>
            <a:off x="2146081" y="4175470"/>
            <a:ext cx="5143018" cy="2102400"/>
            <a:chOff x="787078" y="2081971"/>
            <a:chExt cx="5143018" cy="2101892"/>
          </a:xfrm>
        </p:grpSpPr>
        <p:grpSp>
          <p:nvGrpSpPr>
            <p:cNvPr id="302" name="Google Shape;302;p20"/>
            <p:cNvGrpSpPr/>
            <p:nvPr/>
          </p:nvGrpSpPr>
          <p:grpSpPr>
            <a:xfrm>
              <a:off x="787078" y="2081971"/>
              <a:ext cx="5143018" cy="2101892"/>
              <a:chOff x="787078" y="1952614"/>
              <a:chExt cx="5143018" cy="2101892"/>
            </a:xfrm>
          </p:grpSpPr>
          <p:pic>
            <p:nvPicPr>
              <p:cNvPr id="303" name="Google Shape;303;p20"/>
              <p:cNvPicPr preferRelativeResize="0"/>
              <p:nvPr/>
            </p:nvPicPr>
            <p:blipFill rotWithShape="1">
              <a:blip r:embed="rId3">
                <a:alphaModFix/>
              </a:blip>
              <a:srcRect b="64399" l="0" r="83509" t="0"/>
              <a:stretch/>
            </p:blipFill>
            <p:spPr>
              <a:xfrm>
                <a:off x="787079" y="1952614"/>
                <a:ext cx="1724628" cy="640115"/>
              </a:xfrm>
              <a:prstGeom prst="rect">
                <a:avLst/>
              </a:prstGeom>
              <a:noFill/>
              <a:ln>
                <a:noFill/>
              </a:ln>
            </p:spPr>
          </p:pic>
          <p:pic>
            <p:nvPicPr>
              <p:cNvPr id="304" name="Google Shape;304;p20"/>
              <p:cNvPicPr preferRelativeResize="0"/>
              <p:nvPr/>
            </p:nvPicPr>
            <p:blipFill rotWithShape="1">
              <a:blip r:embed="rId3">
                <a:alphaModFix/>
              </a:blip>
              <a:srcRect b="0" l="50821" r="0" t="18698"/>
              <a:stretch/>
            </p:blipFill>
            <p:spPr>
              <a:xfrm>
                <a:off x="787078" y="2592729"/>
                <a:ext cx="5143018" cy="1461777"/>
              </a:xfrm>
              <a:prstGeom prst="rect">
                <a:avLst/>
              </a:prstGeom>
              <a:noFill/>
              <a:ln>
                <a:noFill/>
              </a:ln>
            </p:spPr>
          </p:pic>
        </p:grpSp>
        <p:sp>
          <p:nvSpPr>
            <p:cNvPr id="305" name="Google Shape;305;p20"/>
            <p:cNvSpPr/>
            <p:nvPr/>
          </p:nvSpPr>
          <p:spPr>
            <a:xfrm>
              <a:off x="1713053" y="2979429"/>
              <a:ext cx="1041722" cy="29620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6" name="Google Shape;306;p20"/>
            <p:cNvSpPr/>
            <p:nvPr/>
          </p:nvSpPr>
          <p:spPr>
            <a:xfrm>
              <a:off x="2511707" y="2585891"/>
              <a:ext cx="428263" cy="393539"/>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I</a:t>
              </a:r>
              <a:endParaRPr sz="1800">
                <a:solidFill>
                  <a:schemeClr val="lt1"/>
                </a:solidFill>
                <a:latin typeface="Gill Sans"/>
                <a:ea typeface="Gill Sans"/>
                <a:cs typeface="Gill Sans"/>
                <a:sym typeface="Gill Sans"/>
              </a:endParaRPr>
            </a:p>
          </p:txBody>
        </p:sp>
        <p:sp>
          <p:nvSpPr>
            <p:cNvPr id="307" name="Google Shape;307;p20"/>
            <p:cNvSpPr/>
            <p:nvPr/>
          </p:nvSpPr>
          <p:spPr>
            <a:xfrm>
              <a:off x="3356658" y="3176198"/>
              <a:ext cx="810228" cy="296205"/>
            </a:xfrm>
            <a:prstGeom prst="rect">
              <a:avLst/>
            </a:prstGeom>
            <a:no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8" name="Google Shape;308;p20"/>
            <p:cNvSpPr/>
            <p:nvPr/>
          </p:nvSpPr>
          <p:spPr>
            <a:xfrm>
              <a:off x="4051140" y="2782660"/>
              <a:ext cx="428263" cy="393539"/>
            </a:xfrm>
            <a:prstGeom prst="rect">
              <a:avLst/>
            </a:prstGeom>
            <a:solidFill>
              <a:srgbClr val="7030A0"/>
            </a:solidFill>
            <a:ln cap="rnd" cmpd="sng" w="222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C</a:t>
              </a:r>
              <a:endParaRPr sz="1800">
                <a:solidFill>
                  <a:schemeClr val="lt1"/>
                </a:solidFill>
                <a:latin typeface="Gill Sans"/>
                <a:ea typeface="Gill Sans"/>
                <a:cs typeface="Gill Sans"/>
                <a:sym typeface="Gill Sans"/>
              </a:endParaRPr>
            </a:p>
          </p:txBody>
        </p:sp>
      </p:grpSp>
      <p:sp>
        <p:nvSpPr>
          <p:cNvPr id="309" name="Google Shape;309;p20"/>
          <p:cNvSpPr/>
          <p:nvPr/>
        </p:nvSpPr>
        <p:spPr>
          <a:xfrm>
            <a:off x="1625260" y="101600"/>
            <a:ext cx="8952221" cy="6648450"/>
          </a:xfrm>
          <a:prstGeom prst="rect">
            <a:avLst/>
          </a:prstGeom>
          <a:noFill/>
          <a:ln cap="flat" cmpd="sng" w="762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
        <p:nvSpPr>
          <p:cNvPr id="310" name="Google Shape;310;p20"/>
          <p:cNvSpPr txBox="1"/>
          <p:nvPr/>
        </p:nvSpPr>
        <p:spPr>
          <a:xfrm>
            <a:off x="1783935" y="188640"/>
            <a:ext cx="862413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3F3F3F"/>
                </a:solidFill>
                <a:latin typeface="Microsoft YaHei"/>
                <a:ea typeface="Microsoft YaHei"/>
                <a:cs typeface="Microsoft YaHei"/>
                <a:sym typeface="Microsoft YaHei"/>
              </a:rPr>
              <a:t>問題一: 此研究是否問了一個清楚明確的問題?</a:t>
            </a:r>
            <a:endParaRPr b="1" sz="6000">
              <a:solidFill>
                <a:srgbClr val="3F3F3F"/>
              </a:solidFill>
              <a:latin typeface="Microsoft YaHei"/>
              <a:ea typeface="Microsoft YaHei"/>
              <a:cs typeface="Microsoft YaHei"/>
              <a:sym typeface="Microsoft YaHei"/>
            </a:endParaRPr>
          </a:p>
        </p:txBody>
      </p:sp>
      <p:grpSp>
        <p:nvGrpSpPr>
          <p:cNvPr id="311" name="Google Shape;311;p20"/>
          <p:cNvGrpSpPr/>
          <p:nvPr/>
        </p:nvGrpSpPr>
        <p:grpSpPr>
          <a:xfrm>
            <a:off x="2003176" y="2619330"/>
            <a:ext cx="8125273" cy="1751159"/>
            <a:chOff x="625033" y="347242"/>
            <a:chExt cx="9213448" cy="1697111"/>
          </a:xfrm>
        </p:grpSpPr>
        <p:pic>
          <p:nvPicPr>
            <p:cNvPr id="312" name="Google Shape;312;p20"/>
            <p:cNvPicPr preferRelativeResize="0"/>
            <p:nvPr/>
          </p:nvPicPr>
          <p:blipFill rotWithShape="1">
            <a:blip r:embed="rId4">
              <a:alphaModFix/>
            </a:blip>
            <a:srcRect b="0" l="0" r="0" t="0"/>
            <a:stretch/>
          </p:blipFill>
          <p:spPr>
            <a:xfrm>
              <a:off x="625033" y="663264"/>
              <a:ext cx="9213448" cy="1381089"/>
            </a:xfrm>
            <a:prstGeom prst="rect">
              <a:avLst/>
            </a:prstGeom>
            <a:noFill/>
            <a:ln>
              <a:noFill/>
            </a:ln>
          </p:spPr>
        </p:pic>
        <p:sp>
          <p:nvSpPr>
            <p:cNvPr id="313" name="Google Shape;313;p20"/>
            <p:cNvSpPr/>
            <p:nvPr/>
          </p:nvSpPr>
          <p:spPr>
            <a:xfrm>
              <a:off x="787078" y="1088020"/>
              <a:ext cx="6574421" cy="439838"/>
            </a:xfrm>
            <a:prstGeom prst="rect">
              <a:avLst/>
            </a:prstGeom>
            <a:noFill/>
            <a:ln cap="flat" cmpd="sng" w="38100">
              <a:solidFill>
                <a:srgbClr val="204A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4" name="Google Shape;314;p20"/>
            <p:cNvSpPr/>
            <p:nvPr/>
          </p:nvSpPr>
          <p:spPr>
            <a:xfrm>
              <a:off x="5335930" y="1481559"/>
              <a:ext cx="428263" cy="393539"/>
            </a:xfrm>
            <a:prstGeom prst="rect">
              <a:avLst/>
            </a:prstGeom>
            <a:solidFill>
              <a:srgbClr val="316F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P</a:t>
              </a:r>
              <a:endParaRPr sz="1800">
                <a:solidFill>
                  <a:schemeClr val="lt1"/>
                </a:solidFill>
                <a:latin typeface="Gill Sans"/>
                <a:ea typeface="Gill Sans"/>
                <a:cs typeface="Gill Sans"/>
                <a:sym typeface="Gill Sans"/>
              </a:endParaRPr>
            </a:p>
          </p:txBody>
        </p:sp>
        <p:sp>
          <p:nvSpPr>
            <p:cNvPr id="315" name="Google Shape;315;p20"/>
            <p:cNvSpPr/>
            <p:nvPr/>
          </p:nvSpPr>
          <p:spPr>
            <a:xfrm>
              <a:off x="1388961" y="740780"/>
              <a:ext cx="2558005" cy="296205"/>
            </a:xfrm>
            <a:prstGeom prst="rect">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6" name="Google Shape;316;p20"/>
            <p:cNvSpPr/>
            <p:nvPr/>
          </p:nvSpPr>
          <p:spPr>
            <a:xfrm>
              <a:off x="2083444" y="347242"/>
              <a:ext cx="428263" cy="393539"/>
            </a:xfrm>
            <a:prstGeom prst="rect">
              <a:avLst/>
            </a:prstGeom>
            <a:solidFill>
              <a:srgbClr val="FFC000"/>
            </a:solidFill>
            <a:ln cap="rnd" cmpd="sng" w="22225">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Gill Sans"/>
                  <a:ea typeface="Gill Sans"/>
                  <a:cs typeface="Gill Sans"/>
                  <a:sym typeface="Gill Sans"/>
                </a:rPr>
                <a:t>C</a:t>
              </a:r>
              <a:endParaRPr sz="1800">
                <a:solidFill>
                  <a:schemeClr val="lt1"/>
                </a:solidFill>
                <a:latin typeface="Gill Sans"/>
                <a:ea typeface="Gill Sans"/>
                <a:cs typeface="Gill Sans"/>
                <a:sym typeface="Gill Sans"/>
              </a:endParaRPr>
            </a:p>
          </p:txBody>
        </p:sp>
      </p:grpSp>
      <p:sp>
        <p:nvSpPr>
          <p:cNvPr id="317" name="Google Shape;317;p20"/>
          <p:cNvSpPr/>
          <p:nvPr/>
        </p:nvSpPr>
        <p:spPr>
          <a:xfrm>
            <a:off x="5710017" y="2120205"/>
            <a:ext cx="4567555" cy="523240"/>
          </a:xfrm>
          <a:custGeom>
            <a:rect b="b" l="l" r="r" t="t"/>
            <a:pathLst>
              <a:path extrusionOk="0" h="523239" w="4567555">
                <a:moveTo>
                  <a:pt x="0" y="522732"/>
                </a:moveTo>
                <a:lnTo>
                  <a:pt x="4567428" y="522732"/>
                </a:lnTo>
                <a:lnTo>
                  <a:pt x="4567428" y="0"/>
                </a:lnTo>
                <a:lnTo>
                  <a:pt x="0" y="0"/>
                </a:lnTo>
                <a:lnTo>
                  <a:pt x="0" y="522732"/>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18" name="Google Shape;318;p20"/>
          <p:cNvSpPr txBox="1"/>
          <p:nvPr/>
        </p:nvSpPr>
        <p:spPr>
          <a:xfrm>
            <a:off x="5789010" y="2142811"/>
            <a:ext cx="4256405" cy="452120"/>
          </a:xfrm>
          <a:prstGeom prst="rect">
            <a:avLst/>
          </a:prstGeom>
          <a:noFill/>
          <a:ln>
            <a:noFill/>
          </a:ln>
        </p:spPr>
        <p:txBody>
          <a:bodyPr anchorCtr="0" anchor="t" bIns="0" lIns="0" spcFirstLastPara="1" rIns="0" wrap="square" tIns="12050">
            <a:spAutoFit/>
          </a:bodyPr>
          <a:lstStyle/>
          <a:p>
            <a:pPr indent="0" lvl="0" marL="1270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Yes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No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Can’t tell</a:t>
            </a:r>
            <a:endParaRPr sz="2800">
              <a:solidFill>
                <a:schemeClr val="dk1"/>
              </a:solidFill>
              <a:latin typeface="Times New Roman"/>
              <a:ea typeface="Times New Roman"/>
              <a:cs typeface="Times New Roman"/>
              <a:sym typeface="Times New Roman"/>
            </a:endParaRPr>
          </a:p>
        </p:txBody>
      </p:sp>
      <p:sp>
        <p:nvSpPr>
          <p:cNvPr id="319" name="Google Shape;319;p20"/>
          <p:cNvSpPr txBox="1"/>
          <p:nvPr/>
        </p:nvSpPr>
        <p:spPr>
          <a:xfrm>
            <a:off x="7346392" y="4633269"/>
            <a:ext cx="295628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PICO是否</a:t>
            </a:r>
            <a:endParaRPr b="1" sz="4800">
              <a:solidFill>
                <a:srgbClr val="FF0000"/>
              </a:solidFill>
              <a:latin typeface="Microsoft YaHei"/>
              <a:ea typeface="Microsoft YaHei"/>
              <a:cs typeface="Microsoft YaHei"/>
              <a:sym typeface="Microsoft YaHei"/>
            </a:endParaRPr>
          </a:p>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都有寫到</a:t>
            </a:r>
            <a:endParaRPr/>
          </a:p>
        </p:txBody>
      </p:sp>
      <p:sp>
        <p:nvSpPr>
          <p:cNvPr id="320" name="Google Shape;320;p20"/>
          <p:cNvSpPr/>
          <p:nvPr/>
        </p:nvSpPr>
        <p:spPr>
          <a:xfrm>
            <a:off x="7314202" y="4614219"/>
            <a:ext cx="2988473" cy="1644601"/>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latin typeface="Gill Sans"/>
                <a:ea typeface="Gill Sans"/>
                <a:cs typeface="Gill Sans"/>
                <a:sym typeface="Gill Sans"/>
              </a:rPr>
              <a:t>Q2 作者是否尋找適當研究型態的文獻?</a:t>
            </a:r>
            <a:endParaRPr/>
          </a:p>
        </p:txBody>
      </p:sp>
      <p:pic>
        <p:nvPicPr>
          <p:cNvPr id="327" name="Google Shape;327;p21"/>
          <p:cNvPicPr preferRelativeResize="0"/>
          <p:nvPr>
            <p:ph idx="1" type="body"/>
          </p:nvPr>
        </p:nvPicPr>
        <p:blipFill rotWithShape="1">
          <a:blip r:embed="rId3">
            <a:alphaModFix/>
          </a:blip>
          <a:srcRect b="35359" l="36585" r="3898" t="45206"/>
          <a:stretch/>
        </p:blipFill>
        <p:spPr>
          <a:xfrm>
            <a:off x="0" y="2055402"/>
            <a:ext cx="9720480" cy="1785527"/>
          </a:xfrm>
          <a:prstGeom prst="rect">
            <a:avLst/>
          </a:prstGeom>
          <a:noFill/>
          <a:ln>
            <a:noFill/>
          </a:ln>
        </p:spPr>
      </p:pic>
      <p:sp>
        <p:nvSpPr>
          <p:cNvPr id="328" name="Google Shape;328;p21"/>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
        <p:nvSpPr>
          <p:cNvPr id="329" name="Google Shape;329;p21"/>
          <p:cNvSpPr txBox="1"/>
          <p:nvPr/>
        </p:nvSpPr>
        <p:spPr>
          <a:xfrm>
            <a:off x="2688773" y="2877015"/>
            <a:ext cx="6611344" cy="26072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30" name="Google Shape;330;p21"/>
          <p:cNvSpPr txBox="1"/>
          <p:nvPr/>
        </p:nvSpPr>
        <p:spPr>
          <a:xfrm>
            <a:off x="3386693" y="3379834"/>
            <a:ext cx="6013785" cy="277765"/>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31" name="Google Shape;331;p21"/>
          <p:cNvSpPr txBox="1"/>
          <p:nvPr/>
        </p:nvSpPr>
        <p:spPr>
          <a:xfrm>
            <a:off x="1550020" y="4360127"/>
            <a:ext cx="81704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7030A0"/>
                </a:solidFill>
                <a:latin typeface="Gill Sans"/>
                <a:ea typeface="Gill Sans"/>
                <a:cs typeface="Gill Sans"/>
                <a:sym typeface="Gill Sans"/>
              </a:rPr>
              <a:t>只蒐集2012-2020的RCT，且符合PICO</a:t>
            </a:r>
            <a:endParaRPr sz="2400">
              <a:solidFill>
                <a:srgbClr val="7030A0"/>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5" name="Shape 335"/>
        <p:cNvGrpSpPr/>
        <p:nvPr/>
      </p:nvGrpSpPr>
      <p:grpSpPr>
        <a:xfrm>
          <a:off x="0" y="0"/>
          <a:ext cx="0" cy="0"/>
          <a:chOff x="0" y="0"/>
          <a:chExt cx="0" cy="0"/>
        </a:xfrm>
      </p:grpSpPr>
      <p:sp>
        <p:nvSpPr>
          <p:cNvPr id="336" name="Google Shape;336;p22"/>
          <p:cNvSpPr/>
          <p:nvPr/>
        </p:nvSpPr>
        <p:spPr>
          <a:xfrm>
            <a:off x="1625260" y="101600"/>
            <a:ext cx="8952221" cy="6648450"/>
          </a:xfrm>
          <a:prstGeom prst="rect">
            <a:avLst/>
          </a:prstGeom>
          <a:noFill/>
          <a:ln cap="flat" cmpd="sng" w="762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
        <p:nvSpPr>
          <p:cNvPr id="337" name="Google Shape;337;p22"/>
          <p:cNvSpPr txBox="1"/>
          <p:nvPr/>
        </p:nvSpPr>
        <p:spPr>
          <a:xfrm>
            <a:off x="1783935" y="188640"/>
            <a:ext cx="862413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3F3F3F"/>
                </a:solidFill>
                <a:latin typeface="Microsoft YaHei"/>
                <a:ea typeface="Microsoft YaHei"/>
                <a:cs typeface="Microsoft YaHei"/>
                <a:sym typeface="Microsoft YaHei"/>
              </a:rPr>
              <a:t>問題二：作者是否尋找適當研究型態的文獻?</a:t>
            </a:r>
            <a:endParaRPr b="1" sz="6000">
              <a:solidFill>
                <a:srgbClr val="3F3F3F"/>
              </a:solidFill>
              <a:latin typeface="Microsoft YaHei"/>
              <a:ea typeface="Microsoft YaHei"/>
              <a:cs typeface="Microsoft YaHei"/>
              <a:sym typeface="Microsoft YaHei"/>
            </a:endParaRPr>
          </a:p>
        </p:txBody>
      </p:sp>
      <p:pic>
        <p:nvPicPr>
          <p:cNvPr id="338" name="Google Shape;338;p22"/>
          <p:cNvPicPr preferRelativeResize="0"/>
          <p:nvPr/>
        </p:nvPicPr>
        <p:blipFill rotWithShape="1">
          <a:blip r:embed="rId3">
            <a:alphaModFix/>
          </a:blip>
          <a:srcRect b="0" l="0" r="0" t="0"/>
          <a:stretch/>
        </p:blipFill>
        <p:spPr>
          <a:xfrm>
            <a:off x="2063552" y="2214673"/>
            <a:ext cx="5904656" cy="4254625"/>
          </a:xfrm>
          <a:prstGeom prst="rect">
            <a:avLst/>
          </a:prstGeom>
          <a:noFill/>
          <a:ln>
            <a:noFill/>
          </a:ln>
        </p:spPr>
      </p:pic>
      <p:sp>
        <p:nvSpPr>
          <p:cNvPr id="339" name="Google Shape;339;p22"/>
          <p:cNvSpPr/>
          <p:nvPr/>
        </p:nvSpPr>
        <p:spPr>
          <a:xfrm>
            <a:off x="5710017" y="2120205"/>
            <a:ext cx="4567555" cy="523240"/>
          </a:xfrm>
          <a:custGeom>
            <a:rect b="b" l="l" r="r" t="t"/>
            <a:pathLst>
              <a:path extrusionOk="0" h="523239" w="4567555">
                <a:moveTo>
                  <a:pt x="0" y="522732"/>
                </a:moveTo>
                <a:lnTo>
                  <a:pt x="4567428" y="522732"/>
                </a:lnTo>
                <a:lnTo>
                  <a:pt x="4567428" y="0"/>
                </a:lnTo>
                <a:lnTo>
                  <a:pt x="0" y="0"/>
                </a:lnTo>
                <a:lnTo>
                  <a:pt x="0" y="522732"/>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40" name="Google Shape;340;p22"/>
          <p:cNvSpPr txBox="1"/>
          <p:nvPr/>
        </p:nvSpPr>
        <p:spPr>
          <a:xfrm>
            <a:off x="5789010" y="2142811"/>
            <a:ext cx="4256405" cy="452120"/>
          </a:xfrm>
          <a:prstGeom prst="rect">
            <a:avLst/>
          </a:prstGeom>
          <a:noFill/>
          <a:ln>
            <a:noFill/>
          </a:ln>
        </p:spPr>
        <p:txBody>
          <a:bodyPr anchorCtr="0" anchor="t" bIns="0" lIns="0" spcFirstLastPara="1" rIns="0" wrap="square" tIns="12050">
            <a:spAutoFit/>
          </a:bodyPr>
          <a:lstStyle/>
          <a:p>
            <a:pPr indent="0" lvl="0" marL="12700"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Yes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No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Can’t tell</a:t>
            </a:r>
            <a:endParaRPr sz="2800">
              <a:solidFill>
                <a:schemeClr val="dk1"/>
              </a:solidFill>
              <a:latin typeface="Times New Roman"/>
              <a:ea typeface="Times New Roman"/>
              <a:cs typeface="Times New Roman"/>
              <a:sym typeface="Times New Roman"/>
            </a:endParaRPr>
          </a:p>
        </p:txBody>
      </p:sp>
      <p:sp>
        <p:nvSpPr>
          <p:cNvPr id="341" name="Google Shape;341;p22"/>
          <p:cNvSpPr/>
          <p:nvPr/>
        </p:nvSpPr>
        <p:spPr>
          <a:xfrm>
            <a:off x="2063552" y="3191497"/>
            <a:ext cx="3816424" cy="36004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2" name="Google Shape;342;p22"/>
          <p:cNvSpPr/>
          <p:nvPr/>
        </p:nvSpPr>
        <p:spPr>
          <a:xfrm>
            <a:off x="2063552" y="4346759"/>
            <a:ext cx="4608512" cy="36004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3" name="Google Shape;343;p22"/>
          <p:cNvSpPr txBox="1"/>
          <p:nvPr/>
        </p:nvSpPr>
        <p:spPr>
          <a:xfrm>
            <a:off x="8256240" y="4633269"/>
            <a:ext cx="256603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RCT?</a:t>
            </a:r>
            <a:endParaRPr/>
          </a:p>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PICO?</a:t>
            </a:r>
            <a:endParaRPr b="1" sz="4800">
              <a:solidFill>
                <a:srgbClr val="FF0000"/>
              </a:solidFill>
              <a:latin typeface="Microsoft YaHei"/>
              <a:ea typeface="Microsoft YaHei"/>
              <a:cs typeface="Microsoft YaHei"/>
              <a:sym typeface="Microsoft YaHei"/>
            </a:endParaRPr>
          </a:p>
        </p:txBody>
      </p:sp>
      <p:sp>
        <p:nvSpPr>
          <p:cNvPr id="344" name="Google Shape;344;p22"/>
          <p:cNvSpPr/>
          <p:nvPr/>
        </p:nvSpPr>
        <p:spPr>
          <a:xfrm>
            <a:off x="8224050" y="4614219"/>
            <a:ext cx="2048829" cy="1644601"/>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3"/>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Q3 你認為所有重要且相關的研究都被納入?</a:t>
            </a:r>
            <a:endParaRPr/>
          </a:p>
        </p:txBody>
      </p:sp>
      <p:pic>
        <p:nvPicPr>
          <p:cNvPr id="351" name="Google Shape;351;p23"/>
          <p:cNvPicPr preferRelativeResize="0"/>
          <p:nvPr>
            <p:ph idx="1" type="body"/>
          </p:nvPr>
        </p:nvPicPr>
        <p:blipFill rotWithShape="1">
          <a:blip r:embed="rId3">
            <a:alphaModFix/>
          </a:blip>
          <a:srcRect b="0" l="0" r="0" t="0"/>
          <a:stretch/>
        </p:blipFill>
        <p:spPr>
          <a:xfrm>
            <a:off x="160956" y="1959385"/>
            <a:ext cx="9730176" cy="1787425"/>
          </a:xfrm>
          <a:prstGeom prst="rect">
            <a:avLst/>
          </a:prstGeom>
          <a:noFill/>
          <a:ln>
            <a:noFill/>
          </a:ln>
        </p:spPr>
      </p:pic>
      <p:sp>
        <p:nvSpPr>
          <p:cNvPr id="352" name="Google Shape;352;p23"/>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
        <p:nvSpPr>
          <p:cNvPr id="353" name="Google Shape;353;p23"/>
          <p:cNvSpPr txBox="1"/>
          <p:nvPr/>
        </p:nvSpPr>
        <p:spPr>
          <a:xfrm>
            <a:off x="3408996" y="2545468"/>
            <a:ext cx="4129228" cy="208883"/>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id="354" name="Google Shape;354;p23"/>
          <p:cNvPicPr preferRelativeResize="0"/>
          <p:nvPr/>
        </p:nvPicPr>
        <p:blipFill rotWithShape="1">
          <a:blip r:embed="rId4">
            <a:alphaModFix/>
          </a:blip>
          <a:srcRect b="35095" l="37581" r="5162" t="38672"/>
          <a:stretch/>
        </p:blipFill>
        <p:spPr>
          <a:xfrm>
            <a:off x="323385" y="3746810"/>
            <a:ext cx="10470995" cy="2698595"/>
          </a:xfrm>
          <a:prstGeom prst="rect">
            <a:avLst/>
          </a:prstGeom>
          <a:noFill/>
          <a:ln>
            <a:noFill/>
          </a:ln>
        </p:spPr>
      </p:pic>
      <p:sp>
        <p:nvSpPr>
          <p:cNvPr id="355" name="Google Shape;355;p23"/>
          <p:cNvSpPr txBox="1"/>
          <p:nvPr/>
        </p:nvSpPr>
        <p:spPr>
          <a:xfrm>
            <a:off x="4928839" y="2104134"/>
            <a:ext cx="26093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Gill Sans"/>
                <a:ea typeface="Gill Sans"/>
                <a:cs typeface="Gill Sans"/>
                <a:sym typeface="Gill Sans"/>
              </a:rPr>
              <a:t>涵蓋三個資料庫</a:t>
            </a:r>
            <a:endParaRPr b="1" sz="2400">
              <a:solidFill>
                <a:srgbClr val="FF0000"/>
              </a:solidFill>
              <a:latin typeface="Gill Sans"/>
              <a:ea typeface="Gill Sans"/>
              <a:cs typeface="Gill Sans"/>
              <a:sym typeface="Gill Sans"/>
            </a:endParaRPr>
          </a:p>
        </p:txBody>
      </p:sp>
      <p:sp>
        <p:nvSpPr>
          <p:cNvPr id="356" name="Google Shape;356;p23"/>
          <p:cNvSpPr txBox="1"/>
          <p:nvPr/>
        </p:nvSpPr>
        <p:spPr>
          <a:xfrm>
            <a:off x="8456666" y="3746810"/>
            <a:ext cx="18860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Gill Sans"/>
                <a:ea typeface="Gill Sans"/>
                <a:cs typeface="Gill Sans"/>
                <a:sym typeface="Gill Sans"/>
              </a:rPr>
              <a:t>3位作者進行文獻搜索</a:t>
            </a:r>
            <a:endParaRPr b="1" sz="2400">
              <a:solidFill>
                <a:srgbClr val="FF0000"/>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p24"/>
          <p:cNvSpPr/>
          <p:nvPr/>
        </p:nvSpPr>
        <p:spPr>
          <a:xfrm>
            <a:off x="1625260" y="101600"/>
            <a:ext cx="8952221" cy="6648450"/>
          </a:xfrm>
          <a:prstGeom prst="rect">
            <a:avLst/>
          </a:prstGeom>
          <a:noFill/>
          <a:ln cap="flat" cmpd="sng" w="762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
        <p:nvSpPr>
          <p:cNvPr id="362" name="Google Shape;362;p24"/>
          <p:cNvSpPr txBox="1"/>
          <p:nvPr/>
        </p:nvSpPr>
        <p:spPr>
          <a:xfrm>
            <a:off x="1783935" y="188640"/>
            <a:ext cx="862413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3F3F3F"/>
                </a:solidFill>
                <a:latin typeface="Microsoft YaHei"/>
                <a:ea typeface="Microsoft YaHei"/>
                <a:cs typeface="Microsoft YaHei"/>
                <a:sym typeface="Microsoft YaHei"/>
              </a:rPr>
              <a:t>問題三：你認為所有重要且相關的研究都被納入?</a:t>
            </a:r>
            <a:endParaRPr b="1" sz="6000">
              <a:solidFill>
                <a:srgbClr val="3F3F3F"/>
              </a:solidFill>
              <a:latin typeface="Microsoft YaHei"/>
              <a:ea typeface="Microsoft YaHei"/>
              <a:cs typeface="Microsoft YaHei"/>
              <a:sym typeface="Microsoft YaHei"/>
            </a:endParaRPr>
          </a:p>
        </p:txBody>
      </p:sp>
      <p:pic>
        <p:nvPicPr>
          <p:cNvPr id="363" name="Google Shape;363;p24"/>
          <p:cNvPicPr preferRelativeResize="0"/>
          <p:nvPr/>
        </p:nvPicPr>
        <p:blipFill rotWithShape="1">
          <a:blip r:embed="rId3">
            <a:alphaModFix/>
          </a:blip>
          <a:srcRect b="0" l="0" r="0" t="0"/>
          <a:stretch/>
        </p:blipFill>
        <p:spPr>
          <a:xfrm>
            <a:off x="2039740" y="2434239"/>
            <a:ext cx="4772025" cy="3571875"/>
          </a:xfrm>
          <a:prstGeom prst="rect">
            <a:avLst/>
          </a:prstGeom>
          <a:noFill/>
          <a:ln>
            <a:noFill/>
          </a:ln>
        </p:spPr>
      </p:pic>
      <p:pic>
        <p:nvPicPr>
          <p:cNvPr id="364" name="Google Shape;364;p24"/>
          <p:cNvPicPr preferRelativeResize="0"/>
          <p:nvPr/>
        </p:nvPicPr>
        <p:blipFill rotWithShape="1">
          <a:blip r:embed="rId4">
            <a:alphaModFix/>
          </a:blip>
          <a:srcRect b="0" l="0" r="0" t="0"/>
          <a:stretch/>
        </p:blipFill>
        <p:spPr>
          <a:xfrm>
            <a:off x="2063552" y="5889859"/>
            <a:ext cx="4724400" cy="571500"/>
          </a:xfrm>
          <a:prstGeom prst="rect">
            <a:avLst/>
          </a:prstGeom>
          <a:noFill/>
          <a:ln>
            <a:noFill/>
          </a:ln>
        </p:spPr>
      </p:pic>
      <p:sp>
        <p:nvSpPr>
          <p:cNvPr id="365" name="Google Shape;365;p24"/>
          <p:cNvSpPr txBox="1"/>
          <p:nvPr/>
        </p:nvSpPr>
        <p:spPr>
          <a:xfrm>
            <a:off x="5838605" y="2082076"/>
            <a:ext cx="4569460" cy="466153"/>
          </a:xfrm>
          <a:prstGeom prst="rect">
            <a:avLst/>
          </a:prstGeom>
          <a:noFill/>
          <a:ln cap="flat" cmpd="sng" w="12700">
            <a:solidFill>
              <a:srgbClr val="000000"/>
            </a:solidFill>
            <a:prstDash val="solid"/>
            <a:round/>
            <a:headEnd len="sm" w="sm" type="none"/>
            <a:tailEnd len="sm" w="sm" type="none"/>
          </a:ln>
        </p:spPr>
        <p:txBody>
          <a:bodyPr anchorCtr="0" anchor="t" bIns="0" lIns="0" spcFirstLastPara="1" rIns="0" wrap="square" tIns="34925">
            <a:spAutoFit/>
          </a:bodyPr>
          <a:lstStyle/>
          <a:p>
            <a:pPr indent="0" lvl="0" marL="92075" marR="0" rtl="0" algn="l">
              <a:spcBef>
                <a:spcPts val="0"/>
              </a:spcBef>
              <a:spcAft>
                <a:spcPts val="0"/>
              </a:spcAft>
              <a:buNone/>
            </a:pP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Yes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No </a:t>
            </a:r>
            <a:r>
              <a:rPr lang="en-US" sz="2800">
                <a:solidFill>
                  <a:schemeClr val="dk1"/>
                </a:solidFill>
                <a:latin typeface="Quattrocento Sans"/>
                <a:ea typeface="Quattrocento Sans"/>
                <a:cs typeface="Quattrocento Sans"/>
                <a:sym typeface="Quattrocento Sans"/>
              </a:rPr>
              <a:t>⬜ </a:t>
            </a:r>
            <a:r>
              <a:rPr lang="en-US" sz="2800">
                <a:solidFill>
                  <a:schemeClr val="dk1"/>
                </a:solidFill>
                <a:latin typeface="Times New Roman"/>
                <a:ea typeface="Times New Roman"/>
                <a:cs typeface="Times New Roman"/>
                <a:sym typeface="Times New Roman"/>
              </a:rPr>
              <a:t>Can’t tell</a:t>
            </a:r>
            <a:endParaRPr sz="2800">
              <a:solidFill>
                <a:schemeClr val="dk1"/>
              </a:solidFill>
              <a:latin typeface="Times New Roman"/>
              <a:ea typeface="Times New Roman"/>
              <a:cs typeface="Times New Roman"/>
              <a:sym typeface="Times New Roman"/>
            </a:endParaRPr>
          </a:p>
        </p:txBody>
      </p:sp>
      <p:cxnSp>
        <p:nvCxnSpPr>
          <p:cNvPr id="366" name="Google Shape;366;p24"/>
          <p:cNvCxnSpPr/>
          <p:nvPr/>
        </p:nvCxnSpPr>
        <p:spPr>
          <a:xfrm>
            <a:off x="2063552" y="2924944"/>
            <a:ext cx="2808312" cy="0"/>
          </a:xfrm>
          <a:prstGeom prst="straightConnector1">
            <a:avLst/>
          </a:prstGeom>
          <a:noFill/>
          <a:ln cap="rnd" cmpd="sng" w="12700">
            <a:solidFill>
              <a:schemeClr val="accent2"/>
            </a:solidFill>
            <a:prstDash val="solid"/>
            <a:round/>
            <a:headEnd len="sm" w="sm" type="none"/>
            <a:tailEnd len="sm" w="sm" type="none"/>
          </a:ln>
        </p:spPr>
      </p:cxnSp>
      <p:sp>
        <p:nvSpPr>
          <p:cNvPr id="367" name="Google Shape;367;p24"/>
          <p:cNvSpPr/>
          <p:nvPr/>
        </p:nvSpPr>
        <p:spPr>
          <a:xfrm>
            <a:off x="2063552" y="2684668"/>
            <a:ext cx="4724400" cy="52324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68" name="Google Shape;368;p24"/>
          <p:cNvSpPr txBox="1"/>
          <p:nvPr/>
        </p:nvSpPr>
        <p:spPr>
          <a:xfrm>
            <a:off x="7127925" y="3167012"/>
            <a:ext cx="3231088"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資料庫?</a:t>
            </a:r>
            <a:endParaRPr/>
          </a:p>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PubMed</a:t>
            </a:r>
            <a:endParaRPr/>
          </a:p>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Cochrane</a:t>
            </a:r>
            <a:endParaRPr/>
          </a:p>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Embase</a:t>
            </a:r>
            <a:endParaRPr b="1" sz="4800">
              <a:solidFill>
                <a:srgbClr val="FF0000"/>
              </a:solidFill>
              <a:latin typeface="Microsoft YaHei"/>
              <a:ea typeface="Microsoft YaHei"/>
              <a:cs typeface="Microsoft YaHei"/>
              <a:sym typeface="Microsoft YaHei"/>
            </a:endParaRPr>
          </a:p>
        </p:txBody>
      </p:sp>
      <p:sp>
        <p:nvSpPr>
          <p:cNvPr id="369" name="Google Shape;369;p24"/>
          <p:cNvSpPr/>
          <p:nvPr/>
        </p:nvSpPr>
        <p:spPr>
          <a:xfrm>
            <a:off x="7104113" y="3068961"/>
            <a:ext cx="3198562" cy="3189859"/>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350">
              <a:solidFill>
                <a:srgbClr val="000000"/>
              </a:solidFill>
              <a:latin typeface="Microsoft YaHei"/>
              <a:ea typeface="Microsoft YaHei"/>
              <a:cs typeface="Microsoft YaHei"/>
              <a:sym typeface="Microsoft YaHei"/>
            </a:endParaRPr>
          </a:p>
        </p:txBody>
      </p:sp>
      <p:sp>
        <p:nvSpPr>
          <p:cNvPr id="370" name="Google Shape;370;p24"/>
          <p:cNvSpPr/>
          <p:nvPr/>
        </p:nvSpPr>
        <p:spPr>
          <a:xfrm>
            <a:off x="2063552" y="5213316"/>
            <a:ext cx="4724400" cy="52324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5"/>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000"/>
              <a:buFont typeface="Gill Sans"/>
              <a:buNone/>
            </a:pPr>
            <a:r>
              <a:rPr lang="en-US" sz="4000"/>
              <a:t>Q4 作者是否評估所納入研究文獻的品質?</a:t>
            </a:r>
            <a:endParaRPr/>
          </a:p>
        </p:txBody>
      </p:sp>
      <p:pic>
        <p:nvPicPr>
          <p:cNvPr id="377" name="Google Shape;377;p25"/>
          <p:cNvPicPr preferRelativeResize="0"/>
          <p:nvPr>
            <p:ph idx="1" type="body"/>
          </p:nvPr>
        </p:nvPicPr>
        <p:blipFill rotWithShape="1">
          <a:blip r:embed="rId3">
            <a:alphaModFix/>
          </a:blip>
          <a:srcRect b="37123" l="36813" r="4351" t="21039"/>
          <a:stretch/>
        </p:blipFill>
        <p:spPr>
          <a:xfrm>
            <a:off x="268958" y="2152186"/>
            <a:ext cx="8781584" cy="3512634"/>
          </a:xfrm>
          <a:prstGeom prst="rect">
            <a:avLst/>
          </a:prstGeom>
          <a:noFill/>
          <a:ln>
            <a:noFill/>
          </a:ln>
        </p:spPr>
      </p:pic>
      <p:sp>
        <p:nvSpPr>
          <p:cNvPr id="378" name="Google Shape;378;p25"/>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
        <p:nvSpPr>
          <p:cNvPr id="379" name="Google Shape;379;p25"/>
          <p:cNvSpPr txBox="1"/>
          <p:nvPr/>
        </p:nvSpPr>
        <p:spPr>
          <a:xfrm>
            <a:off x="9081486" y="3704598"/>
            <a:ext cx="27718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Gill Sans"/>
                <a:ea typeface="Gill Sans"/>
                <a:cs typeface="Gill Sans"/>
                <a:sym typeface="Gill Sans"/>
              </a:rPr>
              <a:t>1.四位作者評讀</a:t>
            </a:r>
            <a:endParaRPr sz="2400">
              <a:solidFill>
                <a:srgbClr val="FF0000"/>
              </a:solidFill>
              <a:latin typeface="Gill Sans"/>
              <a:ea typeface="Gill Sans"/>
              <a:cs typeface="Gill Sans"/>
              <a:sym typeface="Gill Sans"/>
            </a:endParaRPr>
          </a:p>
          <a:p>
            <a:pPr indent="0" lvl="0" marL="0" marR="0" rtl="0" algn="l">
              <a:spcBef>
                <a:spcPts val="0"/>
              </a:spcBef>
              <a:spcAft>
                <a:spcPts val="0"/>
              </a:spcAft>
              <a:buNone/>
            </a:pPr>
            <a:r>
              <a:t/>
            </a:r>
            <a:endParaRPr sz="2400">
              <a:solidFill>
                <a:srgbClr val="FF0000"/>
              </a:solidFill>
              <a:latin typeface="Gill Sans"/>
              <a:ea typeface="Gill Sans"/>
              <a:cs typeface="Gill Sans"/>
              <a:sym typeface="Gill Sans"/>
            </a:endParaRPr>
          </a:p>
          <a:p>
            <a:pPr indent="0" lvl="0" marL="0" marR="0" rtl="0" algn="l">
              <a:spcBef>
                <a:spcPts val="0"/>
              </a:spcBef>
              <a:spcAft>
                <a:spcPts val="0"/>
              </a:spcAft>
              <a:buNone/>
            </a:pPr>
            <a:r>
              <a:rPr lang="en-US" sz="2400">
                <a:solidFill>
                  <a:srgbClr val="FF0000"/>
                </a:solidFill>
                <a:latin typeface="Gill Sans"/>
                <a:ea typeface="Gill Sans"/>
                <a:cs typeface="Gill Sans"/>
                <a:sym typeface="Gill Sans"/>
              </a:rPr>
              <a:t>2.使用PEDro SCALE以及CASP</a:t>
            </a:r>
            <a:endParaRPr sz="2400">
              <a:solidFill>
                <a:srgbClr val="FF0000"/>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ph type="title"/>
          </p:nvPr>
        </p:nvSpPr>
        <p:spPr>
          <a:xfrm>
            <a:off x="6534614" y="635620"/>
            <a:ext cx="5076193" cy="10803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Gill Sans"/>
              <a:buNone/>
            </a:pPr>
            <a:r>
              <a:rPr lang="en-US" sz="4000"/>
              <a:t>Q4 作者是否評估所納入研究文獻的品質?</a:t>
            </a:r>
            <a:endParaRPr sz="4000"/>
          </a:p>
        </p:txBody>
      </p:sp>
      <p:pic>
        <p:nvPicPr>
          <p:cNvPr id="385" name="Google Shape;385;p26"/>
          <p:cNvPicPr preferRelativeResize="0"/>
          <p:nvPr>
            <p:ph idx="1" type="body"/>
          </p:nvPr>
        </p:nvPicPr>
        <p:blipFill rotWithShape="1">
          <a:blip r:embed="rId3">
            <a:alphaModFix/>
          </a:blip>
          <a:srcRect b="7414" l="30105" r="26409" t="18915"/>
          <a:stretch/>
        </p:blipFill>
        <p:spPr>
          <a:xfrm>
            <a:off x="468351" y="947853"/>
            <a:ext cx="5798633" cy="5525755"/>
          </a:xfrm>
          <a:prstGeom prst="rect">
            <a:avLst/>
          </a:prstGeom>
          <a:noFill/>
          <a:ln>
            <a:noFill/>
          </a:ln>
        </p:spPr>
      </p:pic>
      <p:sp>
        <p:nvSpPr>
          <p:cNvPr id="386" name="Google Shape;386;p26"/>
          <p:cNvSpPr/>
          <p:nvPr/>
        </p:nvSpPr>
        <p:spPr>
          <a:xfrm>
            <a:off x="6349147" y="2963598"/>
            <a:ext cx="416645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Gill Sans"/>
                <a:ea typeface="Gill Sans"/>
                <a:cs typeface="Gill Sans"/>
                <a:sym typeface="Gill Sans"/>
              </a:rPr>
              <a:t>Physiotherapy Evidence Database (PEDro) Scale</a:t>
            </a:r>
            <a:endParaRPr sz="2800">
              <a:solidFill>
                <a:srgbClr val="FF0000"/>
              </a:solidFill>
              <a:latin typeface="Gill Sans"/>
              <a:ea typeface="Gill Sans"/>
              <a:cs typeface="Gill Sans"/>
              <a:sym typeface="Gill Sans"/>
            </a:endParaRPr>
          </a:p>
        </p:txBody>
      </p:sp>
      <p:sp>
        <p:nvSpPr>
          <p:cNvPr id="387" name="Google Shape;387;p26"/>
          <p:cNvSpPr txBox="1"/>
          <p:nvPr/>
        </p:nvSpPr>
        <p:spPr>
          <a:xfrm>
            <a:off x="9755510" y="4500101"/>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ph type="title"/>
          </p:nvPr>
        </p:nvSpPr>
        <p:spPr>
          <a:xfrm>
            <a:off x="6534614" y="635620"/>
            <a:ext cx="5076193" cy="10803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Gill Sans"/>
              <a:buNone/>
            </a:pPr>
            <a:r>
              <a:rPr lang="en-US" sz="4000"/>
              <a:t>Q4 作者是否評估所納入研究文獻的品質?</a:t>
            </a:r>
            <a:endParaRPr sz="4000"/>
          </a:p>
        </p:txBody>
      </p:sp>
      <p:sp>
        <p:nvSpPr>
          <p:cNvPr id="393" name="Google Shape;393;p27"/>
          <p:cNvSpPr txBox="1"/>
          <p:nvPr/>
        </p:nvSpPr>
        <p:spPr>
          <a:xfrm>
            <a:off x="9755510" y="4500101"/>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pic>
        <p:nvPicPr>
          <p:cNvPr id="394" name="Google Shape;394;p27"/>
          <p:cNvPicPr preferRelativeResize="0"/>
          <p:nvPr>
            <p:ph idx="1" type="body"/>
          </p:nvPr>
        </p:nvPicPr>
        <p:blipFill rotWithShape="1">
          <a:blip r:embed="rId3">
            <a:alphaModFix/>
          </a:blip>
          <a:srcRect b="9061" l="37095" r="32039" t="18482"/>
          <a:stretch/>
        </p:blipFill>
        <p:spPr>
          <a:xfrm>
            <a:off x="680223" y="278780"/>
            <a:ext cx="4817328" cy="6361003"/>
          </a:xfrm>
          <a:prstGeom prst="rect">
            <a:avLst/>
          </a:prstGeom>
          <a:noFill/>
          <a:ln>
            <a:noFill/>
          </a:ln>
        </p:spPr>
      </p:pic>
      <p:sp>
        <p:nvSpPr>
          <p:cNvPr id="395" name="Google Shape;395;p27"/>
          <p:cNvSpPr/>
          <p:nvPr/>
        </p:nvSpPr>
        <p:spPr>
          <a:xfrm>
            <a:off x="5693333" y="2877196"/>
            <a:ext cx="62469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Gill Sans"/>
                <a:ea typeface="Gill Sans"/>
                <a:cs typeface="Gill Sans"/>
                <a:sym typeface="Gill Sans"/>
              </a:rPr>
              <a:t>Critical Appraisal Skills Programme (CASP) Scale</a:t>
            </a:r>
            <a:endParaRPr sz="2400">
              <a:solidFill>
                <a:srgbClr val="FF0000"/>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8"/>
          <p:cNvSpPr txBox="1"/>
          <p:nvPr>
            <p:ph type="title"/>
          </p:nvPr>
        </p:nvSpPr>
        <p:spPr>
          <a:xfrm>
            <a:off x="6534614" y="635620"/>
            <a:ext cx="5076193" cy="108033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Gill Sans"/>
              <a:buNone/>
            </a:pPr>
            <a:r>
              <a:rPr lang="en-US" sz="4000"/>
              <a:t>Q4 作者是否評估所納入研究文獻的品質?</a:t>
            </a:r>
            <a:endParaRPr sz="4000"/>
          </a:p>
        </p:txBody>
      </p:sp>
      <p:sp>
        <p:nvSpPr>
          <p:cNvPr id="401" name="Google Shape;401;p28"/>
          <p:cNvSpPr txBox="1"/>
          <p:nvPr/>
        </p:nvSpPr>
        <p:spPr>
          <a:xfrm>
            <a:off x="9755510" y="4500101"/>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pic>
        <p:nvPicPr>
          <p:cNvPr id="402" name="Google Shape;402;p28"/>
          <p:cNvPicPr preferRelativeResize="0"/>
          <p:nvPr>
            <p:ph idx="1" type="body"/>
          </p:nvPr>
        </p:nvPicPr>
        <p:blipFill rotWithShape="1">
          <a:blip r:embed="rId3">
            <a:alphaModFix/>
          </a:blip>
          <a:srcRect b="13173" l="25330" r="16178" t="23161"/>
          <a:stretch/>
        </p:blipFill>
        <p:spPr>
          <a:xfrm>
            <a:off x="758283" y="2040672"/>
            <a:ext cx="7157968" cy="4382430"/>
          </a:xfrm>
          <a:prstGeom prst="rect">
            <a:avLst/>
          </a:prstGeom>
          <a:noFill/>
          <a:ln>
            <a:noFill/>
          </a:ln>
        </p:spPr>
      </p:pic>
      <p:sp>
        <p:nvSpPr>
          <p:cNvPr id="403" name="Google Shape;403;p28"/>
          <p:cNvSpPr txBox="1"/>
          <p:nvPr/>
        </p:nvSpPr>
        <p:spPr>
          <a:xfrm>
            <a:off x="7916251" y="2912597"/>
            <a:ext cx="14859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Microsoft YaHei"/>
                <a:ea typeface="Microsoft YaHei"/>
                <a:cs typeface="Microsoft YaHei"/>
                <a:sym typeface="Microsoft YaHei"/>
              </a:rPr>
              <a:t>RoB</a:t>
            </a:r>
            <a:endParaRPr b="1" sz="4800">
              <a:solidFill>
                <a:srgbClr val="FF0000"/>
              </a:solidFill>
              <a:latin typeface="Microsoft YaHei"/>
              <a:ea typeface="Microsoft YaHei"/>
              <a:cs typeface="Microsoft YaHei"/>
              <a:sym typeface="Microsoft YaHe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9"/>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Q5 如果作者將研究結果進行合併, 是否合理?</a:t>
            </a:r>
            <a:endParaRPr/>
          </a:p>
        </p:txBody>
      </p:sp>
      <p:pic>
        <p:nvPicPr>
          <p:cNvPr id="409" name="Google Shape;409;p29"/>
          <p:cNvPicPr preferRelativeResize="0"/>
          <p:nvPr>
            <p:ph idx="1" type="body"/>
          </p:nvPr>
        </p:nvPicPr>
        <p:blipFill rotWithShape="1">
          <a:blip r:embed="rId3">
            <a:alphaModFix/>
          </a:blip>
          <a:srcRect b="11354" l="24025" r="16629" t="19523"/>
          <a:stretch/>
        </p:blipFill>
        <p:spPr>
          <a:xfrm>
            <a:off x="691376" y="1904421"/>
            <a:ext cx="7114478" cy="4661209"/>
          </a:xfrm>
          <a:prstGeom prst="rect">
            <a:avLst/>
          </a:prstGeom>
          <a:noFill/>
          <a:ln>
            <a:noFill/>
          </a:ln>
        </p:spPr>
      </p:pic>
      <p:sp>
        <p:nvSpPr>
          <p:cNvPr id="410" name="Google Shape;410;p29"/>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臨床情境</a:t>
            </a:r>
            <a:endParaRPr/>
          </a:p>
        </p:txBody>
      </p:sp>
      <p:sp>
        <p:nvSpPr>
          <p:cNvPr id="140" name="Google Shape;140;p3"/>
          <p:cNvSpPr txBox="1"/>
          <p:nvPr>
            <p:ph idx="1" type="body"/>
          </p:nvPr>
        </p:nvSpPr>
        <p:spPr>
          <a:xfrm>
            <a:off x="581192" y="2142918"/>
            <a:ext cx="11029615" cy="3678303"/>
          </a:xfrm>
          <a:prstGeom prst="rect">
            <a:avLst/>
          </a:prstGeom>
          <a:noFill/>
          <a:ln>
            <a:noFill/>
          </a:ln>
        </p:spPr>
        <p:txBody>
          <a:bodyPr anchorCtr="0" anchor="t" bIns="45700" lIns="91425" spcFirstLastPara="1" rIns="91425" wrap="square" tIns="45700">
            <a:normAutofit fontScale="92500" lnSpcReduction="20000"/>
          </a:bodyPr>
          <a:lstStyle/>
          <a:p>
            <a:pPr indent="-306000" lvl="0" marL="306000" rtl="0" algn="l">
              <a:spcBef>
                <a:spcPts val="0"/>
              </a:spcBef>
              <a:spcAft>
                <a:spcPts val="0"/>
              </a:spcAft>
              <a:buSzPct val="92000"/>
              <a:buChar char="◼"/>
            </a:pPr>
            <a:r>
              <a:rPr lang="en-US">
                <a:solidFill>
                  <a:srgbClr val="44546A"/>
                </a:solidFill>
                <a:latin typeface="Gill Sans"/>
                <a:ea typeface="Gill Sans"/>
                <a:cs typeface="Gill Sans"/>
                <a:sym typeface="Gill Sans"/>
              </a:rPr>
              <a:t>王小美是一位</a:t>
            </a:r>
            <a:r>
              <a:rPr lang="en-US">
                <a:solidFill>
                  <a:srgbClr val="FF0000"/>
                </a:solidFill>
                <a:latin typeface="Gill Sans"/>
                <a:ea typeface="Gill Sans"/>
                <a:cs typeface="Gill Sans"/>
                <a:sym typeface="Gill Sans"/>
              </a:rPr>
              <a:t>33歲有身孕</a:t>
            </a:r>
            <a:r>
              <a:rPr lang="en-US">
                <a:solidFill>
                  <a:srgbClr val="44546A"/>
                </a:solidFill>
                <a:latin typeface="Gill Sans"/>
                <a:ea typeface="Gill Sans"/>
                <a:cs typeface="Gill Sans"/>
                <a:sym typeface="Gill Sans"/>
              </a:rPr>
              <a:t>的辦公室行政人員，有一天在整理文時不小心跌坐在地上，造成</a:t>
            </a:r>
            <a:r>
              <a:rPr lang="en-US">
                <a:solidFill>
                  <a:srgbClr val="FF0000"/>
                </a:solidFill>
                <a:latin typeface="Gill Sans"/>
                <a:ea typeface="Gill Sans"/>
                <a:cs typeface="Gill Sans"/>
                <a:sym typeface="Gill Sans"/>
              </a:rPr>
              <a:t>下背痛</a:t>
            </a:r>
            <a:r>
              <a:rPr lang="en-US">
                <a:solidFill>
                  <a:srgbClr val="44546A"/>
                </a:solidFill>
                <a:latin typeface="Gill Sans"/>
                <a:ea typeface="Gill Sans"/>
                <a:cs typeface="Gill Sans"/>
                <a:sym typeface="Gill Sans"/>
              </a:rPr>
              <a:t>和右腳痠麻獨自步行前來急診，急診醫師懷疑腰椎骨骼傷病，欲安排x光攝影檢查和藥物止痛，但是小美很擔心輻射線的照射以及藥物的代謝作用機轉是否會影響胎兒安全?有沒有其他對胎兒比較沒有傷害的檢查方式?這些影像學的檢查其診斷證確率又如何?除了相關的藥物治療止痛，有沒有其他比較</a:t>
            </a:r>
            <a:r>
              <a:rPr lang="en-US">
                <a:solidFill>
                  <a:srgbClr val="FF0000"/>
                </a:solidFill>
                <a:latin typeface="Gill Sans"/>
                <a:ea typeface="Gill Sans"/>
                <a:cs typeface="Gill Sans"/>
                <a:sym typeface="Gill Sans"/>
              </a:rPr>
              <a:t>不會傷害胎兒</a:t>
            </a:r>
            <a:r>
              <a:rPr lang="en-US">
                <a:solidFill>
                  <a:srgbClr val="44546A"/>
                </a:solidFill>
                <a:latin typeface="Gill Sans"/>
                <a:ea typeface="Gill Sans"/>
                <a:cs typeface="Gill Sans"/>
                <a:sym typeface="Gill Sans"/>
              </a:rPr>
              <a:t>(例如:平躺休息、熱敷、拉腰、針灸、配戴護腰)可以治療孕婦下背痛得安全方法呢?請你/妳以實證醫學的手法，提供王小美對於</a:t>
            </a:r>
            <a:r>
              <a:rPr lang="en-US">
                <a:solidFill>
                  <a:srgbClr val="FF0000"/>
                </a:solidFill>
                <a:latin typeface="Gill Sans"/>
                <a:ea typeface="Gill Sans"/>
                <a:cs typeface="Gill Sans"/>
                <a:sym typeface="Gill Sans"/>
              </a:rPr>
              <a:t>急性背痛的診斷與治療方式</a:t>
            </a:r>
            <a:endParaRPr>
              <a:latin typeface="Gill Sans"/>
              <a:ea typeface="Gill Sans"/>
              <a:cs typeface="Gill Sans"/>
              <a:sym typeface="Gill Sans"/>
            </a:endParaRPr>
          </a:p>
          <a:p>
            <a:pPr indent="-133076" lvl="0" marL="306000" rtl="0" algn="l">
              <a:spcBef>
                <a:spcPts val="592"/>
              </a:spcBef>
              <a:spcAft>
                <a:spcPts val="0"/>
              </a:spcAft>
              <a:buSzPct val="9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0"/>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Q6 這篇系統性文獻回顧的整體結果為何?</a:t>
            </a:r>
            <a:endParaRPr sz="4000"/>
          </a:p>
        </p:txBody>
      </p:sp>
      <p:sp>
        <p:nvSpPr>
          <p:cNvPr id="416" name="Google Shape;416;p30"/>
          <p:cNvSpPr txBox="1"/>
          <p:nvPr>
            <p:ph idx="1" type="body"/>
          </p:nvPr>
        </p:nvSpPr>
        <p:spPr>
          <a:xfrm>
            <a:off x="581192" y="2180496"/>
            <a:ext cx="9076375" cy="4132622"/>
          </a:xfrm>
          <a:prstGeom prst="rect">
            <a:avLst/>
          </a:prstGeom>
          <a:noFill/>
          <a:ln>
            <a:noFill/>
          </a:ln>
        </p:spPr>
        <p:txBody>
          <a:bodyPr anchorCtr="0" anchor="t" bIns="45700" lIns="91425" spcFirstLastPara="1" rIns="91425" wrap="square" tIns="45700">
            <a:normAutofit fontScale="77500" lnSpcReduction="20000"/>
          </a:bodyPr>
          <a:lstStyle/>
          <a:p>
            <a:pPr indent="-306000" lvl="0" marL="306000" rtl="0" algn="l">
              <a:spcBef>
                <a:spcPts val="0"/>
              </a:spcBef>
              <a:spcAft>
                <a:spcPts val="0"/>
              </a:spcAft>
              <a:buSzPct val="92000"/>
              <a:buChar char="◼"/>
            </a:pPr>
            <a:r>
              <a:rPr lang="en-US"/>
              <a:t>該研究具有較高的異質性（相當大，Tau² = 2.70；Chi² = 64.11，I² = 91%）。</a:t>
            </a:r>
            <a:endParaRPr/>
          </a:p>
          <a:p>
            <a:pPr indent="-306000" lvl="0" marL="306000" rtl="0" algn="l">
              <a:spcBef>
                <a:spcPts val="1096"/>
              </a:spcBef>
              <a:spcAft>
                <a:spcPts val="0"/>
              </a:spcAft>
              <a:buSzPct val="92000"/>
              <a:buChar char="◼"/>
            </a:pPr>
            <a:r>
              <a:rPr lang="en-US"/>
              <a:t>The pooled estimate for the </a:t>
            </a:r>
            <a:r>
              <a:rPr lang="en-US">
                <a:solidFill>
                  <a:srgbClr val="FF0000"/>
                </a:solidFill>
              </a:rPr>
              <a:t>interventions versus UOBC was statistically significant (p=0.0003)</a:t>
            </a:r>
            <a:r>
              <a:rPr lang="en-US"/>
              <a:t>. The interventions are very effective for the reduction of LBP during pregnancy 95%CI: 0.08 [0.02-0.31] (Figure 3).Also, it was found that </a:t>
            </a:r>
            <a:r>
              <a:rPr lang="en-US">
                <a:solidFill>
                  <a:srgbClr val="FF0000"/>
                </a:solidFill>
              </a:rPr>
              <a:t>exercise</a:t>
            </a:r>
            <a:r>
              <a:rPr lang="en-US"/>
              <a:t> (Keskin et al. [23] 95%CI: [0.00-0.05]), </a:t>
            </a:r>
            <a:r>
              <a:rPr lang="en-US">
                <a:solidFill>
                  <a:srgbClr val="FF0000"/>
                </a:solidFill>
              </a:rPr>
              <a:t>muscle relaxation exercises accompanied by music</a:t>
            </a:r>
            <a:r>
              <a:rPr lang="en-US"/>
              <a:t> (Akmese et al. [22] 95%CI: [0.00-0.01]) </a:t>
            </a:r>
            <a:r>
              <a:rPr lang="en-US">
                <a:solidFill>
                  <a:srgbClr val="FF0000"/>
                </a:solidFill>
              </a:rPr>
              <a:t>and TENS </a:t>
            </a:r>
            <a:r>
              <a:rPr lang="en-US"/>
              <a:t>(Keskin et al. [23] 95%CI: [0.00-0.05]) are more effective than the other types of interventions respectively. The heterogeneity was high due to the high differences of participants in the studies and the high effectiveness of the three interventionsdiscussed previously.</a:t>
            </a:r>
            <a:endParaRPr/>
          </a:p>
          <a:p>
            <a:pPr indent="-161118" lvl="0" marL="306000" rtl="0" algn="l">
              <a:spcBef>
                <a:spcPts val="1096"/>
              </a:spcBef>
              <a:spcAft>
                <a:spcPts val="0"/>
              </a:spcAft>
              <a:buSzPct val="92000"/>
              <a:buNone/>
            </a:pPr>
            <a:r>
              <a:t/>
            </a:r>
            <a:endParaRPr/>
          </a:p>
        </p:txBody>
      </p:sp>
      <p:sp>
        <p:nvSpPr>
          <p:cNvPr id="417" name="Google Shape;417;p30"/>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1"/>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Q7 結果精準嗎?</a:t>
            </a:r>
            <a:endParaRPr sz="4000"/>
          </a:p>
        </p:txBody>
      </p:sp>
      <p:sp>
        <p:nvSpPr>
          <p:cNvPr id="423" name="Google Shape;423;p31"/>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2944"/>
              <a:buChar char="◼"/>
            </a:pPr>
            <a:r>
              <a:rPr lang="en-US"/>
              <a:t>該研究具有較高的異質性（相當大，I² = 91%）。</a:t>
            </a:r>
            <a:endParaRPr/>
          </a:p>
        </p:txBody>
      </p:sp>
      <p:sp>
        <p:nvSpPr>
          <p:cNvPr id="424" name="Google Shape;424;p31"/>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pic>
        <p:nvPicPr>
          <p:cNvPr id="425" name="Google Shape;425;p31"/>
          <p:cNvPicPr preferRelativeResize="0"/>
          <p:nvPr/>
        </p:nvPicPr>
        <p:blipFill rotWithShape="1">
          <a:blip r:embed="rId3">
            <a:alphaModFix/>
          </a:blip>
          <a:srcRect b="21719" l="37283" r="5045" t="41629"/>
          <a:stretch/>
        </p:blipFill>
        <p:spPr>
          <a:xfrm>
            <a:off x="150312" y="2893512"/>
            <a:ext cx="9394521" cy="33583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2"/>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Q8 此研究結果是否可應用到當地的族群?</a:t>
            </a:r>
            <a:endParaRPr/>
          </a:p>
        </p:txBody>
      </p:sp>
      <p:sp>
        <p:nvSpPr>
          <p:cNvPr id="431" name="Google Shape;431;p32"/>
          <p:cNvSpPr txBox="1"/>
          <p:nvPr>
            <p:ph idx="1" type="body"/>
          </p:nvPr>
        </p:nvSpPr>
        <p:spPr>
          <a:xfrm>
            <a:off x="581192" y="2180496"/>
            <a:ext cx="8913537" cy="3619055"/>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SzPct val="65422"/>
              <a:buChar char="◼"/>
            </a:pPr>
            <a:r>
              <a:rPr lang="en-US">
                <a:solidFill>
                  <a:srgbClr val="44546A"/>
                </a:solidFill>
                <a:latin typeface="Calibri"/>
                <a:ea typeface="Calibri"/>
                <a:cs typeface="Calibri"/>
                <a:sym typeface="Calibri"/>
              </a:rPr>
              <a:t>Low back pain (LBP) is a common pathology and affects both men and women of all ages</a:t>
            </a:r>
            <a:r>
              <a:rPr lang="en-US" sz="4500">
                <a:solidFill>
                  <a:srgbClr val="FF0000"/>
                </a:solidFill>
                <a:latin typeface="Calibri"/>
                <a:ea typeface="Calibri"/>
                <a:cs typeface="Calibri"/>
                <a:sym typeface="Calibri"/>
              </a:rPr>
              <a:t>. LBP is also very frequent amongst women during pregnancy and has a great impact on their daily lives . </a:t>
            </a:r>
            <a:endParaRPr sz="4500">
              <a:solidFill>
                <a:srgbClr val="FF0000"/>
              </a:solidFill>
              <a:latin typeface="Calibri"/>
              <a:ea typeface="Calibri"/>
              <a:cs typeface="Calibri"/>
              <a:sym typeface="Calibri"/>
            </a:endParaRPr>
          </a:p>
          <a:p>
            <a:pPr indent="-342900" lvl="0" marL="342900" rtl="0" algn="l">
              <a:spcBef>
                <a:spcPts val="400"/>
              </a:spcBef>
              <a:spcAft>
                <a:spcPts val="0"/>
              </a:spcAft>
              <a:buSzPct val="92000"/>
              <a:buChar char="◼"/>
            </a:pPr>
            <a:r>
              <a:rPr lang="en-US">
                <a:solidFill>
                  <a:srgbClr val="44546A"/>
                </a:solidFill>
                <a:latin typeface="Calibri"/>
                <a:ea typeface="Calibri"/>
                <a:cs typeface="Calibri"/>
                <a:sym typeface="Calibri"/>
              </a:rPr>
              <a:t>Since antiquity LBP during pregnancy was known as well as identified for many centuries and described byHippocrates, Vesalius, Pinean, Hunter, Velpeau, and many other scientists  The latest studies have shownthat the prevalence of back pain during pregnancy is 57.3% .Almost one-third of these women undergosevere back pain and the quality of their daily lives is affected . Symptoms of LBP could start from early inpregnancy until giving birth, but usually, the pain becomes more severe during the third semester ofpregnancy and is described as dull pain . Pregnancy LBP is usually related to sleep disorders and mayaffect the activities of daily living or quality of life .</a:t>
            </a:r>
            <a:endParaRPr>
              <a:latin typeface="PMingLiu"/>
              <a:ea typeface="PMingLiu"/>
              <a:cs typeface="PMingLiu"/>
              <a:sym typeface="PMingLiu"/>
            </a:endParaRPr>
          </a:p>
          <a:p>
            <a:pPr indent="-189160" lvl="0" marL="306000" rtl="0" algn="l">
              <a:spcBef>
                <a:spcPts val="400"/>
              </a:spcBef>
              <a:spcAft>
                <a:spcPts val="0"/>
              </a:spcAft>
              <a:buSzPct val="92000"/>
              <a:buNone/>
            </a:pPr>
            <a:r>
              <a:t/>
            </a:r>
            <a:endParaRPr/>
          </a:p>
        </p:txBody>
      </p:sp>
      <p:sp>
        <p:nvSpPr>
          <p:cNvPr id="432" name="Google Shape;432;p32"/>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3"/>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Q9 是否所有重要的臨床結果都有被考量到?</a:t>
            </a:r>
            <a:endParaRPr sz="4000"/>
          </a:p>
        </p:txBody>
      </p:sp>
      <p:sp>
        <p:nvSpPr>
          <p:cNvPr id="438" name="Google Shape;438;p33"/>
          <p:cNvSpPr txBox="1"/>
          <p:nvPr>
            <p:ph idx="1" type="body"/>
          </p:nvPr>
        </p:nvSpPr>
        <p:spPr>
          <a:xfrm>
            <a:off x="581192" y="2180496"/>
            <a:ext cx="8913537" cy="3656633"/>
          </a:xfrm>
          <a:prstGeom prst="rect">
            <a:avLst/>
          </a:prstGeom>
          <a:noFill/>
          <a:ln>
            <a:noFill/>
          </a:ln>
        </p:spPr>
        <p:txBody>
          <a:bodyPr anchorCtr="0" anchor="t" bIns="45700" lIns="91425" spcFirstLastPara="1" rIns="91425" wrap="square" tIns="45700">
            <a:normAutofit fontScale="85000" lnSpcReduction="20000"/>
          </a:bodyPr>
          <a:lstStyle/>
          <a:p>
            <a:pPr indent="-306000" lvl="0" marL="306000" rtl="0" algn="l">
              <a:spcBef>
                <a:spcPts val="0"/>
              </a:spcBef>
              <a:spcAft>
                <a:spcPts val="0"/>
              </a:spcAft>
              <a:buSzPct val="92000"/>
              <a:buChar char="◼"/>
            </a:pPr>
            <a:r>
              <a:rPr lang="en-US">
                <a:solidFill>
                  <a:srgbClr val="44546A"/>
                </a:solidFill>
                <a:latin typeface="Calibri"/>
                <a:ea typeface="Calibri"/>
                <a:cs typeface="Calibri"/>
                <a:sym typeface="Calibri"/>
              </a:rPr>
              <a:t>文獻綜述結果提供了概述系統綜述過程的流程圖。</a:t>
            </a:r>
            <a:r>
              <a:rPr lang="en-US">
                <a:solidFill>
                  <a:srgbClr val="44546A"/>
                </a:solidFill>
              </a:rPr>
              <a:t> </a:t>
            </a:r>
            <a:r>
              <a:rPr lang="en-US">
                <a:solidFill>
                  <a:srgbClr val="44546A"/>
                </a:solidFill>
                <a:latin typeface="Calibri"/>
                <a:ea typeface="Calibri"/>
                <a:cs typeface="Calibri"/>
                <a:sym typeface="Calibri"/>
              </a:rPr>
              <a:t>從最初的數據庫搜索中，收集了</a:t>
            </a:r>
            <a:r>
              <a:rPr lang="en-US">
                <a:solidFill>
                  <a:srgbClr val="44546A"/>
                </a:solidFill>
              </a:rPr>
              <a:t> </a:t>
            </a:r>
            <a:r>
              <a:rPr lang="en-US">
                <a:solidFill>
                  <a:srgbClr val="44546A"/>
                </a:solidFill>
                <a:latin typeface="Calibri"/>
                <a:ea typeface="Calibri"/>
                <a:cs typeface="Calibri"/>
                <a:sym typeface="Calibri"/>
              </a:rPr>
              <a:t>160 篇文章（PubMed：41；PEDro：92；Cochrane 圖書館：27）。</a:t>
            </a:r>
            <a:r>
              <a:rPr lang="en-US">
                <a:solidFill>
                  <a:srgbClr val="44546A"/>
                </a:solidFill>
              </a:rPr>
              <a:t> </a:t>
            </a:r>
            <a:r>
              <a:rPr lang="en-US">
                <a:solidFill>
                  <a:srgbClr val="44546A"/>
                </a:solidFill>
                <a:latin typeface="Calibri"/>
                <a:ea typeface="Calibri"/>
                <a:cs typeface="Calibri"/>
                <a:sym typeface="Calibri"/>
              </a:rPr>
              <a:t>在刪除重複項並在評估後應用既定排除標准後，文章減少到</a:t>
            </a:r>
            <a:r>
              <a:rPr lang="en-US">
                <a:solidFill>
                  <a:srgbClr val="44546A"/>
                </a:solidFill>
              </a:rPr>
              <a:t> </a:t>
            </a:r>
            <a:r>
              <a:rPr lang="en-US">
                <a:solidFill>
                  <a:srgbClr val="44546A"/>
                </a:solidFill>
                <a:latin typeface="Calibri"/>
                <a:ea typeface="Calibri"/>
                <a:cs typeface="Calibri"/>
                <a:sym typeface="Calibri"/>
              </a:rPr>
              <a:t>26 篇。</a:t>
            </a:r>
            <a:r>
              <a:rPr lang="en-US">
                <a:solidFill>
                  <a:srgbClr val="44546A"/>
                </a:solidFill>
              </a:rPr>
              <a:t> </a:t>
            </a:r>
            <a:r>
              <a:rPr lang="en-US">
                <a:solidFill>
                  <a:srgbClr val="44546A"/>
                </a:solidFill>
                <a:latin typeface="Calibri"/>
                <a:ea typeface="Calibri"/>
                <a:cs typeface="Calibri"/>
                <a:sym typeface="Calibri"/>
              </a:rPr>
              <a:t>根據上述納入和排除標準以及本系統評價採用的設計，納入了</a:t>
            </a:r>
            <a:r>
              <a:rPr lang="en-US">
                <a:solidFill>
                  <a:srgbClr val="44546A"/>
                </a:solidFill>
              </a:rPr>
              <a:t> </a:t>
            </a:r>
            <a:r>
              <a:rPr lang="en-US">
                <a:solidFill>
                  <a:srgbClr val="44546A"/>
                </a:solidFill>
                <a:latin typeface="Calibri"/>
                <a:ea typeface="Calibri"/>
                <a:cs typeface="Calibri"/>
                <a:sym typeface="Calibri"/>
              </a:rPr>
              <a:t>13 項</a:t>
            </a:r>
            <a:r>
              <a:rPr lang="en-US">
                <a:solidFill>
                  <a:srgbClr val="44546A"/>
                </a:solidFill>
              </a:rPr>
              <a:t> </a:t>
            </a:r>
            <a:r>
              <a:rPr lang="en-US">
                <a:solidFill>
                  <a:srgbClr val="44546A"/>
                </a:solidFill>
                <a:latin typeface="Calibri"/>
                <a:ea typeface="Calibri"/>
                <a:cs typeface="Calibri"/>
                <a:sym typeface="Calibri"/>
              </a:rPr>
              <a:t>RCT 進行定性綜合，並檢查了</a:t>
            </a:r>
            <a:r>
              <a:rPr lang="en-US">
                <a:solidFill>
                  <a:srgbClr val="44546A"/>
                </a:solidFill>
              </a:rPr>
              <a:t> </a:t>
            </a:r>
            <a:r>
              <a:rPr lang="en-US">
                <a:solidFill>
                  <a:srgbClr val="44546A"/>
                </a:solidFill>
                <a:latin typeface="Calibri"/>
                <a:ea typeface="Calibri"/>
                <a:cs typeface="Calibri"/>
                <a:sym typeface="Calibri"/>
              </a:rPr>
              <a:t>2213 名患者。</a:t>
            </a:r>
            <a:r>
              <a:rPr lang="en-US">
                <a:solidFill>
                  <a:srgbClr val="44546A"/>
                </a:solidFill>
              </a:rPr>
              <a:t> </a:t>
            </a:r>
            <a:r>
              <a:rPr lang="en-US">
                <a:solidFill>
                  <a:srgbClr val="44546A"/>
                </a:solidFill>
                <a:latin typeface="Calibri"/>
                <a:ea typeface="Calibri"/>
                <a:cs typeface="Calibri"/>
                <a:sym typeface="Calibri"/>
              </a:rPr>
              <a:t>在其餘</a:t>
            </a:r>
            <a:r>
              <a:rPr lang="en-US">
                <a:solidFill>
                  <a:srgbClr val="44546A"/>
                </a:solidFill>
              </a:rPr>
              <a:t> </a:t>
            </a:r>
            <a:r>
              <a:rPr lang="en-US">
                <a:solidFill>
                  <a:srgbClr val="44546A"/>
                </a:solidFill>
                <a:latin typeface="Calibri"/>
                <a:ea typeface="Calibri"/>
                <a:cs typeface="Calibri"/>
                <a:sym typeface="Calibri"/>
              </a:rPr>
              <a:t>13 篇文章中，有</a:t>
            </a:r>
            <a:r>
              <a:rPr lang="en-US">
                <a:solidFill>
                  <a:srgbClr val="44546A"/>
                </a:solidFill>
              </a:rPr>
              <a:t> </a:t>
            </a:r>
            <a:r>
              <a:rPr lang="en-US">
                <a:solidFill>
                  <a:srgbClr val="44546A"/>
                </a:solidFill>
                <a:latin typeface="Calibri"/>
                <a:ea typeface="Calibri"/>
                <a:cs typeface="Calibri"/>
                <a:sym typeface="Calibri"/>
              </a:rPr>
              <a:t>7 篇不符合薈萃分析的納入標準。</a:t>
            </a:r>
            <a:r>
              <a:rPr lang="en-US">
                <a:solidFill>
                  <a:srgbClr val="44546A"/>
                </a:solidFill>
              </a:rPr>
              <a:t> </a:t>
            </a:r>
            <a:r>
              <a:rPr lang="en-US">
                <a:solidFill>
                  <a:srgbClr val="44546A"/>
                </a:solidFill>
                <a:latin typeface="Calibri"/>
                <a:ea typeface="Calibri"/>
                <a:cs typeface="Calibri"/>
                <a:sym typeface="Calibri"/>
              </a:rPr>
              <a:t>排除的文章中沒有給出干預組或對照組干預後出現相同或更多疼痛的具體人數，而乾預對照組未給予UOBC。</a:t>
            </a:r>
            <a:r>
              <a:rPr lang="en-US">
                <a:solidFill>
                  <a:srgbClr val="44546A"/>
                </a:solidFill>
              </a:rPr>
              <a:t> </a:t>
            </a:r>
            <a:r>
              <a:rPr lang="en-US">
                <a:solidFill>
                  <a:srgbClr val="44546A"/>
                </a:solidFill>
                <a:latin typeface="Calibri"/>
                <a:ea typeface="Calibri"/>
                <a:cs typeface="Calibri"/>
                <a:sym typeface="Calibri"/>
              </a:rPr>
              <a:t>因此，有六篇文章可用於meta-analysis。</a:t>
            </a:r>
            <a:endParaRPr/>
          </a:p>
        </p:txBody>
      </p:sp>
      <p:sp>
        <p:nvSpPr>
          <p:cNvPr id="439" name="Google Shape;439;p33"/>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4"/>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Gill Sans"/>
              <a:buNone/>
            </a:pPr>
            <a:r>
              <a:rPr lang="en-US" sz="4000"/>
              <a:t>Q9 是否所有重要的臨床結果都有被考量到?</a:t>
            </a:r>
            <a:endParaRPr sz="4000"/>
          </a:p>
        </p:txBody>
      </p:sp>
      <p:pic>
        <p:nvPicPr>
          <p:cNvPr id="445" name="Google Shape;445;p34"/>
          <p:cNvPicPr preferRelativeResize="0"/>
          <p:nvPr>
            <p:ph idx="1" type="body"/>
          </p:nvPr>
        </p:nvPicPr>
        <p:blipFill rotWithShape="1">
          <a:blip r:embed="rId3">
            <a:alphaModFix/>
          </a:blip>
          <a:srcRect b="9461" l="20947" r="6453" t="19706"/>
          <a:stretch/>
        </p:blipFill>
        <p:spPr>
          <a:xfrm>
            <a:off x="1841325" y="2192053"/>
            <a:ext cx="7349286" cy="40333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5"/>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Gill Sans"/>
              <a:buNone/>
            </a:pPr>
            <a:r>
              <a:rPr lang="en-US" sz="4000"/>
              <a:t>Q10 傷害和花費換得介入所產生益處是否值得?</a:t>
            </a:r>
            <a:endParaRPr sz="4000"/>
          </a:p>
        </p:txBody>
      </p:sp>
      <p:sp>
        <p:nvSpPr>
          <p:cNvPr id="451" name="Google Shape;451;p35"/>
          <p:cNvSpPr txBox="1"/>
          <p:nvPr>
            <p:ph idx="1" type="body"/>
          </p:nvPr>
        </p:nvSpPr>
        <p:spPr>
          <a:xfrm>
            <a:off x="581192" y="2180497"/>
            <a:ext cx="8149449" cy="3406112"/>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2944"/>
              <a:buChar char="◼"/>
            </a:pPr>
            <a:r>
              <a:rPr lang="en-US"/>
              <a:t>TENS and muscle relaxation exercises accompanied by music were found to be the most effective interventions and they have a statistically important impact on lumbar pain</a:t>
            </a:r>
            <a:endParaRPr/>
          </a:p>
          <a:p>
            <a:pPr indent="-119055" lvl="0" marL="306000" rtl="0" algn="l">
              <a:spcBef>
                <a:spcPts val="1240"/>
              </a:spcBef>
              <a:spcAft>
                <a:spcPts val="0"/>
              </a:spcAft>
              <a:buSzPts val="2944"/>
              <a:buNone/>
            </a:pPr>
            <a:r>
              <a:t/>
            </a:r>
            <a:endParaRPr/>
          </a:p>
        </p:txBody>
      </p:sp>
      <p:sp>
        <p:nvSpPr>
          <p:cNvPr id="452" name="Google Shape;452;p35"/>
          <p:cNvSpPr txBox="1"/>
          <p:nvPr/>
        </p:nvSpPr>
        <p:spPr>
          <a:xfrm>
            <a:off x="9998037" y="1904422"/>
            <a:ext cx="1855297" cy="1330492"/>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FF0000"/>
                </a:solidFill>
                <a:latin typeface="Gill Sans"/>
                <a:ea typeface="Gill Sans"/>
                <a:cs typeface="Gill Sans"/>
                <a:sym typeface="Gill Sans"/>
              </a:rPr>
              <a:t> Yes </a:t>
            </a:r>
            <a:endParaRPr b="1" sz="2800">
              <a:solidFill>
                <a:srgbClr val="FF0000"/>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No</a:t>
            </a:r>
            <a:endParaRPr sz="2800">
              <a:solidFill>
                <a:schemeClr val="dk1"/>
              </a:solidFill>
              <a:latin typeface="Gill Sans"/>
              <a:ea typeface="Gill Sans"/>
              <a:cs typeface="Gill Sans"/>
              <a:sym typeface="Gill Sans"/>
            </a:endParaRPr>
          </a:p>
          <a:p>
            <a:pPr indent="0" lvl="0" marL="12700" marR="0" rtl="0" algn="l">
              <a:lnSpc>
                <a:spcPct val="100000"/>
              </a:lnSpc>
              <a:spcBef>
                <a:spcPts val="95"/>
              </a:spcBef>
              <a:spcAft>
                <a:spcPts val="0"/>
              </a:spcAft>
              <a:buNone/>
            </a:pPr>
            <a:r>
              <a:rPr lang="en-US" sz="2800">
                <a:solidFill>
                  <a:srgbClr val="000000"/>
                </a:solidFill>
                <a:latin typeface="Times New Roman"/>
                <a:ea typeface="Times New Roman"/>
                <a:cs typeface="Times New Roman"/>
                <a:sym typeface="Times New Roman"/>
              </a:rPr>
              <a:t>⬜</a:t>
            </a:r>
            <a:r>
              <a:rPr lang="en-US" sz="2800">
                <a:solidFill>
                  <a:schemeClr val="dk1"/>
                </a:solidFill>
                <a:latin typeface="Gill Sans"/>
                <a:ea typeface="Gill Sans"/>
                <a:cs typeface="Gill Sans"/>
                <a:sym typeface="Gill Sans"/>
              </a:rPr>
              <a:t> Can’t tell</a:t>
            </a:r>
            <a:endParaRPr sz="2800">
              <a:solidFill>
                <a:schemeClr val="dk1"/>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graphicFrame>
        <p:nvGraphicFramePr>
          <p:cNvPr id="457" name="Google Shape;457;p36"/>
          <p:cNvGraphicFramePr/>
          <p:nvPr/>
        </p:nvGraphicFramePr>
        <p:xfrm>
          <a:off x="186103" y="360521"/>
          <a:ext cx="3000000" cy="3000000"/>
        </p:xfrm>
        <a:graphic>
          <a:graphicData uri="http://schemas.openxmlformats.org/drawingml/2006/table">
            <a:tbl>
              <a:tblPr bandRow="1" firstRow="1">
                <a:noFill/>
                <a:tableStyleId>{8A86F327-EA83-425D-8591-09F4E90838A4}</a:tableStyleId>
              </a:tblPr>
              <a:tblGrid>
                <a:gridCol w="901000"/>
                <a:gridCol w="7746000"/>
                <a:gridCol w="1517900"/>
                <a:gridCol w="1654900"/>
              </a:tblGrid>
              <a:tr h="537025">
                <a:tc>
                  <a:txBody>
                    <a:bodyPr/>
                    <a:lstStyle/>
                    <a:p>
                      <a:pPr indent="0" lvl="0" marL="0" marR="0" rtl="0" algn="ctr">
                        <a:lnSpc>
                          <a:spcPct val="100000"/>
                        </a:lnSpc>
                        <a:spcBef>
                          <a:spcPts val="0"/>
                        </a:spcBef>
                        <a:spcAft>
                          <a:spcPts val="0"/>
                        </a:spcAft>
                        <a:buNone/>
                      </a:pPr>
                      <a:r>
                        <a:rPr b="1" lang="en-US" sz="2400">
                          <a:solidFill>
                            <a:schemeClr val="dk1"/>
                          </a:solidFill>
                        </a:rPr>
                        <a:t>No</a:t>
                      </a:r>
                      <a:endParaRPr sz="2400">
                        <a:solidFill>
                          <a:schemeClr val="dk1"/>
                        </a:solidFill>
                        <a:latin typeface="Gill Sans"/>
                        <a:ea typeface="Gill Sans"/>
                        <a:cs typeface="Gill Sans"/>
                        <a:sym typeface="Gill Sans"/>
                      </a:endParaRPr>
                    </a:p>
                  </a:txBody>
                  <a:tcPr marT="137800" marB="0" marR="0" marL="0">
                    <a:solidFill>
                      <a:schemeClr val="lt1"/>
                    </a:solidFill>
                  </a:tcPr>
                </a:tc>
                <a:tc>
                  <a:txBody>
                    <a:bodyPr/>
                    <a:lstStyle/>
                    <a:p>
                      <a:pPr indent="0" lvl="0" marL="3175" marR="0" rtl="0" algn="ctr">
                        <a:lnSpc>
                          <a:spcPct val="100000"/>
                        </a:lnSpc>
                        <a:spcBef>
                          <a:spcPts val="0"/>
                        </a:spcBef>
                        <a:spcAft>
                          <a:spcPts val="0"/>
                        </a:spcAft>
                        <a:buNone/>
                      </a:pPr>
                      <a:r>
                        <a:rPr b="1" lang="en-US" sz="2400">
                          <a:solidFill>
                            <a:schemeClr val="dk1"/>
                          </a:solidFill>
                        </a:rPr>
                        <a:t>Examination</a:t>
                      </a:r>
                      <a:endParaRPr sz="2400">
                        <a:solidFill>
                          <a:schemeClr val="dk1"/>
                        </a:solidFill>
                        <a:latin typeface="Gill Sans"/>
                        <a:ea typeface="Gill Sans"/>
                        <a:cs typeface="Gill Sans"/>
                        <a:sym typeface="Gill Sans"/>
                      </a:endParaRPr>
                    </a:p>
                  </a:txBody>
                  <a:tcPr marT="137800" marB="0" marR="0" marL="0">
                    <a:solidFill>
                      <a:schemeClr val="lt1"/>
                    </a:solidFill>
                  </a:tcPr>
                </a:tc>
                <a:tc>
                  <a:txBody>
                    <a:bodyPr/>
                    <a:lstStyle/>
                    <a:p>
                      <a:pPr indent="0" lvl="0" marL="1270" marR="0" rtl="0" algn="ctr">
                        <a:lnSpc>
                          <a:spcPct val="100000"/>
                        </a:lnSpc>
                        <a:spcBef>
                          <a:spcPts val="0"/>
                        </a:spcBef>
                        <a:spcAft>
                          <a:spcPts val="0"/>
                        </a:spcAft>
                        <a:buNone/>
                      </a:pPr>
                      <a:r>
                        <a:rPr b="1" lang="en-US" sz="2400">
                          <a:solidFill>
                            <a:schemeClr val="dk1"/>
                          </a:solidFill>
                        </a:rPr>
                        <a:t>Yes/No</a:t>
                      </a:r>
                      <a:endParaRPr sz="2400">
                        <a:solidFill>
                          <a:schemeClr val="dk1"/>
                        </a:solidFill>
                        <a:latin typeface="Gill Sans"/>
                        <a:ea typeface="Gill Sans"/>
                        <a:cs typeface="Gill Sans"/>
                        <a:sym typeface="Gill Sans"/>
                      </a:endParaRPr>
                    </a:p>
                  </a:txBody>
                  <a:tcPr marT="137800" marB="0" marR="0" marL="0">
                    <a:solidFill>
                      <a:schemeClr val="lt1"/>
                    </a:solidFill>
                  </a:tcPr>
                </a:tc>
                <a:tc>
                  <a:txBody>
                    <a:bodyPr/>
                    <a:lstStyle/>
                    <a:p>
                      <a:pPr indent="0" lvl="0" marL="1270" marR="0" rtl="0" algn="ctr">
                        <a:lnSpc>
                          <a:spcPct val="100000"/>
                        </a:lnSpc>
                        <a:spcBef>
                          <a:spcPts val="0"/>
                        </a:spcBef>
                        <a:spcAft>
                          <a:spcPts val="0"/>
                        </a:spcAft>
                        <a:buNone/>
                      </a:pPr>
                      <a:r>
                        <a:t/>
                      </a:r>
                      <a:endParaRPr sz="2400">
                        <a:solidFill>
                          <a:schemeClr val="dk1"/>
                        </a:solidFill>
                        <a:latin typeface="Gill Sans"/>
                        <a:ea typeface="Gill Sans"/>
                        <a:cs typeface="Gill Sans"/>
                        <a:sym typeface="Gill Sans"/>
                      </a:endParaRPr>
                    </a:p>
                  </a:txBody>
                  <a:tcPr marT="137800" marB="0" marR="0" marL="0">
                    <a:solidFill>
                      <a:schemeClr val="lt1"/>
                    </a:solidFill>
                  </a:tcPr>
                </a:tc>
              </a:tr>
              <a:tr h="559375">
                <a:tc>
                  <a:txBody>
                    <a:bodyPr/>
                    <a:lstStyle/>
                    <a:p>
                      <a:pPr indent="0" lvl="0" marL="0" marR="0" rtl="0" algn="ctr">
                        <a:lnSpc>
                          <a:spcPct val="100000"/>
                        </a:lnSpc>
                        <a:spcBef>
                          <a:spcPts val="0"/>
                        </a:spcBef>
                        <a:spcAft>
                          <a:spcPts val="0"/>
                        </a:spcAft>
                        <a:buNone/>
                      </a:pPr>
                      <a:r>
                        <a:rPr lang="en-US" sz="2400">
                          <a:solidFill>
                            <a:schemeClr val="dk1"/>
                          </a:solidFill>
                        </a:rPr>
                        <a:t>1</a:t>
                      </a:r>
                      <a:endParaRPr sz="2400">
                        <a:solidFill>
                          <a:schemeClr val="dk1"/>
                        </a:solidFill>
                        <a:latin typeface="Gill Sans"/>
                        <a:ea typeface="Gill Sans"/>
                        <a:cs typeface="Gill Sans"/>
                        <a:sym typeface="Gill Sans"/>
                      </a:endParaRPr>
                    </a:p>
                  </a:txBody>
                  <a:tcPr marT="158750" marB="0" marR="0" marL="0">
                    <a:solidFill>
                      <a:schemeClr val="accent4"/>
                    </a:solidFill>
                  </a:tcPr>
                </a:tc>
                <a:tc>
                  <a:txBody>
                    <a:bodyPr/>
                    <a:lstStyle/>
                    <a:p>
                      <a:pPr indent="0" lvl="0" marL="6350" marR="0" rtl="0" algn="l">
                        <a:lnSpc>
                          <a:spcPct val="100000"/>
                        </a:lnSpc>
                        <a:spcBef>
                          <a:spcPts val="0"/>
                        </a:spcBef>
                        <a:spcAft>
                          <a:spcPts val="0"/>
                        </a:spcAft>
                        <a:buNone/>
                      </a:pPr>
                      <a:r>
                        <a:rPr lang="en-US" sz="2400">
                          <a:solidFill>
                            <a:schemeClr val="dk1"/>
                          </a:solidFill>
                        </a:rPr>
                        <a:t>此篇系統性文獻回顧是否問了一個清楚、明確的問題?</a:t>
                      </a:r>
                      <a:endParaRPr sz="2400">
                        <a:solidFill>
                          <a:schemeClr val="dk1"/>
                        </a:solidFill>
                        <a:latin typeface="Gill Sans"/>
                        <a:ea typeface="Gill Sans"/>
                        <a:cs typeface="Gill Sans"/>
                        <a:sym typeface="Gill Sans"/>
                      </a:endParaRPr>
                    </a:p>
                  </a:txBody>
                  <a:tcPr marT="158750" marB="0" marR="0" marL="0">
                    <a:solidFill>
                      <a:schemeClr val="accent4"/>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4"/>
                    </a:solidFill>
                  </a:tcPr>
                </a:tc>
                <a:tc rowSpan="5">
                  <a:txBody>
                    <a:bodyPr/>
                    <a:lstStyle/>
                    <a:p>
                      <a:pPr indent="0" lvl="0" marL="1270" marR="0" rtl="0" algn="ctr">
                        <a:lnSpc>
                          <a:spcPct val="100000"/>
                        </a:lnSpc>
                        <a:spcBef>
                          <a:spcPts val="0"/>
                        </a:spcBef>
                        <a:spcAft>
                          <a:spcPts val="0"/>
                        </a:spcAft>
                        <a:buNone/>
                      </a:pPr>
                      <a:r>
                        <a:rPr lang="en-US" sz="2400">
                          <a:solidFill>
                            <a:schemeClr val="dk1"/>
                          </a:solidFill>
                          <a:latin typeface="Gill Sans"/>
                          <a:ea typeface="Gill Sans"/>
                          <a:cs typeface="Gill Sans"/>
                          <a:sym typeface="Gill Sans"/>
                        </a:rPr>
                        <a:t>Validity</a:t>
                      </a:r>
                      <a:endParaRPr sz="2400">
                        <a:solidFill>
                          <a:schemeClr val="dk1"/>
                        </a:solidFill>
                        <a:latin typeface="Gill Sans"/>
                        <a:ea typeface="Gill Sans"/>
                        <a:cs typeface="Gill Sans"/>
                        <a:sym typeface="Gill Sans"/>
                      </a:endParaRPr>
                    </a:p>
                  </a:txBody>
                  <a:tcPr marT="158750" marB="0" marR="0" marL="0" anchor="ctr">
                    <a:solidFill>
                      <a:schemeClr val="accent4"/>
                    </a:solidFill>
                  </a:tcPr>
                </a:tc>
              </a:tr>
              <a:tr h="560050">
                <a:tc>
                  <a:txBody>
                    <a:bodyPr/>
                    <a:lstStyle/>
                    <a:p>
                      <a:pPr indent="0" lvl="0" marL="0" marR="0" rtl="0" algn="ctr">
                        <a:lnSpc>
                          <a:spcPct val="100000"/>
                        </a:lnSpc>
                        <a:spcBef>
                          <a:spcPts val="0"/>
                        </a:spcBef>
                        <a:spcAft>
                          <a:spcPts val="0"/>
                        </a:spcAft>
                        <a:buNone/>
                      </a:pPr>
                      <a:r>
                        <a:rPr lang="en-US" sz="2400">
                          <a:solidFill>
                            <a:schemeClr val="dk1"/>
                          </a:solidFill>
                        </a:rPr>
                        <a:t>2</a:t>
                      </a:r>
                      <a:endParaRPr sz="2400">
                        <a:solidFill>
                          <a:schemeClr val="dk1"/>
                        </a:solidFill>
                        <a:latin typeface="Gill Sans"/>
                        <a:ea typeface="Gill Sans"/>
                        <a:cs typeface="Gill Sans"/>
                        <a:sym typeface="Gill Sans"/>
                      </a:endParaRPr>
                    </a:p>
                  </a:txBody>
                  <a:tcPr marT="158750" marB="0" marR="0" marL="0">
                    <a:solidFill>
                      <a:schemeClr val="accent4"/>
                    </a:solidFill>
                  </a:tcPr>
                </a:tc>
                <a:tc>
                  <a:txBody>
                    <a:bodyPr/>
                    <a:lstStyle/>
                    <a:p>
                      <a:pPr indent="0" lvl="0" marL="6350" marR="0" rtl="0" algn="l">
                        <a:lnSpc>
                          <a:spcPct val="100000"/>
                        </a:lnSpc>
                        <a:spcBef>
                          <a:spcPts val="0"/>
                        </a:spcBef>
                        <a:spcAft>
                          <a:spcPts val="0"/>
                        </a:spcAft>
                        <a:buNone/>
                      </a:pPr>
                      <a:r>
                        <a:rPr lang="en-US" sz="2400">
                          <a:solidFill>
                            <a:schemeClr val="dk1"/>
                          </a:solidFill>
                        </a:rPr>
                        <a:t>作者是否尋找適當研究型態的文獻?</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9375" marB="0" marR="0" marL="0">
                    <a:solidFill>
                      <a:schemeClr val="accent4"/>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3</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6350" marR="0" rtl="0" algn="l">
                        <a:lnSpc>
                          <a:spcPct val="100000"/>
                        </a:lnSpc>
                        <a:spcBef>
                          <a:spcPts val="0"/>
                        </a:spcBef>
                        <a:spcAft>
                          <a:spcPts val="0"/>
                        </a:spcAft>
                        <a:buNone/>
                      </a:pPr>
                      <a:r>
                        <a:rPr lang="en-US" sz="2400">
                          <a:solidFill>
                            <a:schemeClr val="dk1"/>
                          </a:solidFill>
                        </a:rPr>
                        <a:t>你認為所有重要且相關的研究都被納入?</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4"/>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4</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6350" marR="0" rtl="0" algn="l">
                        <a:lnSpc>
                          <a:spcPct val="100000"/>
                        </a:lnSpc>
                        <a:spcBef>
                          <a:spcPts val="0"/>
                        </a:spcBef>
                        <a:spcAft>
                          <a:spcPts val="0"/>
                        </a:spcAft>
                        <a:buNone/>
                      </a:pPr>
                      <a:r>
                        <a:rPr lang="en-US" sz="2400">
                          <a:solidFill>
                            <a:schemeClr val="dk1"/>
                          </a:solidFill>
                        </a:rPr>
                        <a:t>系統性文獻回顧的作者是否評估所納入研究文獻的品質?</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9375" marB="0" marR="0" marL="0">
                    <a:solidFill>
                      <a:schemeClr val="accent4"/>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5</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6350" marR="0" rtl="0" algn="l">
                        <a:lnSpc>
                          <a:spcPct val="100000"/>
                        </a:lnSpc>
                        <a:spcBef>
                          <a:spcPts val="0"/>
                        </a:spcBef>
                        <a:spcAft>
                          <a:spcPts val="0"/>
                        </a:spcAft>
                        <a:buNone/>
                      </a:pPr>
                      <a:r>
                        <a:rPr lang="en-US" sz="2400">
                          <a:solidFill>
                            <a:schemeClr val="dk1"/>
                          </a:solidFill>
                        </a:rPr>
                        <a:t>如果作者將研究結果進行合併，這樣的合併是否合理?</a:t>
                      </a:r>
                      <a:endParaRPr sz="2400">
                        <a:solidFill>
                          <a:schemeClr val="dk1"/>
                        </a:solidFill>
                        <a:latin typeface="Gill Sans"/>
                        <a:ea typeface="Gill Sans"/>
                        <a:cs typeface="Gill Sans"/>
                        <a:sym typeface="Gill Sans"/>
                      </a:endParaRPr>
                    </a:p>
                  </a:txBody>
                  <a:tcPr marT="159375" marB="0" marR="0" marL="0">
                    <a:solidFill>
                      <a:schemeClr val="accent4"/>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4"/>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6</a:t>
                      </a:r>
                      <a:endParaRPr sz="2400">
                        <a:solidFill>
                          <a:schemeClr val="dk1"/>
                        </a:solidFill>
                        <a:latin typeface="Gill Sans"/>
                        <a:ea typeface="Gill Sans"/>
                        <a:cs typeface="Gill Sans"/>
                        <a:sym typeface="Gill Sans"/>
                      </a:endParaRPr>
                    </a:p>
                  </a:txBody>
                  <a:tcPr marT="159375" marB="0" marR="0" marL="0">
                    <a:solidFill>
                      <a:schemeClr val="accent6"/>
                    </a:solidFill>
                  </a:tcPr>
                </a:tc>
                <a:tc>
                  <a:txBody>
                    <a:bodyPr/>
                    <a:lstStyle/>
                    <a:p>
                      <a:pPr indent="0" lvl="0" marL="6350" marR="0" rtl="0" algn="l">
                        <a:lnSpc>
                          <a:spcPct val="100000"/>
                        </a:lnSpc>
                        <a:spcBef>
                          <a:spcPts val="0"/>
                        </a:spcBef>
                        <a:spcAft>
                          <a:spcPts val="0"/>
                        </a:spcAft>
                        <a:buNone/>
                      </a:pPr>
                      <a:r>
                        <a:rPr lang="en-US" sz="2400">
                          <a:solidFill>
                            <a:schemeClr val="dk1"/>
                          </a:solidFill>
                        </a:rPr>
                        <a:t>這篇系統性文獻回顧的整體結果為何?</a:t>
                      </a:r>
                      <a:endParaRPr sz="2400">
                        <a:solidFill>
                          <a:schemeClr val="dk1"/>
                        </a:solidFill>
                        <a:latin typeface="Gill Sans"/>
                        <a:ea typeface="Gill Sans"/>
                        <a:cs typeface="Gill Sans"/>
                        <a:sym typeface="Gill Sans"/>
                      </a:endParaRPr>
                    </a:p>
                  </a:txBody>
                  <a:tcPr marT="159375" marB="0" marR="0" marL="0">
                    <a:solidFill>
                      <a:schemeClr val="accent6"/>
                    </a:solidFill>
                  </a:tcPr>
                </a:tc>
                <a:tc>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9375" marB="0" marR="0" marL="0">
                    <a:solidFill>
                      <a:schemeClr val="accent6"/>
                    </a:solidFill>
                  </a:tcPr>
                </a:tc>
                <a:tc rowSpan="2">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latin typeface="Gill Sans"/>
                          <a:ea typeface="Gill Sans"/>
                          <a:cs typeface="Gill Sans"/>
                          <a:sym typeface="Gill Sans"/>
                        </a:rPr>
                        <a:t>Importance </a:t>
                      </a:r>
                      <a:endParaRPr/>
                    </a:p>
                  </a:txBody>
                  <a:tcPr marT="159375" marB="0" marR="0" marL="0" anchor="ctr">
                    <a:solidFill>
                      <a:schemeClr val="accent6"/>
                    </a:solidFill>
                  </a:tcPr>
                </a:tc>
              </a:tr>
              <a:tr h="560050">
                <a:tc>
                  <a:txBody>
                    <a:bodyPr/>
                    <a:lstStyle/>
                    <a:p>
                      <a:pPr indent="0" lvl="0" marL="0" marR="0" rtl="0" algn="ctr">
                        <a:lnSpc>
                          <a:spcPct val="100000"/>
                        </a:lnSpc>
                        <a:spcBef>
                          <a:spcPts val="0"/>
                        </a:spcBef>
                        <a:spcAft>
                          <a:spcPts val="0"/>
                        </a:spcAft>
                        <a:buNone/>
                      </a:pPr>
                      <a:r>
                        <a:rPr lang="en-US" sz="2400">
                          <a:solidFill>
                            <a:schemeClr val="dk1"/>
                          </a:solidFill>
                        </a:rPr>
                        <a:t>7</a:t>
                      </a:r>
                      <a:endParaRPr sz="2400">
                        <a:solidFill>
                          <a:schemeClr val="dk1"/>
                        </a:solidFill>
                        <a:latin typeface="Gill Sans"/>
                        <a:ea typeface="Gill Sans"/>
                        <a:cs typeface="Gill Sans"/>
                        <a:sym typeface="Gill Sans"/>
                      </a:endParaRPr>
                    </a:p>
                  </a:txBody>
                  <a:tcPr marT="159375" marB="0" marR="0" marL="0">
                    <a:solidFill>
                      <a:schemeClr val="accent6"/>
                    </a:solidFill>
                  </a:tcPr>
                </a:tc>
                <a:tc>
                  <a:txBody>
                    <a:bodyPr/>
                    <a:lstStyle/>
                    <a:p>
                      <a:pPr indent="0" lvl="0" marL="6350" marR="0" rtl="0" algn="l">
                        <a:lnSpc>
                          <a:spcPct val="100000"/>
                        </a:lnSpc>
                        <a:spcBef>
                          <a:spcPts val="0"/>
                        </a:spcBef>
                        <a:spcAft>
                          <a:spcPts val="0"/>
                        </a:spcAft>
                        <a:buNone/>
                      </a:pPr>
                      <a:r>
                        <a:rPr lang="en-US" sz="2400">
                          <a:solidFill>
                            <a:schemeClr val="dk1"/>
                          </a:solidFill>
                        </a:rPr>
                        <a:t>結果精準嗎?</a:t>
                      </a:r>
                      <a:endParaRPr sz="2400">
                        <a:solidFill>
                          <a:schemeClr val="dk1"/>
                        </a:solidFill>
                        <a:latin typeface="Gill Sans"/>
                        <a:ea typeface="Gill Sans"/>
                        <a:cs typeface="Gill Sans"/>
                        <a:sym typeface="Gill Sans"/>
                      </a:endParaRPr>
                    </a:p>
                  </a:txBody>
                  <a:tcPr marT="159375" marB="0" marR="0" marL="0">
                    <a:solidFill>
                      <a:schemeClr val="accent6"/>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6"/>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8</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6350" marR="0" rtl="0" algn="l">
                        <a:lnSpc>
                          <a:spcPct val="100000"/>
                        </a:lnSpc>
                        <a:spcBef>
                          <a:spcPts val="0"/>
                        </a:spcBef>
                        <a:spcAft>
                          <a:spcPts val="0"/>
                        </a:spcAft>
                        <a:buNone/>
                      </a:pPr>
                      <a:r>
                        <a:rPr lang="en-US" sz="2400">
                          <a:solidFill>
                            <a:schemeClr val="dk1"/>
                          </a:solidFill>
                        </a:rPr>
                        <a:t>此研究結果是否可應用到當地的族群?</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9375" marB="0" marR="0" marL="0">
                    <a:solidFill>
                      <a:schemeClr val="accent5"/>
                    </a:solidFill>
                  </a:tcPr>
                </a:tc>
                <a:tc rowSpan="3">
                  <a:txBody>
                    <a:bodyPr/>
                    <a:lstStyle/>
                    <a:p>
                      <a:pPr indent="0" lvl="0" marL="1905" marR="0" rtl="0" algn="ctr">
                        <a:lnSpc>
                          <a:spcPct val="100000"/>
                        </a:lnSpc>
                        <a:spcBef>
                          <a:spcPts val="0"/>
                        </a:spcBef>
                        <a:spcAft>
                          <a:spcPts val="0"/>
                        </a:spcAft>
                        <a:buClr>
                          <a:schemeClr val="dk1"/>
                        </a:buClr>
                        <a:buSzPts val="2400"/>
                        <a:buFont typeface="Gill Sans"/>
                        <a:buNone/>
                      </a:pPr>
                      <a:r>
                        <a:rPr lang="en-US" sz="2400">
                          <a:solidFill>
                            <a:schemeClr val="dk1"/>
                          </a:solidFill>
                          <a:latin typeface="Gill Sans"/>
                          <a:ea typeface="Gill Sans"/>
                          <a:cs typeface="Gill Sans"/>
                          <a:sym typeface="Gill Sans"/>
                        </a:rPr>
                        <a:t>Practice</a:t>
                      </a:r>
                      <a:endParaRPr/>
                    </a:p>
                  </a:txBody>
                  <a:tcPr marT="159375" marB="0" marR="0" marL="0" anchor="ctr">
                    <a:solidFill>
                      <a:schemeClr val="accent5"/>
                    </a:solidFill>
                  </a:tcPr>
                </a:tc>
              </a:tr>
              <a:tr h="560050">
                <a:tc>
                  <a:txBody>
                    <a:bodyPr/>
                    <a:lstStyle/>
                    <a:p>
                      <a:pPr indent="0" lvl="0" marL="0" marR="0" rtl="0" algn="ctr">
                        <a:lnSpc>
                          <a:spcPct val="100000"/>
                        </a:lnSpc>
                        <a:spcBef>
                          <a:spcPts val="0"/>
                        </a:spcBef>
                        <a:spcAft>
                          <a:spcPts val="0"/>
                        </a:spcAft>
                        <a:buNone/>
                      </a:pPr>
                      <a:r>
                        <a:rPr lang="en-US" sz="2400">
                          <a:solidFill>
                            <a:schemeClr val="dk1"/>
                          </a:solidFill>
                        </a:rPr>
                        <a:t>9</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6350" marR="0" rtl="0" algn="l">
                        <a:lnSpc>
                          <a:spcPct val="100000"/>
                        </a:lnSpc>
                        <a:spcBef>
                          <a:spcPts val="0"/>
                        </a:spcBef>
                        <a:spcAft>
                          <a:spcPts val="0"/>
                        </a:spcAft>
                        <a:buNone/>
                      </a:pPr>
                      <a:r>
                        <a:rPr lang="en-US" sz="2400">
                          <a:solidFill>
                            <a:schemeClr val="dk1"/>
                          </a:solidFill>
                        </a:rPr>
                        <a:t>是否所有重要的臨床結果都有被考量到?</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5"/>
                    </a:solidFill>
                  </a:tcPr>
                </a:tc>
                <a:tc vMerge="1"/>
              </a:tr>
              <a:tr h="560050">
                <a:tc>
                  <a:txBody>
                    <a:bodyPr/>
                    <a:lstStyle/>
                    <a:p>
                      <a:pPr indent="0" lvl="0" marL="0" marR="0" rtl="0" algn="ctr">
                        <a:lnSpc>
                          <a:spcPct val="100000"/>
                        </a:lnSpc>
                        <a:spcBef>
                          <a:spcPts val="0"/>
                        </a:spcBef>
                        <a:spcAft>
                          <a:spcPts val="0"/>
                        </a:spcAft>
                        <a:buNone/>
                      </a:pPr>
                      <a:r>
                        <a:rPr lang="en-US" sz="2400">
                          <a:solidFill>
                            <a:schemeClr val="dk1"/>
                          </a:solidFill>
                        </a:rPr>
                        <a:t>10</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6350" marR="0" rtl="0" algn="l">
                        <a:lnSpc>
                          <a:spcPct val="100000"/>
                        </a:lnSpc>
                        <a:spcBef>
                          <a:spcPts val="0"/>
                        </a:spcBef>
                        <a:spcAft>
                          <a:spcPts val="0"/>
                        </a:spcAft>
                        <a:buNone/>
                      </a:pPr>
                      <a:r>
                        <a:rPr lang="en-US" sz="2400">
                          <a:solidFill>
                            <a:schemeClr val="dk1"/>
                          </a:solidFill>
                        </a:rPr>
                        <a:t>付出的傷害和花費換得介入措施所產生的益處是否值得?</a:t>
                      </a:r>
                      <a:endParaRPr sz="2400">
                        <a:solidFill>
                          <a:schemeClr val="dk1"/>
                        </a:solidFill>
                        <a:latin typeface="Gill Sans"/>
                        <a:ea typeface="Gill Sans"/>
                        <a:cs typeface="Gill Sans"/>
                        <a:sym typeface="Gill Sans"/>
                      </a:endParaRPr>
                    </a:p>
                  </a:txBody>
                  <a:tcPr marT="159375" marB="0" marR="0" marL="0">
                    <a:solidFill>
                      <a:schemeClr val="accent5"/>
                    </a:solidFill>
                  </a:tcPr>
                </a:tc>
                <a:tc>
                  <a:txBody>
                    <a:bodyPr/>
                    <a:lstStyle/>
                    <a:p>
                      <a:pPr indent="0" lvl="0" marL="1270" marR="0" rtl="0" algn="ctr">
                        <a:lnSpc>
                          <a:spcPct val="100000"/>
                        </a:lnSpc>
                        <a:spcBef>
                          <a:spcPts val="0"/>
                        </a:spcBef>
                        <a:spcAft>
                          <a:spcPts val="0"/>
                        </a:spcAft>
                        <a:buNone/>
                      </a:pPr>
                      <a:r>
                        <a:rPr lang="en-US" sz="2400">
                          <a:solidFill>
                            <a:schemeClr val="dk1"/>
                          </a:solidFill>
                        </a:rPr>
                        <a:t>Yes</a:t>
                      </a:r>
                      <a:endParaRPr sz="2400">
                        <a:solidFill>
                          <a:schemeClr val="dk1"/>
                        </a:solidFill>
                        <a:latin typeface="Gill Sans"/>
                        <a:ea typeface="Gill Sans"/>
                        <a:cs typeface="Gill Sans"/>
                        <a:sym typeface="Gill Sans"/>
                      </a:endParaRPr>
                    </a:p>
                  </a:txBody>
                  <a:tcPr marT="158750" marB="0" marR="0" marL="0">
                    <a:solidFill>
                      <a:schemeClr val="accent5"/>
                    </a:solidFill>
                  </a:tcPr>
                </a:tc>
                <a:tc v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7"/>
          <p:cNvSpPr txBox="1"/>
          <p:nvPr/>
        </p:nvSpPr>
        <p:spPr>
          <a:xfrm>
            <a:off x="4386262" y="2151747"/>
            <a:ext cx="5583238" cy="25545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結合臨床</a:t>
            </a:r>
            <a:endParaRPr/>
          </a:p>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Apply</a:t>
            </a:r>
            <a:endParaRPr/>
          </a:p>
        </p:txBody>
      </p:sp>
      <p:sp>
        <p:nvSpPr>
          <p:cNvPr id="464" name="Google Shape;464;p37"/>
          <p:cNvSpPr/>
          <p:nvPr/>
        </p:nvSpPr>
        <p:spPr>
          <a:xfrm>
            <a:off x="2719387" y="2745000"/>
            <a:ext cx="1368000" cy="136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4</a:t>
            </a:r>
            <a:endParaRPr b="1" sz="6000">
              <a:solidFill>
                <a:schemeClr val="lt1"/>
              </a:solidFill>
              <a:latin typeface="Gill Sans"/>
              <a:ea typeface="Gill Sans"/>
              <a:cs typeface="Gill Sans"/>
              <a:sym typeface="Gill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8"/>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是否能應用在本案例及類似的病人</a:t>
            </a:r>
            <a:endParaRPr/>
          </a:p>
        </p:txBody>
      </p:sp>
      <p:graphicFrame>
        <p:nvGraphicFramePr>
          <p:cNvPr id="471" name="Google Shape;471;p38"/>
          <p:cNvGraphicFramePr/>
          <p:nvPr/>
        </p:nvGraphicFramePr>
        <p:xfrm>
          <a:off x="581025" y="2181225"/>
          <a:ext cx="3000000" cy="3000000"/>
        </p:xfrm>
        <a:graphic>
          <a:graphicData uri="http://schemas.openxmlformats.org/drawingml/2006/table">
            <a:tbl>
              <a:tblPr bandRow="1" firstRow="1">
                <a:noFill/>
                <a:tableStyleId>{94E8B058-CB50-4EA4-A278-9D171A945F1F}</a:tableStyleId>
              </a:tblPr>
              <a:tblGrid>
                <a:gridCol w="1138050"/>
                <a:gridCol w="4005075"/>
                <a:gridCol w="694950"/>
                <a:gridCol w="5191875"/>
              </a:tblGrid>
              <a:tr h="370850">
                <a:tc>
                  <a:txBody>
                    <a:bodyPr/>
                    <a:lstStyle/>
                    <a:p>
                      <a:pPr indent="0" lvl="0" marL="0" marR="0" rtl="0" algn="ctr">
                        <a:spcBef>
                          <a:spcPts val="0"/>
                        </a:spcBef>
                        <a:spcAft>
                          <a:spcPts val="0"/>
                        </a:spcAft>
                        <a:buNone/>
                      </a:pPr>
                      <a:r>
                        <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本案例</a:t>
                      </a:r>
                      <a:endParaRPr/>
                    </a:p>
                  </a:txBody>
                  <a:tcPr marT="45725" marB="45725" marR="91450" marL="91450"/>
                </a:tc>
                <a:tc>
                  <a:txBody>
                    <a:bodyPr/>
                    <a:lstStyle/>
                    <a:p>
                      <a:pPr indent="0" lvl="0" marL="0" marR="0" rtl="0" algn="ctr">
                        <a:spcBef>
                          <a:spcPts val="0"/>
                        </a:spcBef>
                        <a:spcAft>
                          <a:spcPts val="0"/>
                        </a:spcAft>
                        <a:buNone/>
                      </a:pPr>
                      <a:r>
                        <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本文獻</a:t>
                      </a:r>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疾病</a:t>
                      </a:r>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孕期下背痛</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v</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孕期下背痛</a:t>
                      </a:r>
                      <a:endParaRPr sz="2800">
                        <a:solidFill>
                          <a:schemeClr val="dk1"/>
                        </a:solidFill>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性別</a:t>
                      </a:r>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女</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v</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女</a:t>
                      </a:r>
                      <a:endParaRPr sz="2800">
                        <a:solidFill>
                          <a:schemeClr val="dk1"/>
                        </a:solidFill>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年齡</a:t>
                      </a:r>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33歲</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v</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未提及個別論文中收案年紀</a:t>
                      </a:r>
                      <a:endParaRPr sz="2800">
                        <a:solidFill>
                          <a:schemeClr val="dk1"/>
                        </a:solidFill>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人種</a:t>
                      </a:r>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亞洲</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v</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未提及人種</a:t>
                      </a:r>
                      <a:endParaRPr sz="2800">
                        <a:solidFill>
                          <a:schemeClr val="dk1"/>
                        </a:solidFill>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介入</a:t>
                      </a:r>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非藥物治療</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v</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非藥物治療</a:t>
                      </a:r>
                      <a:endParaRPr sz="2800">
                        <a:solidFill>
                          <a:schemeClr val="dk1"/>
                        </a:solidFill>
                      </a:endParaRPr>
                    </a:p>
                  </a:txBody>
                  <a:tcPr marT="45725" marB="45725" marR="91450" marL="91450"/>
                </a:tc>
              </a:tr>
              <a:tr h="370850">
                <a:tc>
                  <a:txBody>
                    <a:bodyPr/>
                    <a:lstStyle/>
                    <a:p>
                      <a:pPr indent="0" lvl="0" marL="0" marR="0" rtl="0" algn="ctr">
                        <a:spcBef>
                          <a:spcPts val="0"/>
                        </a:spcBef>
                        <a:spcAft>
                          <a:spcPts val="0"/>
                        </a:spcAft>
                        <a:buNone/>
                      </a:pPr>
                      <a:r>
                        <a:rPr lang="en-US" sz="2800">
                          <a:solidFill>
                            <a:schemeClr val="dk1"/>
                          </a:solidFill>
                        </a:rPr>
                        <a:t>結果</a:t>
                      </a:r>
                      <a:endParaRPr/>
                    </a:p>
                  </a:txBody>
                  <a:tcPr marT="45725" marB="45725" marR="91450" marL="91450"/>
                </a:tc>
                <a:tc>
                  <a:txBody>
                    <a:bodyPr/>
                    <a:lstStyle/>
                    <a:p>
                      <a:pPr indent="0" lvl="0" marL="0" marR="0" rtl="0" algn="ctr">
                        <a:spcBef>
                          <a:spcPts val="0"/>
                        </a:spcBef>
                        <a:spcAft>
                          <a:spcPts val="0"/>
                        </a:spcAft>
                        <a:buNone/>
                      </a:pPr>
                      <a:r>
                        <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28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800">
                          <a:solidFill>
                            <a:schemeClr val="dk1"/>
                          </a:solidFill>
                        </a:rPr>
                        <a:t>肌肉放鬆及經皮電刺激效果好</a:t>
                      </a:r>
                      <a:endParaRPr sz="2800">
                        <a:solidFill>
                          <a:schemeClr val="dk1"/>
                        </a:solidFill>
                      </a:endParaRPr>
                    </a:p>
                  </a:txBody>
                  <a:tcPr marT="45725" marB="45725" marR="91450" marL="9145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9"/>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藥物/處置價格</a:t>
            </a:r>
            <a:endParaRPr/>
          </a:p>
        </p:txBody>
      </p:sp>
      <p:sp>
        <p:nvSpPr>
          <p:cNvPr id="478" name="Google Shape;478;p39"/>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p>
            <a:pPr indent="-306000" lvl="0" marL="306000" rtl="0" algn="l">
              <a:spcBef>
                <a:spcPts val="0"/>
              </a:spcBef>
              <a:spcAft>
                <a:spcPts val="0"/>
              </a:spcAft>
              <a:buSzPts val="2944"/>
              <a:buChar char="◼"/>
            </a:pPr>
            <a:r>
              <a:rPr lang="en-US"/>
              <a:t>處置價格</a:t>
            </a:r>
            <a:endParaRPr/>
          </a:p>
          <a:p>
            <a:pPr indent="-306000" lvl="0" marL="306000" rtl="0" algn="l">
              <a:spcBef>
                <a:spcPts val="1240"/>
              </a:spcBef>
              <a:spcAft>
                <a:spcPts val="0"/>
              </a:spcAft>
              <a:buSzPts val="2944"/>
              <a:buChar char="◼"/>
            </a:pPr>
            <a:r>
              <a:rPr lang="en-US"/>
              <a:t>肌肉放鬆配合音樂治療：每次掛號費50 元</a:t>
            </a:r>
            <a:endParaRPr/>
          </a:p>
          <a:p>
            <a:pPr indent="-306000" lvl="0" marL="306000" rtl="0" algn="l">
              <a:spcBef>
                <a:spcPts val="1240"/>
              </a:spcBef>
              <a:spcAft>
                <a:spcPts val="0"/>
              </a:spcAft>
              <a:buSzPts val="2944"/>
              <a:buChar char="◼"/>
            </a:pPr>
            <a:r>
              <a:rPr lang="en-US"/>
              <a:t>經皮電刺激：患者付費掛號費50元</a:t>
            </a:r>
            <a:endParaRPr/>
          </a:p>
          <a:p>
            <a:pPr indent="-306000" lvl="0" marL="306000" rtl="0" algn="l">
              <a:spcBef>
                <a:spcPts val="1240"/>
              </a:spcBef>
              <a:spcAft>
                <a:spcPts val="0"/>
              </a:spcAft>
              <a:buSzPts val="2944"/>
              <a:buChar char="◼"/>
            </a:pPr>
            <a:r>
              <a:rPr lang="en-US"/>
              <a:t>以上兩項治療一周可治療3次，費用為150元</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背景資料</a:t>
            </a:r>
            <a:endParaRPr/>
          </a:p>
        </p:txBody>
      </p:sp>
      <p:pic>
        <p:nvPicPr>
          <p:cNvPr id="147" name="Google Shape;147;p4"/>
          <p:cNvPicPr preferRelativeResize="0"/>
          <p:nvPr>
            <p:ph idx="1" type="body"/>
          </p:nvPr>
        </p:nvPicPr>
        <p:blipFill rotWithShape="1">
          <a:blip r:embed="rId3">
            <a:alphaModFix/>
          </a:blip>
          <a:srcRect b="7158" l="23641" r="3024" t="22412"/>
          <a:stretch/>
        </p:blipFill>
        <p:spPr>
          <a:xfrm>
            <a:off x="581192" y="2004164"/>
            <a:ext cx="8562808" cy="4625683"/>
          </a:xfrm>
          <a:prstGeom prst="rect">
            <a:avLst/>
          </a:prstGeom>
          <a:noFill/>
          <a:ln>
            <a:noFill/>
          </a:ln>
        </p:spPr>
      </p:pic>
      <p:pic>
        <p:nvPicPr>
          <p:cNvPr id="148" name="Google Shape;148;p4"/>
          <p:cNvPicPr preferRelativeResize="0"/>
          <p:nvPr/>
        </p:nvPicPr>
        <p:blipFill rotWithShape="1">
          <a:blip r:embed="rId4">
            <a:alphaModFix/>
          </a:blip>
          <a:srcRect b="0" l="0" r="0" t="0"/>
          <a:stretch/>
        </p:blipFill>
        <p:spPr>
          <a:xfrm>
            <a:off x="9406472" y="1886675"/>
            <a:ext cx="2366429" cy="1042480"/>
          </a:xfrm>
          <a:prstGeom prst="rect">
            <a:avLst/>
          </a:prstGeom>
          <a:noFill/>
          <a:ln>
            <a:noFill/>
          </a:ln>
        </p:spPr>
      </p:pic>
      <p:sp>
        <p:nvSpPr>
          <p:cNvPr id="149" name="Google Shape;149;p4"/>
          <p:cNvSpPr/>
          <p:nvPr/>
        </p:nvSpPr>
        <p:spPr>
          <a:xfrm>
            <a:off x="688932" y="2004164"/>
            <a:ext cx="2893512" cy="50104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0"/>
          <p:cNvSpPr txBox="1"/>
          <p:nvPr/>
        </p:nvSpPr>
        <p:spPr>
          <a:xfrm>
            <a:off x="4386262" y="2151747"/>
            <a:ext cx="5583238" cy="25545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執行決策</a:t>
            </a:r>
            <a:endParaRPr/>
          </a:p>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Audit</a:t>
            </a:r>
            <a:endParaRPr/>
          </a:p>
        </p:txBody>
      </p:sp>
      <p:sp>
        <p:nvSpPr>
          <p:cNvPr id="485" name="Google Shape;485;p40"/>
          <p:cNvSpPr/>
          <p:nvPr/>
        </p:nvSpPr>
        <p:spPr>
          <a:xfrm>
            <a:off x="2719387" y="2745000"/>
            <a:ext cx="1368000" cy="136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5</a:t>
            </a:r>
            <a:endParaRPr b="1" sz="6000">
              <a:solidFill>
                <a:schemeClr val="lt1"/>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1"/>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執行決策</a:t>
            </a:r>
            <a:endParaRPr/>
          </a:p>
        </p:txBody>
      </p:sp>
      <p:graphicFrame>
        <p:nvGraphicFramePr>
          <p:cNvPr id="492" name="Google Shape;492;p41"/>
          <p:cNvGraphicFramePr/>
          <p:nvPr/>
        </p:nvGraphicFramePr>
        <p:xfrm>
          <a:off x="1805368" y="2034921"/>
          <a:ext cx="3000000" cy="3000000"/>
        </p:xfrm>
        <a:graphic>
          <a:graphicData uri="http://schemas.openxmlformats.org/drawingml/2006/table">
            <a:tbl>
              <a:tblPr bandRow="1" firstRow="1">
                <a:noFill/>
                <a:tableStyleId>{5D51DFF9-94CD-4E75-9368-5016C624BC15}</a:tableStyleId>
              </a:tblPr>
              <a:tblGrid>
                <a:gridCol w="4290625"/>
                <a:gridCol w="4290625"/>
              </a:tblGrid>
              <a:tr h="510000">
                <a:tc>
                  <a:txBody>
                    <a:bodyPr/>
                    <a:lstStyle/>
                    <a:p>
                      <a:pPr indent="0" lvl="0" marL="0" marR="0" rtl="0" algn="ctr">
                        <a:spcBef>
                          <a:spcPts val="0"/>
                        </a:spcBef>
                        <a:spcAft>
                          <a:spcPts val="0"/>
                        </a:spcAft>
                        <a:buNone/>
                      </a:pPr>
                      <a:r>
                        <a:rPr lang="en-US" sz="3200">
                          <a:latin typeface="Microsoft YaHei"/>
                          <a:ea typeface="Microsoft YaHei"/>
                          <a:cs typeface="Microsoft YaHei"/>
                          <a:sym typeface="Microsoft YaHei"/>
                        </a:rPr>
                        <a:t>醫療現況(實證醫學)</a:t>
                      </a:r>
                      <a:endParaRPr sz="3200">
                        <a:latin typeface="Microsoft YaHei"/>
                        <a:ea typeface="Microsoft YaHei"/>
                        <a:cs typeface="Microsoft YaHei"/>
                        <a:sym typeface="Microsoft YaHei"/>
                      </a:endParaRPr>
                    </a:p>
                  </a:txBody>
                  <a:tcPr marT="45725" marB="45725" marR="91450" marL="91450">
                    <a:solidFill>
                      <a:schemeClr val="dk1"/>
                    </a:solidFill>
                  </a:tcPr>
                </a:tc>
                <a:tc>
                  <a:txBody>
                    <a:bodyPr/>
                    <a:lstStyle/>
                    <a:p>
                      <a:pPr indent="0" lvl="0" marL="0" marR="0" rtl="0" algn="ctr">
                        <a:spcBef>
                          <a:spcPts val="0"/>
                        </a:spcBef>
                        <a:spcAft>
                          <a:spcPts val="0"/>
                        </a:spcAft>
                        <a:buNone/>
                      </a:pPr>
                      <a:r>
                        <a:rPr lang="en-US" sz="3200">
                          <a:latin typeface="Microsoft YaHei"/>
                          <a:ea typeface="Microsoft YaHei"/>
                          <a:cs typeface="Microsoft YaHei"/>
                          <a:sym typeface="Microsoft YaHei"/>
                        </a:rPr>
                        <a:t>病人的治療偏好</a:t>
                      </a:r>
                      <a:endParaRPr/>
                    </a:p>
                  </a:txBody>
                  <a:tcPr marT="45725" marB="45725" marR="91450" marL="91450">
                    <a:solidFill>
                      <a:schemeClr val="dk1"/>
                    </a:solidFill>
                  </a:tcPr>
                </a:tc>
              </a:tr>
              <a:tr h="1646100">
                <a:tc>
                  <a:txBody>
                    <a:bodyPr/>
                    <a:lstStyle/>
                    <a:p>
                      <a:pPr indent="0" lvl="0" marL="0" marR="0" rtl="0" algn="l">
                        <a:spcBef>
                          <a:spcPts val="0"/>
                        </a:spcBef>
                        <a:spcAft>
                          <a:spcPts val="0"/>
                        </a:spcAft>
                        <a:buNone/>
                      </a:pPr>
                      <a:r>
                        <a:rPr lang="en-US" sz="1800">
                          <a:latin typeface="Microsoft YaHei"/>
                          <a:ea typeface="Microsoft YaHei"/>
                          <a:cs typeface="Microsoft YaHei"/>
                          <a:sym typeface="Microsoft YaHei"/>
                        </a:rPr>
                        <a:t>證據等級：CEBM(Level 1a)</a:t>
                      </a:r>
                      <a:endParaRPr sz="1800">
                        <a:latin typeface="Microsoft YaHei"/>
                        <a:ea typeface="Microsoft YaHei"/>
                        <a:cs typeface="Microsoft YaHei"/>
                        <a:sym typeface="Microsoft YaHei"/>
                      </a:endParaRPr>
                    </a:p>
                    <a:p>
                      <a:pPr indent="0" lvl="0" marL="0" marR="0" rtl="0" algn="l">
                        <a:spcBef>
                          <a:spcPts val="0"/>
                        </a:spcBef>
                        <a:spcAft>
                          <a:spcPts val="0"/>
                        </a:spcAft>
                        <a:buNone/>
                      </a:pPr>
                      <a:r>
                        <a:rPr lang="en-US" sz="1800">
                          <a:latin typeface="Microsoft YaHei"/>
                          <a:ea typeface="Microsoft YaHei"/>
                          <a:cs typeface="Microsoft YaHei"/>
                          <a:sym typeface="Microsoft YaHei"/>
                        </a:rPr>
                        <a:t>建議等級：</a:t>
                      </a:r>
                      <a:r>
                        <a:rPr lang="en-US" sz="1800">
                          <a:solidFill>
                            <a:srgbClr val="FF0000"/>
                          </a:solidFill>
                          <a:latin typeface="Microsoft YaHei"/>
                          <a:ea typeface="Microsoft YaHei"/>
                          <a:cs typeface="Microsoft YaHei"/>
                          <a:sym typeface="Microsoft YaHei"/>
                        </a:rPr>
                        <a:t>Weak Recommendation</a:t>
                      </a:r>
                      <a:endParaRPr sz="1800">
                        <a:solidFill>
                          <a:srgbClr val="FF0000"/>
                        </a:solidFill>
                        <a:latin typeface="Microsoft YaHei"/>
                        <a:ea typeface="Microsoft YaHei"/>
                        <a:cs typeface="Microsoft YaHei"/>
                        <a:sym typeface="Microsoft YaHei"/>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en-US" sz="1800">
                          <a:latin typeface="Microsoft YaHei"/>
                          <a:ea typeface="Microsoft YaHei"/>
                          <a:cs typeface="Microsoft YaHei"/>
                          <a:sym typeface="Microsoft YaHei"/>
                        </a:rPr>
                        <a:t>希望可以非藥物治療達到緩解孕期下背痛。</a:t>
                      </a:r>
                      <a:endParaRPr sz="1800">
                        <a:latin typeface="Microsoft YaHei"/>
                        <a:ea typeface="Microsoft YaHei"/>
                        <a:cs typeface="Microsoft YaHei"/>
                        <a:sym typeface="Microsoft YaHei"/>
                      </a:endParaRPr>
                    </a:p>
                  </a:txBody>
                  <a:tcPr marT="45725" marB="45725" marR="91450" marL="91450" anchor="ctr">
                    <a:solidFill>
                      <a:srgbClr val="F2F2F2"/>
                    </a:solidFill>
                  </a:tcPr>
                </a:tc>
              </a:tr>
              <a:tr h="549875">
                <a:tc>
                  <a:txBody>
                    <a:bodyPr/>
                    <a:lstStyle/>
                    <a:p>
                      <a:pPr indent="0" lvl="0" marL="0" marR="0" rtl="0" algn="ctr">
                        <a:spcBef>
                          <a:spcPts val="0"/>
                        </a:spcBef>
                        <a:spcAft>
                          <a:spcPts val="0"/>
                        </a:spcAft>
                        <a:buNone/>
                      </a:pPr>
                      <a:r>
                        <a:rPr b="1" lang="en-US" sz="3200">
                          <a:solidFill>
                            <a:schemeClr val="lt1"/>
                          </a:solidFill>
                          <a:latin typeface="Microsoft YaHei"/>
                          <a:ea typeface="Microsoft YaHei"/>
                          <a:cs typeface="Microsoft YaHei"/>
                          <a:sym typeface="Microsoft YaHei"/>
                        </a:rPr>
                        <a:t>利弊平衡</a:t>
                      </a:r>
                      <a:endParaRPr/>
                    </a:p>
                  </a:txBody>
                  <a:tcPr marT="45725" marB="45725" marR="91450" marL="91450">
                    <a:solidFill>
                      <a:schemeClr val="dk1"/>
                    </a:solidFill>
                  </a:tcPr>
                </a:tc>
                <a:tc>
                  <a:txBody>
                    <a:bodyPr/>
                    <a:lstStyle/>
                    <a:p>
                      <a:pPr indent="0" lvl="0" marL="0" marR="0" rtl="0" algn="ctr">
                        <a:spcBef>
                          <a:spcPts val="0"/>
                        </a:spcBef>
                        <a:spcAft>
                          <a:spcPts val="0"/>
                        </a:spcAft>
                        <a:buNone/>
                      </a:pPr>
                      <a:r>
                        <a:rPr b="1" lang="en-US" sz="3200">
                          <a:solidFill>
                            <a:schemeClr val="lt1"/>
                          </a:solidFill>
                          <a:latin typeface="Microsoft YaHei"/>
                          <a:ea typeface="Microsoft YaHei"/>
                          <a:cs typeface="Microsoft YaHei"/>
                          <a:sym typeface="Microsoft YaHei"/>
                        </a:rPr>
                        <a:t>費用資源</a:t>
                      </a:r>
                      <a:endParaRPr/>
                    </a:p>
                  </a:txBody>
                  <a:tcPr marT="45725" marB="45725" marR="91450" marL="91450">
                    <a:solidFill>
                      <a:schemeClr val="dk1"/>
                    </a:solidFill>
                  </a:tcPr>
                </a:tc>
              </a:tr>
              <a:tr h="1772925">
                <a:tc>
                  <a:txBody>
                    <a:bodyPr/>
                    <a:lstStyle/>
                    <a:p>
                      <a:pPr indent="0" lvl="0" marL="0" marR="0" rtl="0" algn="l">
                        <a:spcBef>
                          <a:spcPts val="0"/>
                        </a:spcBef>
                        <a:spcAft>
                          <a:spcPts val="0"/>
                        </a:spcAft>
                        <a:buNone/>
                      </a:pPr>
                      <a:r>
                        <a:rPr lang="en-US" sz="1800">
                          <a:latin typeface="Microsoft YaHei"/>
                          <a:ea typeface="Microsoft YaHei"/>
                          <a:cs typeface="Microsoft YaHei"/>
                          <a:sym typeface="Microsoft YaHei"/>
                        </a:rPr>
                        <a:t>使用非藥物治療尤其是、音樂肌肉放鬆、</a:t>
                      </a:r>
                      <a:r>
                        <a:rPr b="0" i="0" lang="en-US" sz="1800">
                          <a:solidFill>
                            <a:schemeClr val="dk1"/>
                          </a:solidFill>
                          <a:latin typeface="Gill Sans"/>
                          <a:ea typeface="Gill Sans"/>
                          <a:cs typeface="Gill Sans"/>
                          <a:sym typeface="Gill Sans"/>
                        </a:rPr>
                        <a:t>經皮神經電刺激器能最有效緩解疼痛</a:t>
                      </a:r>
                      <a:endParaRPr sz="1800">
                        <a:latin typeface="Microsoft YaHei"/>
                        <a:ea typeface="Microsoft YaHei"/>
                        <a:cs typeface="Microsoft YaHei"/>
                        <a:sym typeface="Microsoft YaHei"/>
                      </a:endParaRPr>
                    </a:p>
                    <a:p>
                      <a:pPr indent="0" lvl="0" marL="0" marR="0" rtl="0" algn="l">
                        <a:spcBef>
                          <a:spcPts val="0"/>
                        </a:spcBef>
                        <a:spcAft>
                          <a:spcPts val="0"/>
                        </a:spcAft>
                        <a:buNone/>
                      </a:pPr>
                      <a:r>
                        <a:t/>
                      </a:r>
                      <a:endParaRPr sz="1800">
                        <a:latin typeface="Microsoft YaHei"/>
                        <a:ea typeface="Microsoft YaHei"/>
                        <a:cs typeface="Microsoft YaHei"/>
                        <a:sym typeface="Microsoft YaHei"/>
                      </a:endParaRPr>
                    </a:p>
                    <a:p>
                      <a:pPr indent="0" lvl="0" marL="0" marR="0" rtl="0" algn="l">
                        <a:spcBef>
                          <a:spcPts val="0"/>
                        </a:spcBef>
                        <a:spcAft>
                          <a:spcPts val="0"/>
                        </a:spcAft>
                        <a:buNone/>
                      </a:pPr>
                      <a:r>
                        <a:rPr lang="en-US" sz="1800">
                          <a:latin typeface="Microsoft YaHei"/>
                          <a:ea typeface="Microsoft YaHei"/>
                          <a:cs typeface="Microsoft YaHei"/>
                          <a:sym typeface="Microsoft YaHei"/>
                        </a:rPr>
                        <a:t>文中沒有特別提到這些治療是否會帶來傷害。</a:t>
                      </a:r>
                      <a:endParaRPr sz="1800">
                        <a:latin typeface="Microsoft YaHei"/>
                        <a:ea typeface="Microsoft YaHei"/>
                        <a:cs typeface="Microsoft YaHei"/>
                        <a:sym typeface="Microsoft YaHei"/>
                      </a:endParaRPr>
                    </a:p>
                  </a:txBody>
                  <a:tcPr marT="45725" marB="45725" marR="91450" marL="91450" anchor="ctr">
                    <a:solidFill>
                      <a:srgbClr val="F2F2F2"/>
                    </a:solidFill>
                  </a:tcPr>
                </a:tc>
                <a:tc>
                  <a:txBody>
                    <a:bodyPr/>
                    <a:lstStyle/>
                    <a:p>
                      <a:pPr indent="0" lvl="0" marL="0" marR="0" rtl="0" algn="l">
                        <a:spcBef>
                          <a:spcPts val="0"/>
                        </a:spcBef>
                        <a:spcAft>
                          <a:spcPts val="0"/>
                        </a:spcAft>
                        <a:buNone/>
                      </a:pPr>
                      <a:r>
                        <a:rPr lang="en-US" sz="1800">
                          <a:latin typeface="Microsoft YaHei"/>
                          <a:ea typeface="Microsoft YaHei"/>
                          <a:cs typeface="Microsoft YaHei"/>
                          <a:sym typeface="Microsoft YaHei"/>
                        </a:rPr>
                        <a:t>使用音樂配合肌肉放鬆治療及經皮電刺激接只需要掛號費50元，且屬非藥物性治療可減少藥物可能造成副作用的心理負擔，對於緩解運期間的下背痛和腳酸也有幫助。</a:t>
                      </a:r>
                      <a:endParaRPr sz="1800">
                        <a:latin typeface="Microsoft YaHei"/>
                        <a:ea typeface="Microsoft YaHei"/>
                        <a:cs typeface="Microsoft YaHei"/>
                        <a:sym typeface="Microsoft YaHei"/>
                      </a:endParaRPr>
                    </a:p>
                  </a:txBody>
                  <a:tcPr marT="45725" marB="45725" marR="91450" marL="91450" anchor="ctr">
                    <a:solidFill>
                      <a:srgbClr val="F2F2F2"/>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2"/>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共享決策</a:t>
            </a:r>
            <a:endParaRPr/>
          </a:p>
        </p:txBody>
      </p:sp>
      <p:sp>
        <p:nvSpPr>
          <p:cNvPr id="498" name="Google Shape;498;p42"/>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fontScale="92500"/>
          </a:bodyPr>
          <a:lstStyle/>
          <a:p>
            <a:pPr indent="-306000" lvl="0" marL="306000" rtl="0" algn="l">
              <a:spcBef>
                <a:spcPts val="0"/>
              </a:spcBef>
              <a:spcAft>
                <a:spcPts val="0"/>
              </a:spcAft>
              <a:buSzPct val="92000"/>
              <a:buChar char="◼"/>
            </a:pPr>
            <a:r>
              <a:rPr lang="en-US" sz="3200">
                <a:solidFill>
                  <a:srgbClr val="3F3F3F"/>
                </a:solidFill>
                <a:latin typeface="Gill Sans"/>
                <a:ea typeface="Gill Sans"/>
                <a:cs typeface="Gill Sans"/>
                <a:sym typeface="Gill Sans"/>
              </a:rPr>
              <a:t>王小姐您好，經過我們團隊縝密的實證搜尋後，目前現有最佳證據是由</a:t>
            </a:r>
            <a:r>
              <a:rPr lang="en-US" sz="3200">
                <a:solidFill>
                  <a:srgbClr val="FF0000"/>
                </a:solidFill>
                <a:latin typeface="Gill Sans"/>
                <a:ea typeface="Gill Sans"/>
                <a:cs typeface="Gill Sans"/>
                <a:sym typeface="Gill Sans"/>
              </a:rPr>
              <a:t>系統性回顧文獻</a:t>
            </a:r>
            <a:r>
              <a:rPr lang="en-US" sz="3200">
                <a:solidFill>
                  <a:srgbClr val="3F3F3F"/>
                </a:solidFill>
                <a:latin typeface="Gill Sans"/>
                <a:ea typeface="Gill Sans"/>
                <a:cs typeface="Gill Sans"/>
                <a:sym typeface="Gill Sans"/>
              </a:rPr>
              <a:t>的研究支持，使用經皮電刺激或是肌肉放鬆配合音樂治療，1次治療掛號費50元，</a:t>
            </a:r>
            <a:r>
              <a:rPr lang="en-US" sz="3200">
                <a:solidFill>
                  <a:srgbClr val="FF0000"/>
                </a:solidFill>
                <a:latin typeface="Gill Sans"/>
                <a:ea typeface="Gill Sans"/>
                <a:cs typeface="Gill Sans"/>
                <a:sym typeface="Gill Sans"/>
              </a:rPr>
              <a:t>一週3次花費為150元</a:t>
            </a:r>
            <a:r>
              <a:rPr lang="en-US" sz="3200">
                <a:solidFill>
                  <a:srgbClr val="3F3F3F"/>
                </a:solidFill>
                <a:latin typeface="Gill Sans"/>
                <a:ea typeface="Gill Sans"/>
                <a:cs typeface="Gill Sans"/>
                <a:sym typeface="Gill Sans"/>
              </a:rPr>
              <a:t>，因為您的工作屬於需要久坐的辦公室人員且懷孕隨著月份增加，下背痛情形可能會更加嚴重，所以建議您接受一週2-3次的肌肉放鬆或經皮電刺激治療。另外平常仍須注重</a:t>
            </a:r>
            <a:r>
              <a:rPr lang="en-US" sz="3200">
                <a:solidFill>
                  <a:srgbClr val="FF0000"/>
                </a:solidFill>
                <a:latin typeface="Gill Sans"/>
                <a:ea typeface="Gill Sans"/>
                <a:cs typeface="Gill Sans"/>
                <a:sym typeface="Gill Sans"/>
              </a:rPr>
              <a:t>飲食控制和養成合適的運動習慣</a:t>
            </a:r>
            <a:r>
              <a:rPr lang="en-US" sz="3200">
                <a:solidFill>
                  <a:srgbClr val="3F3F3F"/>
                </a:solidFill>
                <a:latin typeface="Gill Sans"/>
                <a:ea typeface="Gill Sans"/>
                <a:cs typeface="Gill Sans"/>
                <a:sym typeface="Gill Sans"/>
              </a:rPr>
              <a:t>，這樣才能達成緩解下背痛的效果噢！</a:t>
            </a:r>
            <a:endParaRPr sz="3200">
              <a:solidFill>
                <a:srgbClr val="3F3F3F"/>
              </a:solidFill>
              <a:latin typeface="Gill Sans"/>
              <a:ea typeface="Gill Sans"/>
              <a:cs typeface="Gill Sans"/>
              <a:sym typeface="Gill Sans"/>
            </a:endParaRPr>
          </a:p>
          <a:p>
            <a:pPr indent="-133076" lvl="0" marL="306000" rtl="0" algn="l">
              <a:spcBef>
                <a:spcPts val="1192"/>
              </a:spcBef>
              <a:spcAft>
                <a:spcPts val="0"/>
              </a:spcAft>
              <a:buSzPct val="920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3"/>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7200"/>
              <a:buFont typeface="Gill Sans"/>
              <a:buNone/>
            </a:pPr>
            <a:r>
              <a:rPr b="1" lang="en-US" sz="7200" cap="none"/>
              <a:t>Thank you</a:t>
            </a:r>
            <a:endParaRPr b="1" sz="7200" cap="none"/>
          </a:p>
        </p:txBody>
      </p:sp>
      <p:sp>
        <p:nvSpPr>
          <p:cNvPr id="504" name="Google Shape;504;p43"/>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656"/>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6" name="Google Shape;156;p5"/>
          <p:cNvSpPr txBox="1"/>
          <p:nvPr/>
        </p:nvSpPr>
        <p:spPr>
          <a:xfrm>
            <a:off x="4386262" y="2151747"/>
            <a:ext cx="5583238" cy="25545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提出問題</a:t>
            </a:r>
            <a:endParaRPr b="1" sz="8000">
              <a:solidFill>
                <a:schemeClr val="accent1"/>
              </a:solidFill>
              <a:latin typeface="Gill Sans"/>
              <a:ea typeface="Gill Sans"/>
              <a:cs typeface="Gill Sans"/>
              <a:sym typeface="Gill Sans"/>
            </a:endParaRPr>
          </a:p>
          <a:p>
            <a:pPr indent="0" lvl="0" marL="0" marR="0" rtl="0" algn="ctr">
              <a:spcBef>
                <a:spcPts val="0"/>
              </a:spcBef>
              <a:spcAft>
                <a:spcPts val="0"/>
              </a:spcAft>
              <a:buClr>
                <a:schemeClr val="accent1"/>
              </a:buClr>
              <a:buSzPts val="8000"/>
              <a:buFont typeface="Gill Sans"/>
              <a:buNone/>
            </a:pPr>
            <a:r>
              <a:rPr b="1" lang="en-US" sz="8000">
                <a:solidFill>
                  <a:schemeClr val="accent1"/>
                </a:solidFill>
                <a:latin typeface="Gill Sans"/>
                <a:ea typeface="Gill Sans"/>
                <a:cs typeface="Gill Sans"/>
                <a:sym typeface="Gill Sans"/>
              </a:rPr>
              <a:t>Ask</a:t>
            </a:r>
            <a:endParaRPr/>
          </a:p>
        </p:txBody>
      </p:sp>
      <p:sp>
        <p:nvSpPr>
          <p:cNvPr id="157" name="Google Shape;157;p5"/>
          <p:cNvSpPr/>
          <p:nvPr/>
        </p:nvSpPr>
        <p:spPr>
          <a:xfrm>
            <a:off x="2719387" y="2745000"/>
            <a:ext cx="1368000" cy="136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1</a:t>
            </a:r>
            <a:endParaRPr b="1" sz="6000">
              <a:solidFill>
                <a:schemeClr val="lt1"/>
              </a:solidFill>
              <a:latin typeface="Gill Sans"/>
              <a:ea typeface="Gill Sans"/>
              <a:cs typeface="Gill Sans"/>
              <a:sym typeface="Gill Sans"/>
            </a:endParaRPr>
          </a:p>
        </p:txBody>
      </p:sp>
      <p:pic>
        <p:nvPicPr>
          <p:cNvPr id="158" name="Google Shape;158;p5"/>
          <p:cNvPicPr preferRelativeResize="0"/>
          <p:nvPr/>
        </p:nvPicPr>
        <p:blipFill rotWithShape="1">
          <a:blip r:embed="rId3">
            <a:alphaModFix/>
          </a:blip>
          <a:srcRect b="77778" l="0" r="0" t="0"/>
          <a:stretch/>
        </p:blipFill>
        <p:spPr>
          <a:xfrm>
            <a:off x="102693" y="0"/>
            <a:ext cx="12089307"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PICO設計</a:t>
            </a:r>
            <a:endParaRPr/>
          </a:p>
        </p:txBody>
      </p:sp>
      <p:graphicFrame>
        <p:nvGraphicFramePr>
          <p:cNvPr id="165" name="Google Shape;165;p6"/>
          <p:cNvGraphicFramePr/>
          <p:nvPr/>
        </p:nvGraphicFramePr>
        <p:xfrm>
          <a:off x="581024" y="2007371"/>
          <a:ext cx="3000000" cy="3000000"/>
        </p:xfrm>
        <a:graphic>
          <a:graphicData uri="http://schemas.openxmlformats.org/drawingml/2006/table">
            <a:tbl>
              <a:tblPr bandRow="1" firstRow="1">
                <a:noFill/>
                <a:tableStyleId>{CB7EB7E4-36FA-4A1E-B3FF-12FD31F61481}</a:tableStyleId>
              </a:tblPr>
              <a:tblGrid>
                <a:gridCol w="1019175"/>
                <a:gridCol w="3336925"/>
              </a:tblGrid>
              <a:tr h="741850">
                <a:tc>
                  <a:txBody>
                    <a:bodyPr/>
                    <a:lstStyle/>
                    <a:p>
                      <a:pPr indent="0" lvl="0" marL="0" marR="0" rtl="0" algn="ctr">
                        <a:spcBef>
                          <a:spcPts val="0"/>
                        </a:spcBef>
                        <a:spcAft>
                          <a:spcPts val="0"/>
                        </a:spcAft>
                        <a:buNone/>
                      </a:pPr>
                      <a:r>
                        <a:t/>
                      </a:r>
                      <a:endParaRPr b="1" sz="3600" u="none" cap="none" strike="noStrike">
                        <a:latin typeface="Gill Sans"/>
                        <a:ea typeface="Gill Sans"/>
                        <a:cs typeface="Gill Sans"/>
                        <a:sym typeface="Gill Sans"/>
                      </a:endParaRPr>
                    </a:p>
                  </a:txBody>
                  <a:tcPr marT="45725" marB="45725" marR="91450" marL="91450" anchor="ctr"/>
                </a:tc>
                <a:tc>
                  <a:txBody>
                    <a:bodyPr/>
                    <a:lstStyle/>
                    <a:p>
                      <a:pPr indent="0" lvl="0" marL="0" marR="0" rtl="0" algn="ctr">
                        <a:spcBef>
                          <a:spcPts val="0"/>
                        </a:spcBef>
                        <a:spcAft>
                          <a:spcPts val="0"/>
                        </a:spcAft>
                        <a:buNone/>
                      </a:pPr>
                      <a:r>
                        <a:rPr b="1" lang="en-US" sz="3600" u="none" cap="none" strike="noStrike"/>
                        <a:t>PICO關鍵字</a:t>
                      </a:r>
                      <a:endParaRPr b="1" sz="3600" u="none" cap="none" strike="noStrike">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u="none" cap="none" strike="noStrike"/>
                        <a:t>P</a:t>
                      </a:r>
                      <a:endParaRPr b="1" sz="3600" u="none" cap="none" strike="noStrike">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u="none" cap="none" strike="noStrike">
                          <a:solidFill>
                            <a:schemeClr val="dk1"/>
                          </a:solidFill>
                          <a:latin typeface="Gill Sans"/>
                          <a:ea typeface="Gill Sans"/>
                          <a:cs typeface="Gill Sans"/>
                          <a:sym typeface="Gill Sans"/>
                        </a:rPr>
                        <a:t>Pregnancy-Related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Low back pain</a:t>
                      </a:r>
                      <a:endParaRPr sz="1800">
                        <a:solidFill>
                          <a:schemeClr val="dk1"/>
                        </a:solidFill>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a:t>I</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X-ray</a:t>
                      </a:r>
                      <a:endParaRPr sz="1800">
                        <a:solidFill>
                          <a:schemeClr val="dk1"/>
                        </a:solidFill>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a:t>C</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a:t>O</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Abortion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Pre-term</a:t>
                      </a:r>
                      <a:endParaRPr sz="1800">
                        <a:solidFill>
                          <a:schemeClr val="dk1"/>
                        </a:solidFill>
                        <a:latin typeface="Gill Sans"/>
                        <a:ea typeface="Gill Sans"/>
                        <a:cs typeface="Gill Sans"/>
                        <a:sym typeface="Gill Sans"/>
                      </a:endParaRPr>
                    </a:p>
                  </a:txBody>
                  <a:tcPr marT="45725" marB="45725" marR="91450" marL="91450" anchor="ctr"/>
                </a:tc>
              </a:tr>
            </a:tbl>
          </a:graphicData>
        </a:graphic>
      </p:graphicFrame>
      <p:sp>
        <p:nvSpPr>
          <p:cNvPr id="166" name="Google Shape;166;p6"/>
          <p:cNvSpPr txBox="1"/>
          <p:nvPr/>
        </p:nvSpPr>
        <p:spPr>
          <a:xfrm>
            <a:off x="581024" y="6155844"/>
            <a:ext cx="939231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Gill Sans"/>
              <a:buNone/>
            </a:pPr>
            <a:r>
              <a:rPr b="0" i="0" lang="en-US" sz="2600" u="none" cap="none" strike="noStrike">
                <a:solidFill>
                  <a:srgbClr val="000000"/>
                </a:solidFill>
                <a:latin typeface="Gill Sans"/>
                <a:ea typeface="Gill Sans"/>
                <a:cs typeface="Gill Sans"/>
                <a:sym typeface="Gill Sans"/>
              </a:rPr>
              <a:t>問題設計： □治療型 </a:t>
            </a:r>
            <a:r>
              <a:rPr b="0" i="0" lang="en-US" sz="2600" u="none" cap="none" strike="noStrike">
                <a:solidFill>
                  <a:srgbClr val="FF0000"/>
                </a:solidFill>
                <a:latin typeface="Gill Sans"/>
                <a:ea typeface="Gill Sans"/>
                <a:cs typeface="Gill Sans"/>
                <a:sym typeface="Gill Sans"/>
              </a:rPr>
              <a:t>■傷害型</a:t>
            </a:r>
            <a:r>
              <a:rPr b="0" i="0" lang="en-US" sz="2600" u="none" cap="none" strike="noStrike">
                <a:solidFill>
                  <a:srgbClr val="000000"/>
                </a:solidFill>
                <a:latin typeface="Gill Sans"/>
                <a:ea typeface="Gill Sans"/>
                <a:cs typeface="Gill Sans"/>
                <a:sym typeface="Gill Sans"/>
              </a:rPr>
              <a:t> □診斷型 □篩檢型 □預後型</a:t>
            </a:r>
            <a:endParaRPr b="0" i="0" sz="2600" u="none" cap="none" strike="noStrike">
              <a:solidFill>
                <a:srgbClr val="000000"/>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5400"/>
              <a:buFont typeface="Gill Sans"/>
              <a:buNone/>
            </a:pPr>
            <a:r>
              <a:rPr lang="en-US"/>
              <a:t>PICO設計</a:t>
            </a:r>
            <a:endParaRPr/>
          </a:p>
        </p:txBody>
      </p:sp>
      <p:graphicFrame>
        <p:nvGraphicFramePr>
          <p:cNvPr id="173" name="Google Shape;173;p7"/>
          <p:cNvGraphicFramePr/>
          <p:nvPr/>
        </p:nvGraphicFramePr>
        <p:xfrm>
          <a:off x="580861" y="2008230"/>
          <a:ext cx="3000000" cy="3000000"/>
        </p:xfrm>
        <a:graphic>
          <a:graphicData uri="http://schemas.openxmlformats.org/drawingml/2006/table">
            <a:tbl>
              <a:tblPr bandRow="1" firstRow="1">
                <a:noFill/>
                <a:tableStyleId>{CB7EB7E4-36FA-4A1E-B3FF-12FD31F61481}</a:tableStyleId>
              </a:tblPr>
              <a:tblGrid>
                <a:gridCol w="1019175"/>
                <a:gridCol w="3336925"/>
                <a:gridCol w="3336925"/>
                <a:gridCol w="3336925"/>
              </a:tblGrid>
              <a:tr h="741850">
                <a:tc>
                  <a:txBody>
                    <a:bodyPr/>
                    <a:lstStyle/>
                    <a:p>
                      <a:pPr indent="0" lvl="0" marL="0" marR="0" rtl="0" algn="ctr">
                        <a:spcBef>
                          <a:spcPts val="0"/>
                        </a:spcBef>
                        <a:spcAft>
                          <a:spcPts val="0"/>
                        </a:spcAft>
                        <a:buNone/>
                      </a:pPr>
                      <a:r>
                        <a:t/>
                      </a:r>
                      <a:endParaRPr b="1" sz="3600">
                        <a:latin typeface="Gill Sans"/>
                        <a:ea typeface="Gill Sans"/>
                        <a:cs typeface="Gill Sans"/>
                        <a:sym typeface="Gill Sans"/>
                      </a:endParaRPr>
                    </a:p>
                  </a:txBody>
                  <a:tcPr marT="45725" marB="45725" marR="91450" marL="91450" anchor="ctr"/>
                </a:tc>
                <a:tc>
                  <a:txBody>
                    <a:bodyPr/>
                    <a:lstStyle/>
                    <a:p>
                      <a:pPr indent="0" lvl="0" marL="0" marR="0" rtl="0" algn="ctr">
                        <a:spcBef>
                          <a:spcPts val="0"/>
                        </a:spcBef>
                        <a:spcAft>
                          <a:spcPts val="0"/>
                        </a:spcAft>
                        <a:buNone/>
                      </a:pPr>
                      <a:r>
                        <a:rPr b="1" lang="en-US" sz="3600"/>
                        <a:t>PICO關鍵字</a:t>
                      </a:r>
                      <a:endParaRPr b="1" sz="3600">
                        <a:latin typeface="Gill Sans"/>
                        <a:ea typeface="Gill Sans"/>
                        <a:cs typeface="Gill Sans"/>
                        <a:sym typeface="Gill Sans"/>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600"/>
                        <a:buFont typeface="Gill Sans"/>
                        <a:buNone/>
                      </a:pPr>
                      <a:r>
                        <a:rPr b="1" lang="en-US" sz="3600"/>
                        <a:t>MeSH同義字</a:t>
                      </a:r>
                      <a:endParaRPr b="1" sz="3600">
                        <a:latin typeface="Gill Sans"/>
                        <a:ea typeface="Gill Sans"/>
                        <a:cs typeface="Gill Sans"/>
                        <a:sym typeface="Gill Sans"/>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600"/>
                        <a:buFont typeface="Gill Sans"/>
                        <a:buNone/>
                      </a:pPr>
                      <a:r>
                        <a:rPr b="1" lang="en-US" sz="3600"/>
                        <a:t>中文關鍵字</a:t>
                      </a:r>
                      <a:endParaRPr b="1" sz="3600">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a:t>P</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Pregnancy-Related </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Low back pain</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懷孕相關</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下背痛</a:t>
                      </a:r>
                      <a:endParaRPr/>
                    </a:p>
                  </a:txBody>
                  <a:tcPr marT="45725" marB="45725" marR="91450" marL="91450" anchor="ctr"/>
                </a:tc>
              </a:tr>
              <a:tr h="741850">
                <a:tc>
                  <a:txBody>
                    <a:bodyPr/>
                    <a:lstStyle/>
                    <a:p>
                      <a:pPr indent="0" lvl="0" marL="0" marR="0" rtl="0" algn="ctr">
                        <a:spcBef>
                          <a:spcPts val="0"/>
                        </a:spcBef>
                        <a:spcAft>
                          <a:spcPts val="0"/>
                        </a:spcAft>
                        <a:buNone/>
                      </a:pPr>
                      <a:r>
                        <a:rPr b="1" lang="en-US" sz="3600"/>
                        <a:t>I</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Physical therapy</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Acupuncture</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Rehabilitation</a:t>
                      </a:r>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Therapeutics</a:t>
                      </a:r>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物理治療</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針灸</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復健</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800">
                          <a:solidFill>
                            <a:schemeClr val="dk1"/>
                          </a:solidFill>
                          <a:latin typeface="Gill Sans"/>
                          <a:ea typeface="Gill Sans"/>
                          <a:cs typeface="Gill Sans"/>
                          <a:sym typeface="Gill Sans"/>
                        </a:rPr>
                        <a:t>治療</a:t>
                      </a:r>
                      <a:endParaRPr/>
                    </a:p>
                  </a:txBody>
                  <a:tcPr marT="45725" marB="45725" marR="91450" marL="91450" anchor="ctr"/>
                </a:tc>
              </a:tr>
              <a:tr h="741850">
                <a:tc>
                  <a:txBody>
                    <a:bodyPr/>
                    <a:lstStyle/>
                    <a:p>
                      <a:pPr indent="0" lvl="0" marL="0" marR="0" rtl="0" algn="ctr">
                        <a:spcBef>
                          <a:spcPts val="0"/>
                        </a:spcBef>
                        <a:spcAft>
                          <a:spcPts val="0"/>
                        </a:spcAft>
                        <a:buNone/>
                      </a:pPr>
                      <a:r>
                        <a:rPr b="1" lang="en-US" sz="3600"/>
                        <a:t>C</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r>
              <a:tr h="741850">
                <a:tc>
                  <a:txBody>
                    <a:bodyPr/>
                    <a:lstStyle/>
                    <a:p>
                      <a:pPr indent="0" lvl="0" marL="0" marR="0" rtl="0" algn="ctr">
                        <a:spcBef>
                          <a:spcPts val="0"/>
                        </a:spcBef>
                        <a:spcAft>
                          <a:spcPts val="0"/>
                        </a:spcAft>
                        <a:buNone/>
                      </a:pPr>
                      <a:r>
                        <a:rPr b="1" lang="en-US" sz="3600"/>
                        <a:t>O</a:t>
                      </a:r>
                      <a:endParaRPr b="1" sz="3600">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Pain</a:t>
                      </a:r>
                      <a:endParaRPr/>
                    </a:p>
                  </a:txBody>
                  <a:tcPr marT="45725" marB="45725" marR="91450" marL="91450" anchor="ct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nchor="ctr"/>
                </a:tc>
                <a:tc>
                  <a:txBody>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疼痛</a:t>
                      </a:r>
                      <a:endParaRPr sz="1800">
                        <a:solidFill>
                          <a:schemeClr val="dk1"/>
                        </a:solidFill>
                        <a:latin typeface="Gill Sans"/>
                        <a:ea typeface="Gill Sans"/>
                        <a:cs typeface="Gill Sans"/>
                        <a:sym typeface="Gill Sans"/>
                      </a:endParaRPr>
                    </a:p>
                  </a:txBody>
                  <a:tcPr marT="45725" marB="45725" marR="91450" marL="91450" anchor="ctr"/>
                </a:tc>
              </a:tr>
            </a:tbl>
          </a:graphicData>
        </a:graphic>
      </p:graphicFrame>
      <p:sp>
        <p:nvSpPr>
          <p:cNvPr id="174" name="Google Shape;174;p7"/>
          <p:cNvSpPr txBox="1"/>
          <p:nvPr/>
        </p:nvSpPr>
        <p:spPr>
          <a:xfrm>
            <a:off x="581024" y="6155844"/>
            <a:ext cx="939231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Gill Sans"/>
              <a:buNone/>
            </a:pPr>
            <a:r>
              <a:rPr b="0" i="0" lang="en-US" sz="2600" u="none" cap="none" strike="noStrike">
                <a:solidFill>
                  <a:srgbClr val="000000"/>
                </a:solidFill>
                <a:latin typeface="Gill Sans"/>
                <a:ea typeface="Gill Sans"/>
                <a:cs typeface="Gill Sans"/>
                <a:sym typeface="Gill Sans"/>
              </a:rPr>
              <a:t>問題設計： </a:t>
            </a:r>
            <a:r>
              <a:rPr b="0" i="0" lang="en-US" sz="2600" u="none" cap="none" strike="noStrike">
                <a:solidFill>
                  <a:srgbClr val="FF0000"/>
                </a:solidFill>
                <a:latin typeface="Gill Sans"/>
                <a:ea typeface="Gill Sans"/>
                <a:cs typeface="Gill Sans"/>
                <a:sym typeface="Gill Sans"/>
              </a:rPr>
              <a:t>■治療型</a:t>
            </a:r>
            <a:r>
              <a:rPr b="0" i="0" lang="en-US" sz="2600" u="none" cap="none" strike="noStrike">
                <a:solidFill>
                  <a:srgbClr val="000000"/>
                </a:solidFill>
                <a:latin typeface="Gill Sans"/>
                <a:ea typeface="Gill Sans"/>
                <a:cs typeface="Gill Sans"/>
                <a:sym typeface="Gill Sans"/>
              </a:rPr>
              <a:t> □傷害型 □診斷型 □篩檢型 □預後型</a:t>
            </a:r>
            <a:endParaRPr b="0" i="0" sz="2600" u="none" cap="none" strike="noStrike">
              <a:solidFill>
                <a:srgbClr val="0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nvSpPr>
        <p:spPr>
          <a:xfrm>
            <a:off x="342909" y="0"/>
            <a:ext cx="11444288" cy="13001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id="181" name="Google Shape;181;p8"/>
          <p:cNvPicPr preferRelativeResize="0"/>
          <p:nvPr>
            <p:ph idx="4294967295" type="body"/>
          </p:nvPr>
        </p:nvPicPr>
        <p:blipFill rotWithShape="1">
          <a:blip r:embed="rId3">
            <a:alphaModFix/>
          </a:blip>
          <a:srcRect b="0" l="0" r="0" t="0"/>
          <a:stretch/>
        </p:blipFill>
        <p:spPr>
          <a:xfrm>
            <a:off x="1522437" y="-14288"/>
            <a:ext cx="9085231" cy="5972175"/>
          </a:xfrm>
          <a:prstGeom prst="rect">
            <a:avLst/>
          </a:prstGeom>
          <a:noFill/>
          <a:ln>
            <a:noFill/>
          </a:ln>
        </p:spPr>
      </p:pic>
      <p:sp>
        <p:nvSpPr>
          <p:cNvPr id="182" name="Google Shape;182;p8"/>
          <p:cNvSpPr/>
          <p:nvPr/>
        </p:nvSpPr>
        <p:spPr>
          <a:xfrm>
            <a:off x="1566205" y="1839792"/>
            <a:ext cx="9041464" cy="460496"/>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183" name="Google Shape;183;p8"/>
          <p:cNvSpPr/>
          <p:nvPr/>
        </p:nvSpPr>
        <p:spPr>
          <a:xfrm>
            <a:off x="2681423" y="223912"/>
            <a:ext cx="1833427" cy="4262364"/>
          </a:xfrm>
          <a:prstGeom prst="rect">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184" name="Google Shape;184;p8"/>
          <p:cNvSpPr txBox="1"/>
          <p:nvPr/>
        </p:nvSpPr>
        <p:spPr>
          <a:xfrm>
            <a:off x="232265" y="6100743"/>
            <a:ext cx="12002599" cy="53187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Gill Sans"/>
              <a:buNone/>
            </a:pPr>
            <a:r>
              <a:rPr b="0" i="0" lang="en-US" sz="2600" u="none" cap="none" strike="noStrike">
                <a:solidFill>
                  <a:srgbClr val="000000"/>
                </a:solidFill>
                <a:latin typeface="Gill Sans"/>
                <a:ea typeface="Gill Sans"/>
                <a:cs typeface="Gill Sans"/>
                <a:sym typeface="Gill Sans"/>
              </a:rPr>
              <a:t>治療型問題，建議選讀之最佳證據等級Level I的文獻為：</a:t>
            </a:r>
            <a:r>
              <a:rPr b="0" i="0" lang="en-US" sz="2600" u="none" cap="none" strike="noStrike">
                <a:solidFill>
                  <a:srgbClr val="FF0000"/>
                </a:solidFill>
                <a:latin typeface="Gill Sans"/>
                <a:ea typeface="Gill Sans"/>
                <a:cs typeface="Gill Sans"/>
                <a:sym typeface="Gill Sans"/>
              </a:rPr>
              <a:t>Systematic review of RCT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p:nvPr/>
        </p:nvSpPr>
        <p:spPr>
          <a:xfrm>
            <a:off x="-73152" y="0"/>
            <a:ext cx="12344400" cy="640080"/>
          </a:xfrm>
          <a:prstGeom prst="rect">
            <a:avLst/>
          </a:prstGeom>
          <a:solidFill>
            <a:schemeClr val="lt1"/>
          </a:solid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191" name="Google Shape;191;p9"/>
          <p:cNvSpPr txBox="1"/>
          <p:nvPr/>
        </p:nvSpPr>
        <p:spPr>
          <a:xfrm>
            <a:off x="4386262" y="2151747"/>
            <a:ext cx="5583238"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3260"/>
              </a:buClr>
              <a:buSzPts val="8000"/>
              <a:buFont typeface="Gill Sans"/>
              <a:buNone/>
            </a:pPr>
            <a:r>
              <a:rPr b="1" i="0" lang="en-US" sz="8000" u="none" cap="none" strike="noStrike">
                <a:solidFill>
                  <a:srgbClr val="1A3260"/>
                </a:solidFill>
                <a:latin typeface="Gill Sans"/>
                <a:ea typeface="Gill Sans"/>
                <a:cs typeface="Gill Sans"/>
                <a:sym typeface="Gill Sans"/>
              </a:rPr>
              <a:t>查詢研究</a:t>
            </a:r>
            <a:endParaRPr/>
          </a:p>
          <a:p>
            <a:pPr indent="0" lvl="0" marL="0" marR="0" rtl="0" algn="ctr">
              <a:lnSpc>
                <a:spcPct val="100000"/>
              </a:lnSpc>
              <a:spcBef>
                <a:spcPts val="0"/>
              </a:spcBef>
              <a:spcAft>
                <a:spcPts val="0"/>
              </a:spcAft>
              <a:buClr>
                <a:srgbClr val="1A3260"/>
              </a:buClr>
              <a:buSzPts val="8000"/>
              <a:buFont typeface="Gill Sans"/>
              <a:buNone/>
            </a:pPr>
            <a:r>
              <a:rPr b="1" i="0" lang="en-US" sz="8000" u="none" cap="none" strike="noStrike">
                <a:solidFill>
                  <a:srgbClr val="1A3260"/>
                </a:solidFill>
                <a:latin typeface="Gill Sans"/>
                <a:ea typeface="Gill Sans"/>
                <a:cs typeface="Gill Sans"/>
                <a:sym typeface="Gill Sans"/>
              </a:rPr>
              <a:t>Acquire</a:t>
            </a:r>
            <a:endParaRPr/>
          </a:p>
        </p:txBody>
      </p:sp>
      <p:sp>
        <p:nvSpPr>
          <p:cNvPr id="192" name="Google Shape;192;p9"/>
          <p:cNvSpPr/>
          <p:nvPr/>
        </p:nvSpPr>
        <p:spPr>
          <a:xfrm>
            <a:off x="2719387" y="2745000"/>
            <a:ext cx="1368000" cy="1368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6000"/>
              <a:buFont typeface="Gill Sans"/>
              <a:buNone/>
            </a:pPr>
            <a:r>
              <a:rPr b="1" i="0" lang="en-US" sz="6000" u="none" cap="none" strike="noStrike">
                <a:solidFill>
                  <a:srgbClr val="FFFFFF"/>
                </a:solidFill>
                <a:latin typeface="Gill Sans"/>
                <a:ea typeface="Gill Sans"/>
                <a:cs typeface="Gill Sans"/>
                <a:sym typeface="Gill Sans"/>
              </a:rPr>
              <a:t>2</a:t>
            </a:r>
            <a:endParaRPr b="1" i="0" sz="6000" u="none" cap="none" strike="noStrike">
              <a:solidFill>
                <a:srgbClr val="FFFFFF"/>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股利">
  <a:themeElements>
    <a:clrScheme name="股利">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2022-11-25T00:00:18Z</dcterms:created>
  <dc:creator>Microsoft Office User</dc:creator>
</cp:coreProperties>
</file>