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99" r:id="rId3"/>
    <p:sldId id="290" r:id="rId4"/>
    <p:sldId id="291" r:id="rId5"/>
    <p:sldId id="301" r:id="rId6"/>
    <p:sldId id="300" r:id="rId7"/>
    <p:sldId id="302" r:id="rId8"/>
    <p:sldId id="294" r:id="rId9"/>
    <p:sldId id="297" r:id="rId10"/>
    <p:sldId id="257" r:id="rId11"/>
    <p:sldId id="311" r:id="rId12"/>
    <p:sldId id="308" r:id="rId13"/>
    <p:sldId id="279" r:id="rId14"/>
    <p:sldId id="315" r:id="rId15"/>
    <p:sldId id="309" r:id="rId16"/>
    <p:sldId id="310" r:id="rId17"/>
    <p:sldId id="312" r:id="rId18"/>
    <p:sldId id="316" r:id="rId19"/>
    <p:sldId id="313" r:id="rId20"/>
    <p:sldId id="317" r:id="rId21"/>
    <p:sldId id="318" r:id="rId22"/>
    <p:sldId id="319" r:id="rId23"/>
    <p:sldId id="320" r:id="rId24"/>
    <p:sldId id="321" r:id="rId25"/>
    <p:sldId id="338" r:id="rId26"/>
    <p:sldId id="328" r:id="rId27"/>
    <p:sldId id="283" r:id="rId28"/>
    <p:sldId id="282" r:id="rId29"/>
    <p:sldId id="326" r:id="rId30"/>
    <p:sldId id="327" r:id="rId31"/>
    <p:sldId id="329" r:id="rId32"/>
    <p:sldId id="325" r:id="rId33"/>
    <p:sldId id="330" r:id="rId34"/>
    <p:sldId id="331" r:id="rId35"/>
    <p:sldId id="332" r:id="rId36"/>
    <p:sldId id="333" r:id="rId37"/>
    <p:sldId id="334" r:id="rId38"/>
    <p:sldId id="322" r:id="rId39"/>
    <p:sldId id="323" r:id="rId40"/>
    <p:sldId id="335" r:id="rId41"/>
    <p:sldId id="336" r:id="rId42"/>
    <p:sldId id="337" r:id="rId43"/>
    <p:sldId id="339" r:id="rId44"/>
    <p:sldId id="340" r:id="rId45"/>
    <p:sldId id="361" r:id="rId46"/>
    <p:sldId id="362" r:id="rId47"/>
    <p:sldId id="363" r:id="rId48"/>
    <p:sldId id="364" r:id="rId49"/>
    <p:sldId id="345" r:id="rId50"/>
    <p:sldId id="344" r:id="rId51"/>
    <p:sldId id="342" r:id="rId52"/>
    <p:sldId id="343" r:id="rId53"/>
    <p:sldId id="346" r:id="rId54"/>
    <p:sldId id="347" r:id="rId55"/>
    <p:sldId id="348" r:id="rId56"/>
    <p:sldId id="349" r:id="rId57"/>
    <p:sldId id="350" r:id="rId58"/>
    <p:sldId id="365" r:id="rId59"/>
    <p:sldId id="370" r:id="rId60"/>
    <p:sldId id="351" r:id="rId61"/>
    <p:sldId id="366" r:id="rId62"/>
    <p:sldId id="352" r:id="rId63"/>
    <p:sldId id="353" r:id="rId64"/>
    <p:sldId id="354" r:id="rId65"/>
    <p:sldId id="367" r:id="rId66"/>
    <p:sldId id="368" r:id="rId67"/>
    <p:sldId id="356" r:id="rId68"/>
    <p:sldId id="357" r:id="rId69"/>
    <p:sldId id="369" r:id="rId70"/>
    <p:sldId id="360" r:id="rId71"/>
    <p:sldId id="358" r:id="rId72"/>
    <p:sldId id="359" r:id="rId73"/>
    <p:sldId id="269" r:id="rId74"/>
  </p:sldIdLst>
  <p:sldSz cx="9144000" cy="6858000" type="screen4x3"/>
  <p:notesSz cx="6858000" cy="9144000"/>
  <p:embeddedFontLst>
    <p:embeddedFont>
      <p:font typeface="Tw Cen MT" pitchFamily="34" charset="0"/>
      <p:regular r:id="rId75"/>
      <p:bold r:id="rId76"/>
      <p:italic r:id="rId77"/>
      <p:boldItalic r:id="rId78"/>
    </p:embeddedFont>
    <p:embeddedFont>
      <p:font typeface="微軟正黑體" pitchFamily="34" charset="-120"/>
      <p:regular r:id="rId79"/>
      <p:bold r:id="rId80"/>
    </p:embeddedFont>
    <p:embeddedFont>
      <p:font typeface="Wingdings 2" pitchFamily="18" charset="2"/>
      <p:regular r:id="rId81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font" Target="fonts/font2.fntdata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font" Target="fonts/font5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3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6.fntdata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1.fntdata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font" Target="fonts/font4.fntdata"/><Relationship Id="rId81" Type="http://schemas.openxmlformats.org/officeDocument/2006/relationships/font" Target="fonts/font7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657230-0FF8-4DC1-BF22-9DC0586FC724}" type="doc">
      <dgm:prSet loTypeId="urn:microsoft.com/office/officeart/2005/8/layout/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70C2DDE9-D64A-4CFF-9D7F-5C13D0FD1C21}">
      <dgm:prSet phldrT="[文字]" custT="1"/>
      <dgm:spPr/>
      <dgm:t>
        <a:bodyPr/>
        <a:lstStyle/>
        <a:p>
          <a:r>
            <a:rPr lang="zh-TW" altLang="en-US" sz="2000" dirty="0" smtClean="0"/>
            <a:t>使用者電腦端</a:t>
          </a:r>
          <a:endParaRPr lang="zh-TW" altLang="en-US" sz="2000" dirty="0"/>
        </a:p>
      </dgm:t>
    </dgm:pt>
    <dgm:pt modelId="{96135144-4468-4B38-BD16-A7B913DB091C}" type="parTrans" cxnId="{39A0A6BC-721A-4E12-B043-AEEE3E677F49}">
      <dgm:prSet/>
      <dgm:spPr/>
      <dgm:t>
        <a:bodyPr/>
        <a:lstStyle/>
        <a:p>
          <a:endParaRPr lang="zh-TW" altLang="en-US" sz="1800"/>
        </a:p>
      </dgm:t>
    </dgm:pt>
    <dgm:pt modelId="{76ED20F0-88B9-434A-925D-6A4EB338434E}" type="sibTrans" cxnId="{39A0A6BC-721A-4E12-B043-AEEE3E677F49}">
      <dgm:prSet custT="1"/>
      <dgm:spPr/>
      <dgm:t>
        <a:bodyPr/>
        <a:lstStyle/>
        <a:p>
          <a:endParaRPr lang="zh-TW" altLang="en-US" sz="1800"/>
        </a:p>
      </dgm:t>
    </dgm:pt>
    <dgm:pt modelId="{1F701028-35B9-483F-AF3E-992ED1F09A36}">
      <dgm:prSet phldrT="[文字]" custT="1"/>
      <dgm:spPr/>
      <dgm:t>
        <a:bodyPr/>
        <a:lstStyle/>
        <a:p>
          <a:r>
            <a:rPr lang="zh-TW" altLang="en-US" sz="1800" dirty="0" smtClean="0"/>
            <a:t>指定檔案</a:t>
          </a:r>
          <a:endParaRPr lang="zh-TW" altLang="en-US" sz="1800" dirty="0"/>
        </a:p>
      </dgm:t>
    </dgm:pt>
    <dgm:pt modelId="{130BB502-B2BD-45A8-860B-80707E0156B7}" type="parTrans" cxnId="{672EE3CA-3A0D-482E-8E64-FDCEAEB42365}">
      <dgm:prSet/>
      <dgm:spPr/>
      <dgm:t>
        <a:bodyPr/>
        <a:lstStyle/>
        <a:p>
          <a:endParaRPr lang="zh-TW" altLang="en-US" sz="1800"/>
        </a:p>
      </dgm:t>
    </dgm:pt>
    <dgm:pt modelId="{BF0FCCA9-9574-4E84-B7F9-426EDFC0BDB9}" type="sibTrans" cxnId="{672EE3CA-3A0D-482E-8E64-FDCEAEB42365}">
      <dgm:prSet/>
      <dgm:spPr/>
      <dgm:t>
        <a:bodyPr/>
        <a:lstStyle/>
        <a:p>
          <a:endParaRPr lang="zh-TW" altLang="en-US" sz="1800"/>
        </a:p>
      </dgm:t>
    </dgm:pt>
    <dgm:pt modelId="{11B7C36D-7703-4166-86C3-D2C1F7A10071}">
      <dgm:prSet phldrT="[文字]" custT="1"/>
      <dgm:spPr/>
      <dgm:t>
        <a:bodyPr/>
        <a:lstStyle/>
        <a:p>
          <a:pPr algn="ctr"/>
          <a:r>
            <a:rPr lang="en-US" altLang="zh-TW" sz="2000" dirty="0" err="1" smtClean="0"/>
            <a:t>Moodle</a:t>
          </a:r>
          <a:r>
            <a:rPr lang="zh-TW" altLang="en-US" sz="2000" dirty="0" smtClean="0"/>
            <a:t>課程空間</a:t>
          </a:r>
          <a:endParaRPr lang="zh-TW" altLang="en-US" sz="2000" dirty="0"/>
        </a:p>
      </dgm:t>
    </dgm:pt>
    <dgm:pt modelId="{90CB64C7-A203-4111-8066-CC7D4241B281}" type="parTrans" cxnId="{6E8B3651-2D7D-4D32-B364-F79E99E536CC}">
      <dgm:prSet/>
      <dgm:spPr/>
      <dgm:t>
        <a:bodyPr/>
        <a:lstStyle/>
        <a:p>
          <a:endParaRPr lang="zh-TW" altLang="en-US" sz="1800"/>
        </a:p>
      </dgm:t>
    </dgm:pt>
    <dgm:pt modelId="{0A0DA9B1-1146-4B17-8EC7-19D8028626F8}" type="sibTrans" cxnId="{6E8B3651-2D7D-4D32-B364-F79E99E536CC}">
      <dgm:prSet custT="1"/>
      <dgm:spPr/>
      <dgm:t>
        <a:bodyPr/>
        <a:lstStyle/>
        <a:p>
          <a:endParaRPr lang="zh-TW" altLang="en-US" sz="1800"/>
        </a:p>
      </dgm:t>
    </dgm:pt>
    <dgm:pt modelId="{AF919DAB-A101-4E7D-863E-43B8DF37FDC0}">
      <dgm:prSet phldrT="[文字]" custT="1"/>
      <dgm:spPr/>
      <dgm:t>
        <a:bodyPr/>
        <a:lstStyle/>
        <a:p>
          <a:r>
            <a:rPr lang="zh-TW" altLang="en-US" sz="1800" dirty="0" smtClean="0"/>
            <a:t>檔案資源管理</a:t>
          </a:r>
          <a:endParaRPr lang="zh-TW" altLang="en-US" sz="1800" dirty="0"/>
        </a:p>
      </dgm:t>
    </dgm:pt>
    <dgm:pt modelId="{02E10A76-B6FD-41F1-B5F5-55A7C5C2B889}" type="parTrans" cxnId="{6E4D6A8D-95DD-4EBD-8E86-D9B57C7302B6}">
      <dgm:prSet/>
      <dgm:spPr/>
      <dgm:t>
        <a:bodyPr/>
        <a:lstStyle/>
        <a:p>
          <a:endParaRPr lang="zh-TW" altLang="en-US" sz="1800"/>
        </a:p>
      </dgm:t>
    </dgm:pt>
    <dgm:pt modelId="{1204C3DB-3B14-4C47-92CD-B74D64BC0422}" type="sibTrans" cxnId="{6E4D6A8D-95DD-4EBD-8E86-D9B57C7302B6}">
      <dgm:prSet/>
      <dgm:spPr/>
      <dgm:t>
        <a:bodyPr/>
        <a:lstStyle/>
        <a:p>
          <a:endParaRPr lang="zh-TW" altLang="en-US" sz="1800"/>
        </a:p>
      </dgm:t>
    </dgm:pt>
    <dgm:pt modelId="{09E8EB8D-5EAA-437F-9A49-141EEE1E456E}">
      <dgm:prSet phldrT="[文字]" custT="1"/>
      <dgm:spPr/>
      <dgm:t>
        <a:bodyPr/>
        <a:lstStyle/>
        <a:p>
          <a:pPr algn="ctr"/>
          <a:r>
            <a:rPr lang="en-US" altLang="zh-TW" sz="2000" dirty="0" err="1" smtClean="0"/>
            <a:t>Moodle</a:t>
          </a:r>
          <a:r>
            <a:rPr lang="zh-TW" altLang="en-US" sz="2000" dirty="0" smtClean="0"/>
            <a:t>課程</a:t>
          </a:r>
          <a:endParaRPr lang="zh-TW" altLang="en-US" sz="2000" dirty="0"/>
        </a:p>
      </dgm:t>
    </dgm:pt>
    <dgm:pt modelId="{30B7650D-7BCC-45D4-859A-40C8AAC7BA3D}" type="parTrans" cxnId="{B4E399E7-04BF-4904-937B-FE3C2C4E5421}">
      <dgm:prSet/>
      <dgm:spPr/>
      <dgm:t>
        <a:bodyPr/>
        <a:lstStyle/>
        <a:p>
          <a:endParaRPr lang="zh-TW" altLang="en-US" sz="1800"/>
        </a:p>
      </dgm:t>
    </dgm:pt>
    <dgm:pt modelId="{78692266-3056-49E6-8BEA-65D2358DCB16}" type="sibTrans" cxnId="{B4E399E7-04BF-4904-937B-FE3C2C4E5421}">
      <dgm:prSet/>
      <dgm:spPr/>
      <dgm:t>
        <a:bodyPr/>
        <a:lstStyle/>
        <a:p>
          <a:endParaRPr lang="zh-TW" altLang="en-US" sz="1800"/>
        </a:p>
      </dgm:t>
    </dgm:pt>
    <dgm:pt modelId="{71A6327A-326E-46E2-AEBD-FB4E55CD8167}">
      <dgm:prSet phldrT="[文字]" custT="1"/>
      <dgm:spPr/>
      <dgm:t>
        <a:bodyPr/>
        <a:lstStyle/>
        <a:p>
          <a:pPr algn="ctr"/>
          <a:r>
            <a:rPr lang="zh-TW" altLang="en-US" sz="1800" dirty="0" smtClean="0"/>
            <a:t>指定新增線上資源種類</a:t>
          </a:r>
          <a:endParaRPr lang="zh-TW" altLang="en-US" sz="1800" dirty="0"/>
        </a:p>
      </dgm:t>
    </dgm:pt>
    <dgm:pt modelId="{2C6C0ADD-0FA7-49C5-AB88-B78D1E4DE84E}" type="parTrans" cxnId="{71C31F16-93E3-43B6-8A6F-1B355861FE8F}">
      <dgm:prSet/>
      <dgm:spPr/>
      <dgm:t>
        <a:bodyPr/>
        <a:lstStyle/>
        <a:p>
          <a:endParaRPr lang="zh-TW" altLang="en-US" sz="1800"/>
        </a:p>
      </dgm:t>
    </dgm:pt>
    <dgm:pt modelId="{ABF73AD7-DBB1-4054-9DC8-A2EEB2701953}" type="sibTrans" cxnId="{71C31F16-93E3-43B6-8A6F-1B355861FE8F}">
      <dgm:prSet/>
      <dgm:spPr/>
      <dgm:t>
        <a:bodyPr/>
        <a:lstStyle/>
        <a:p>
          <a:endParaRPr lang="zh-TW" altLang="en-US" sz="1800"/>
        </a:p>
      </dgm:t>
    </dgm:pt>
    <dgm:pt modelId="{62D623CC-06BD-4A0C-8AF0-F372CAE7848E}" type="pres">
      <dgm:prSet presAssocID="{F4657230-0FF8-4DC1-BF22-9DC0586FC72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E2C7789-1544-4D84-A3EB-39F479818DB2}" type="pres">
      <dgm:prSet presAssocID="{70C2DDE9-D64A-4CFF-9D7F-5C13D0FD1C21}" presName="composite" presStyleCnt="0"/>
      <dgm:spPr/>
    </dgm:pt>
    <dgm:pt modelId="{593625D6-48FB-4FC1-8DFC-7904ECBA78C9}" type="pres">
      <dgm:prSet presAssocID="{70C2DDE9-D64A-4CFF-9D7F-5C13D0FD1C21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5CBC36B-6C31-4108-83CA-66361079D1A4}" type="pres">
      <dgm:prSet presAssocID="{70C2DDE9-D64A-4CFF-9D7F-5C13D0FD1C21}" presName="parSh" presStyleLbl="node1" presStyleIdx="0" presStyleCnt="3" custScaleX="113703" custScaleY="116629"/>
      <dgm:spPr/>
      <dgm:t>
        <a:bodyPr/>
        <a:lstStyle/>
        <a:p>
          <a:endParaRPr lang="zh-TW" altLang="en-US"/>
        </a:p>
      </dgm:t>
    </dgm:pt>
    <dgm:pt modelId="{F7654894-5461-40E7-A6B7-E773ABB6244E}" type="pres">
      <dgm:prSet presAssocID="{70C2DDE9-D64A-4CFF-9D7F-5C13D0FD1C21}" presName="desTx" presStyleLbl="fgAcc1" presStyleIdx="0" presStyleCnt="3" custScaleY="40073" custLinFactNeighborY="-2631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24756DD-90E8-4E28-A837-1CE00563C65E}" type="pres">
      <dgm:prSet presAssocID="{76ED20F0-88B9-434A-925D-6A4EB338434E}" presName="sibTrans" presStyleLbl="sibTrans2D1" presStyleIdx="0" presStyleCnt="2" custLinFactNeighborY="-23493"/>
      <dgm:spPr/>
      <dgm:t>
        <a:bodyPr/>
        <a:lstStyle/>
        <a:p>
          <a:endParaRPr lang="zh-TW" altLang="en-US"/>
        </a:p>
      </dgm:t>
    </dgm:pt>
    <dgm:pt modelId="{5DA40973-BFC3-43D2-AD73-5FB2B41B4EE6}" type="pres">
      <dgm:prSet presAssocID="{76ED20F0-88B9-434A-925D-6A4EB338434E}" presName="connTx" presStyleLbl="sibTrans2D1" presStyleIdx="0" presStyleCnt="2"/>
      <dgm:spPr/>
      <dgm:t>
        <a:bodyPr/>
        <a:lstStyle/>
        <a:p>
          <a:endParaRPr lang="zh-TW" altLang="en-US"/>
        </a:p>
      </dgm:t>
    </dgm:pt>
    <dgm:pt modelId="{6EDC6836-7FC0-4094-B9F0-4E3AED3256DD}" type="pres">
      <dgm:prSet presAssocID="{11B7C36D-7703-4166-86C3-D2C1F7A10071}" presName="composite" presStyleCnt="0"/>
      <dgm:spPr/>
    </dgm:pt>
    <dgm:pt modelId="{AF4C6D39-EE72-4A5D-BD48-71835C12F19C}" type="pres">
      <dgm:prSet presAssocID="{11B7C36D-7703-4166-86C3-D2C1F7A10071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B4747B2-36DB-46F5-89BB-0E6BA614F0DA}" type="pres">
      <dgm:prSet presAssocID="{11B7C36D-7703-4166-86C3-D2C1F7A10071}" presName="parSh" presStyleLbl="node1" presStyleIdx="1" presStyleCnt="3" custScaleX="138870"/>
      <dgm:spPr/>
      <dgm:t>
        <a:bodyPr/>
        <a:lstStyle/>
        <a:p>
          <a:endParaRPr lang="zh-TW" altLang="en-US"/>
        </a:p>
      </dgm:t>
    </dgm:pt>
    <dgm:pt modelId="{1B587E77-69BC-4D12-B4F2-05F2324F8918}" type="pres">
      <dgm:prSet presAssocID="{11B7C36D-7703-4166-86C3-D2C1F7A10071}" presName="desTx" presStyleLbl="fgAcc1" presStyleIdx="1" presStyleCnt="3" custScaleX="128107" custScaleY="34817" custLinFactNeighborX="-616" custLinFactNeighborY="-2290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5322FF2-E647-4703-9F45-5714936D2B3B}" type="pres">
      <dgm:prSet presAssocID="{0A0DA9B1-1146-4B17-8EC7-19D8028626F8}" presName="sibTrans" presStyleLbl="sibTrans2D1" presStyleIdx="1" presStyleCnt="2" custLinFactNeighborY="-12138"/>
      <dgm:spPr/>
      <dgm:t>
        <a:bodyPr/>
        <a:lstStyle/>
        <a:p>
          <a:endParaRPr lang="zh-TW" altLang="en-US"/>
        </a:p>
      </dgm:t>
    </dgm:pt>
    <dgm:pt modelId="{339DF009-60A5-4C41-9932-B2A23FCD837B}" type="pres">
      <dgm:prSet presAssocID="{0A0DA9B1-1146-4B17-8EC7-19D8028626F8}" presName="connTx" presStyleLbl="sibTrans2D1" presStyleIdx="1" presStyleCnt="2"/>
      <dgm:spPr/>
      <dgm:t>
        <a:bodyPr/>
        <a:lstStyle/>
        <a:p>
          <a:endParaRPr lang="zh-TW" altLang="en-US"/>
        </a:p>
      </dgm:t>
    </dgm:pt>
    <dgm:pt modelId="{341435DE-7DEE-4A13-A4E9-49ABD9CEEDE7}" type="pres">
      <dgm:prSet presAssocID="{09E8EB8D-5EAA-437F-9A49-141EEE1E456E}" presName="composite" presStyleCnt="0"/>
      <dgm:spPr/>
    </dgm:pt>
    <dgm:pt modelId="{9756E218-3E74-43A9-9D0A-D44BBAC98CE4}" type="pres">
      <dgm:prSet presAssocID="{09E8EB8D-5EAA-437F-9A49-141EEE1E456E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440B247-8F92-4193-980D-6FEB6C0A0A46}" type="pres">
      <dgm:prSet presAssocID="{09E8EB8D-5EAA-437F-9A49-141EEE1E456E}" presName="parSh" presStyleLbl="node1" presStyleIdx="2" presStyleCnt="3" custScaleX="128555"/>
      <dgm:spPr/>
      <dgm:t>
        <a:bodyPr/>
        <a:lstStyle/>
        <a:p>
          <a:endParaRPr lang="zh-TW" altLang="en-US"/>
        </a:p>
      </dgm:t>
    </dgm:pt>
    <dgm:pt modelId="{DDEC07D4-7FED-4445-BBC5-992B6B039A10}" type="pres">
      <dgm:prSet presAssocID="{09E8EB8D-5EAA-437F-9A49-141EEE1E456E}" presName="desTx" presStyleLbl="fgAcc1" presStyleIdx="2" presStyleCnt="3" custScaleX="127307" custScaleY="58457" custLinFactNeighborY="-1015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E4D6A8D-95DD-4EBD-8E86-D9B57C7302B6}" srcId="{11B7C36D-7703-4166-86C3-D2C1F7A10071}" destId="{AF919DAB-A101-4E7D-863E-43B8DF37FDC0}" srcOrd="0" destOrd="0" parTransId="{02E10A76-B6FD-41F1-B5F5-55A7C5C2B889}" sibTransId="{1204C3DB-3B14-4C47-92CD-B74D64BC0422}"/>
    <dgm:cxn modelId="{6E8B3651-2D7D-4D32-B364-F79E99E536CC}" srcId="{F4657230-0FF8-4DC1-BF22-9DC0586FC724}" destId="{11B7C36D-7703-4166-86C3-D2C1F7A10071}" srcOrd="1" destOrd="0" parTransId="{90CB64C7-A203-4111-8066-CC7D4241B281}" sibTransId="{0A0DA9B1-1146-4B17-8EC7-19D8028626F8}"/>
    <dgm:cxn modelId="{2F0D212A-724C-4097-8191-3B28BB02E996}" type="presOf" srcId="{76ED20F0-88B9-434A-925D-6A4EB338434E}" destId="{5DA40973-BFC3-43D2-AD73-5FB2B41B4EE6}" srcOrd="1" destOrd="0" presId="urn:microsoft.com/office/officeart/2005/8/layout/process3"/>
    <dgm:cxn modelId="{E0E225E3-C72F-4252-9813-921B70697172}" type="presOf" srcId="{71A6327A-326E-46E2-AEBD-FB4E55CD8167}" destId="{DDEC07D4-7FED-4445-BBC5-992B6B039A10}" srcOrd="0" destOrd="0" presId="urn:microsoft.com/office/officeart/2005/8/layout/process3"/>
    <dgm:cxn modelId="{3F92FC55-D4E3-47D7-96C8-B63C252054B0}" type="presOf" srcId="{09E8EB8D-5EAA-437F-9A49-141EEE1E456E}" destId="{9756E218-3E74-43A9-9D0A-D44BBAC98CE4}" srcOrd="0" destOrd="0" presId="urn:microsoft.com/office/officeart/2005/8/layout/process3"/>
    <dgm:cxn modelId="{44D0D9B9-7889-4041-9913-04F0EE987B75}" type="presOf" srcId="{11B7C36D-7703-4166-86C3-D2C1F7A10071}" destId="{AF4C6D39-EE72-4A5D-BD48-71835C12F19C}" srcOrd="0" destOrd="0" presId="urn:microsoft.com/office/officeart/2005/8/layout/process3"/>
    <dgm:cxn modelId="{0AF15CAC-A852-4983-A810-C5AB55CBAEA8}" type="presOf" srcId="{11B7C36D-7703-4166-86C3-D2C1F7A10071}" destId="{DB4747B2-36DB-46F5-89BB-0E6BA614F0DA}" srcOrd="1" destOrd="0" presId="urn:microsoft.com/office/officeart/2005/8/layout/process3"/>
    <dgm:cxn modelId="{010763ED-C3A2-4726-A9F7-23759DC03DB9}" type="presOf" srcId="{1F701028-35B9-483F-AF3E-992ED1F09A36}" destId="{F7654894-5461-40E7-A6B7-E773ABB6244E}" srcOrd="0" destOrd="0" presId="urn:microsoft.com/office/officeart/2005/8/layout/process3"/>
    <dgm:cxn modelId="{7460C125-E842-4BEC-B420-919D147D245A}" type="presOf" srcId="{70C2DDE9-D64A-4CFF-9D7F-5C13D0FD1C21}" destId="{B5CBC36B-6C31-4108-83CA-66361079D1A4}" srcOrd="1" destOrd="0" presId="urn:microsoft.com/office/officeart/2005/8/layout/process3"/>
    <dgm:cxn modelId="{3B054DE1-A9C1-417F-A5E4-2D60A05BEAEE}" type="presOf" srcId="{09E8EB8D-5EAA-437F-9A49-141EEE1E456E}" destId="{E440B247-8F92-4193-980D-6FEB6C0A0A46}" srcOrd="1" destOrd="0" presId="urn:microsoft.com/office/officeart/2005/8/layout/process3"/>
    <dgm:cxn modelId="{0175ADBC-B157-4188-BED2-3298028106B7}" type="presOf" srcId="{0A0DA9B1-1146-4B17-8EC7-19D8028626F8}" destId="{55322FF2-E647-4703-9F45-5714936D2B3B}" srcOrd="0" destOrd="0" presId="urn:microsoft.com/office/officeart/2005/8/layout/process3"/>
    <dgm:cxn modelId="{39A0A6BC-721A-4E12-B043-AEEE3E677F49}" srcId="{F4657230-0FF8-4DC1-BF22-9DC0586FC724}" destId="{70C2DDE9-D64A-4CFF-9D7F-5C13D0FD1C21}" srcOrd="0" destOrd="0" parTransId="{96135144-4468-4B38-BD16-A7B913DB091C}" sibTransId="{76ED20F0-88B9-434A-925D-6A4EB338434E}"/>
    <dgm:cxn modelId="{672EE3CA-3A0D-482E-8E64-FDCEAEB42365}" srcId="{70C2DDE9-D64A-4CFF-9D7F-5C13D0FD1C21}" destId="{1F701028-35B9-483F-AF3E-992ED1F09A36}" srcOrd="0" destOrd="0" parTransId="{130BB502-B2BD-45A8-860B-80707E0156B7}" sibTransId="{BF0FCCA9-9574-4E84-B7F9-426EDFC0BDB9}"/>
    <dgm:cxn modelId="{7D21D1E1-231C-4EAE-90A1-5D3BE73C5700}" type="presOf" srcId="{70C2DDE9-D64A-4CFF-9D7F-5C13D0FD1C21}" destId="{593625D6-48FB-4FC1-8DFC-7904ECBA78C9}" srcOrd="0" destOrd="0" presId="urn:microsoft.com/office/officeart/2005/8/layout/process3"/>
    <dgm:cxn modelId="{D435AF56-5AD1-49CB-B9A8-C11BD29D1207}" type="presOf" srcId="{AF919DAB-A101-4E7D-863E-43B8DF37FDC0}" destId="{1B587E77-69BC-4D12-B4F2-05F2324F8918}" srcOrd="0" destOrd="0" presId="urn:microsoft.com/office/officeart/2005/8/layout/process3"/>
    <dgm:cxn modelId="{E1A636CA-90BA-4CCE-B410-28018833E916}" type="presOf" srcId="{76ED20F0-88B9-434A-925D-6A4EB338434E}" destId="{224756DD-90E8-4E28-A837-1CE00563C65E}" srcOrd="0" destOrd="0" presId="urn:microsoft.com/office/officeart/2005/8/layout/process3"/>
    <dgm:cxn modelId="{63058DE4-C943-455D-A1AF-92A4A8679132}" type="presOf" srcId="{F4657230-0FF8-4DC1-BF22-9DC0586FC724}" destId="{62D623CC-06BD-4A0C-8AF0-F372CAE7848E}" srcOrd="0" destOrd="0" presId="urn:microsoft.com/office/officeart/2005/8/layout/process3"/>
    <dgm:cxn modelId="{71C31F16-93E3-43B6-8A6F-1B355861FE8F}" srcId="{09E8EB8D-5EAA-437F-9A49-141EEE1E456E}" destId="{71A6327A-326E-46E2-AEBD-FB4E55CD8167}" srcOrd="0" destOrd="0" parTransId="{2C6C0ADD-0FA7-49C5-AB88-B78D1E4DE84E}" sibTransId="{ABF73AD7-DBB1-4054-9DC8-A2EEB2701953}"/>
    <dgm:cxn modelId="{B4E399E7-04BF-4904-937B-FE3C2C4E5421}" srcId="{F4657230-0FF8-4DC1-BF22-9DC0586FC724}" destId="{09E8EB8D-5EAA-437F-9A49-141EEE1E456E}" srcOrd="2" destOrd="0" parTransId="{30B7650D-7BCC-45D4-859A-40C8AAC7BA3D}" sibTransId="{78692266-3056-49E6-8BEA-65D2358DCB16}"/>
    <dgm:cxn modelId="{B66CF91E-5726-4E4E-B5FF-C6401A196C38}" type="presOf" srcId="{0A0DA9B1-1146-4B17-8EC7-19D8028626F8}" destId="{339DF009-60A5-4C41-9932-B2A23FCD837B}" srcOrd="1" destOrd="0" presId="urn:microsoft.com/office/officeart/2005/8/layout/process3"/>
    <dgm:cxn modelId="{527B913D-9AEC-40CC-8E40-8948489F6AD4}" type="presParOf" srcId="{62D623CC-06BD-4A0C-8AF0-F372CAE7848E}" destId="{2E2C7789-1544-4D84-A3EB-39F479818DB2}" srcOrd="0" destOrd="0" presId="urn:microsoft.com/office/officeart/2005/8/layout/process3"/>
    <dgm:cxn modelId="{B4E344BB-703C-4E78-BD34-5720C0522B25}" type="presParOf" srcId="{2E2C7789-1544-4D84-A3EB-39F479818DB2}" destId="{593625D6-48FB-4FC1-8DFC-7904ECBA78C9}" srcOrd="0" destOrd="0" presId="urn:microsoft.com/office/officeart/2005/8/layout/process3"/>
    <dgm:cxn modelId="{45575EEE-620B-4FF1-9B53-30FDC6A4D532}" type="presParOf" srcId="{2E2C7789-1544-4D84-A3EB-39F479818DB2}" destId="{B5CBC36B-6C31-4108-83CA-66361079D1A4}" srcOrd="1" destOrd="0" presId="urn:microsoft.com/office/officeart/2005/8/layout/process3"/>
    <dgm:cxn modelId="{57207C28-BD14-4140-A290-091FD7026768}" type="presParOf" srcId="{2E2C7789-1544-4D84-A3EB-39F479818DB2}" destId="{F7654894-5461-40E7-A6B7-E773ABB6244E}" srcOrd="2" destOrd="0" presId="urn:microsoft.com/office/officeart/2005/8/layout/process3"/>
    <dgm:cxn modelId="{E85BE6E1-8104-426C-97F7-16117ECB3C58}" type="presParOf" srcId="{62D623CC-06BD-4A0C-8AF0-F372CAE7848E}" destId="{224756DD-90E8-4E28-A837-1CE00563C65E}" srcOrd="1" destOrd="0" presId="urn:microsoft.com/office/officeart/2005/8/layout/process3"/>
    <dgm:cxn modelId="{2EEDC67A-CA8C-4AEF-9001-4AF4D88AF90A}" type="presParOf" srcId="{224756DD-90E8-4E28-A837-1CE00563C65E}" destId="{5DA40973-BFC3-43D2-AD73-5FB2B41B4EE6}" srcOrd="0" destOrd="0" presId="urn:microsoft.com/office/officeart/2005/8/layout/process3"/>
    <dgm:cxn modelId="{B6A201F7-3024-4C18-8845-35B5832A1D20}" type="presParOf" srcId="{62D623CC-06BD-4A0C-8AF0-F372CAE7848E}" destId="{6EDC6836-7FC0-4094-B9F0-4E3AED3256DD}" srcOrd="2" destOrd="0" presId="urn:microsoft.com/office/officeart/2005/8/layout/process3"/>
    <dgm:cxn modelId="{994830E0-D7F5-4065-89F3-0CBCDBE54418}" type="presParOf" srcId="{6EDC6836-7FC0-4094-B9F0-4E3AED3256DD}" destId="{AF4C6D39-EE72-4A5D-BD48-71835C12F19C}" srcOrd="0" destOrd="0" presId="urn:microsoft.com/office/officeart/2005/8/layout/process3"/>
    <dgm:cxn modelId="{8B92BCBA-1A06-4228-8571-F26BA4C5B2D3}" type="presParOf" srcId="{6EDC6836-7FC0-4094-B9F0-4E3AED3256DD}" destId="{DB4747B2-36DB-46F5-89BB-0E6BA614F0DA}" srcOrd="1" destOrd="0" presId="urn:microsoft.com/office/officeart/2005/8/layout/process3"/>
    <dgm:cxn modelId="{E58D6395-64CC-4061-B656-183043E299A7}" type="presParOf" srcId="{6EDC6836-7FC0-4094-B9F0-4E3AED3256DD}" destId="{1B587E77-69BC-4D12-B4F2-05F2324F8918}" srcOrd="2" destOrd="0" presId="urn:microsoft.com/office/officeart/2005/8/layout/process3"/>
    <dgm:cxn modelId="{3C378940-DF70-4EE7-A454-0A328B826A38}" type="presParOf" srcId="{62D623CC-06BD-4A0C-8AF0-F372CAE7848E}" destId="{55322FF2-E647-4703-9F45-5714936D2B3B}" srcOrd="3" destOrd="0" presId="urn:microsoft.com/office/officeart/2005/8/layout/process3"/>
    <dgm:cxn modelId="{47CD7A21-7EA7-4EAD-8190-740DC5241EAD}" type="presParOf" srcId="{55322FF2-E647-4703-9F45-5714936D2B3B}" destId="{339DF009-60A5-4C41-9932-B2A23FCD837B}" srcOrd="0" destOrd="0" presId="urn:microsoft.com/office/officeart/2005/8/layout/process3"/>
    <dgm:cxn modelId="{7D6391CA-2BF6-4DA3-A5E9-D722CFCFF353}" type="presParOf" srcId="{62D623CC-06BD-4A0C-8AF0-F372CAE7848E}" destId="{341435DE-7DEE-4A13-A4E9-49ABD9CEEDE7}" srcOrd="4" destOrd="0" presId="urn:microsoft.com/office/officeart/2005/8/layout/process3"/>
    <dgm:cxn modelId="{D548B01D-95D0-46DA-A4AD-2AA1AA9A4CD6}" type="presParOf" srcId="{341435DE-7DEE-4A13-A4E9-49ABD9CEEDE7}" destId="{9756E218-3E74-43A9-9D0A-D44BBAC98CE4}" srcOrd="0" destOrd="0" presId="urn:microsoft.com/office/officeart/2005/8/layout/process3"/>
    <dgm:cxn modelId="{54113FF9-B936-4517-AE66-6BE637BC100F}" type="presParOf" srcId="{341435DE-7DEE-4A13-A4E9-49ABD9CEEDE7}" destId="{E440B247-8F92-4193-980D-6FEB6C0A0A46}" srcOrd="1" destOrd="0" presId="urn:microsoft.com/office/officeart/2005/8/layout/process3"/>
    <dgm:cxn modelId="{B223CDD4-1B9A-44E6-9B31-B9897BE48E7A}" type="presParOf" srcId="{341435DE-7DEE-4A13-A4E9-49ABD9CEEDE7}" destId="{DDEC07D4-7FED-4445-BBC5-992B6B039A1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CBC36B-6C31-4108-83CA-66361079D1A4}">
      <dsp:nvSpPr>
        <dsp:cNvPr id="0" name=""/>
        <dsp:cNvSpPr/>
      </dsp:nvSpPr>
      <dsp:spPr>
        <a:xfrm>
          <a:off x="2476" y="46531"/>
          <a:ext cx="1846306" cy="95729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使用者電腦端</a:t>
          </a:r>
          <a:endParaRPr lang="zh-TW" altLang="en-US" sz="2000" kern="1200" dirty="0"/>
        </a:p>
      </dsp:txBody>
      <dsp:txXfrm>
        <a:off x="2476" y="46531"/>
        <a:ext cx="1846306" cy="638193"/>
      </dsp:txXfrm>
    </dsp:sp>
    <dsp:sp modelId="{F7654894-5461-40E7-A6B7-E773ABB6244E}">
      <dsp:nvSpPr>
        <dsp:cNvPr id="0" name=""/>
        <dsp:cNvSpPr/>
      </dsp:nvSpPr>
      <dsp:spPr>
        <a:xfrm>
          <a:off x="446315" y="714383"/>
          <a:ext cx="1623797" cy="575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/>
            <a:t>指定檔案</a:t>
          </a:r>
          <a:endParaRPr lang="zh-TW" altLang="en-US" sz="1800" kern="1200" dirty="0"/>
        </a:p>
      </dsp:txBody>
      <dsp:txXfrm>
        <a:off x="446315" y="714383"/>
        <a:ext cx="1623797" cy="575608"/>
      </dsp:txXfrm>
    </dsp:sp>
    <dsp:sp modelId="{224756DD-90E8-4E28-A837-1CE00563C65E}">
      <dsp:nvSpPr>
        <dsp:cNvPr id="0" name=""/>
        <dsp:cNvSpPr/>
      </dsp:nvSpPr>
      <dsp:spPr>
        <a:xfrm rot="8818">
          <a:off x="2067130" y="72033"/>
          <a:ext cx="462899" cy="4042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/>
        </a:p>
      </dsp:txBody>
      <dsp:txXfrm rot="8818">
        <a:off x="2067130" y="72033"/>
        <a:ext cx="462899" cy="404278"/>
      </dsp:txXfrm>
    </dsp:sp>
    <dsp:sp modelId="{DB4747B2-36DB-46F5-89BB-0E6BA614F0DA}">
      <dsp:nvSpPr>
        <dsp:cNvPr id="0" name=""/>
        <dsp:cNvSpPr/>
      </dsp:nvSpPr>
      <dsp:spPr>
        <a:xfrm>
          <a:off x="2722175" y="99528"/>
          <a:ext cx="2254967" cy="820800"/>
        </a:xfrm>
        <a:prstGeom prst="roundRect">
          <a:avLst>
            <a:gd name="adj" fmla="val 10000"/>
          </a:avLst>
        </a:prstGeom>
        <a:solidFill>
          <a:schemeClr val="accent5">
            <a:hueOff val="-4990872"/>
            <a:satOff val="-7727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err="1" smtClean="0"/>
            <a:t>Moodle</a:t>
          </a:r>
          <a:r>
            <a:rPr lang="zh-TW" altLang="en-US" sz="2000" kern="1200" dirty="0" smtClean="0"/>
            <a:t>課程空間</a:t>
          </a:r>
          <a:endParaRPr lang="zh-TW" altLang="en-US" sz="2000" kern="1200" dirty="0"/>
        </a:p>
      </dsp:txBody>
      <dsp:txXfrm>
        <a:off x="2722175" y="99528"/>
        <a:ext cx="2254967" cy="547200"/>
      </dsp:txXfrm>
    </dsp:sp>
    <dsp:sp modelId="{1B587E77-69BC-4D12-B4F2-05F2324F8918}">
      <dsp:nvSpPr>
        <dsp:cNvPr id="0" name=""/>
        <dsp:cNvSpPr/>
      </dsp:nvSpPr>
      <dsp:spPr>
        <a:xfrm>
          <a:off x="3132142" y="785821"/>
          <a:ext cx="2080198" cy="5001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4990872"/>
              <a:satOff val="-7727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/>
            <a:t>檔案資源管理</a:t>
          </a:r>
          <a:endParaRPr lang="zh-TW" altLang="en-US" sz="1800" kern="1200" dirty="0"/>
        </a:p>
      </dsp:txBody>
      <dsp:txXfrm>
        <a:off x="3132142" y="785821"/>
        <a:ext cx="2080198" cy="500111"/>
      </dsp:txXfrm>
    </dsp:sp>
    <dsp:sp modelId="{55322FF2-E647-4703-9F45-5714936D2B3B}">
      <dsp:nvSpPr>
        <dsp:cNvPr id="0" name=""/>
        <dsp:cNvSpPr/>
      </dsp:nvSpPr>
      <dsp:spPr>
        <a:xfrm rot="21504917">
          <a:off x="5201368" y="77941"/>
          <a:ext cx="475731" cy="4042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81745"/>
            <a:satOff val="-15454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/>
        </a:p>
      </dsp:txBody>
      <dsp:txXfrm rot="21504917">
        <a:off x="5201368" y="77941"/>
        <a:ext cx="475731" cy="404278"/>
      </dsp:txXfrm>
    </dsp:sp>
    <dsp:sp modelId="{E440B247-8F92-4193-980D-6FEB6C0A0A46}">
      <dsp:nvSpPr>
        <dsp:cNvPr id="0" name=""/>
        <dsp:cNvSpPr/>
      </dsp:nvSpPr>
      <dsp:spPr>
        <a:xfrm>
          <a:off x="5874406" y="14636"/>
          <a:ext cx="2087473" cy="820800"/>
        </a:xfrm>
        <a:prstGeom prst="roundRect">
          <a:avLst>
            <a:gd name="adj" fmla="val 10000"/>
          </a:avLst>
        </a:prstGeom>
        <a:solidFill>
          <a:schemeClr val="accent5">
            <a:hueOff val="-9981745"/>
            <a:satOff val="-15454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err="1" smtClean="0"/>
            <a:t>Moodle</a:t>
          </a:r>
          <a:r>
            <a:rPr lang="zh-TW" altLang="en-US" sz="2000" kern="1200" dirty="0" smtClean="0"/>
            <a:t>課程</a:t>
          </a:r>
          <a:endParaRPr lang="zh-TW" altLang="en-US" sz="2000" kern="1200" dirty="0"/>
        </a:p>
      </dsp:txBody>
      <dsp:txXfrm>
        <a:off x="5874406" y="14636"/>
        <a:ext cx="2087473" cy="547200"/>
      </dsp:txXfrm>
    </dsp:sp>
    <dsp:sp modelId="{DDEC07D4-7FED-4445-BBC5-992B6B039A10}">
      <dsp:nvSpPr>
        <dsp:cNvPr id="0" name=""/>
        <dsp:cNvSpPr/>
      </dsp:nvSpPr>
      <dsp:spPr>
        <a:xfrm>
          <a:off x="6217123" y="714375"/>
          <a:ext cx="2067208" cy="8396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9981745"/>
              <a:satOff val="-15454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/>
            <a:t>指定新增線上資源種類</a:t>
          </a:r>
          <a:endParaRPr lang="zh-TW" altLang="en-US" sz="1800" kern="1200" dirty="0"/>
        </a:p>
      </dsp:txBody>
      <dsp:txXfrm>
        <a:off x="6217123" y="714375"/>
        <a:ext cx="2067208" cy="8396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E0025C7-E8D4-4AD6-9E3B-CE1925D11787}" type="datetimeFigureOut">
              <a:rPr lang="zh-TW" altLang="en-US" smtClean="0"/>
              <a:pPr/>
              <a:t>2011/1/12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B33AC30-A435-4034-8208-0626F18F4C5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025C7-E8D4-4AD6-9E3B-CE1925D11787}" type="datetimeFigureOut">
              <a:rPr lang="zh-TW" altLang="en-US" smtClean="0"/>
              <a:pPr/>
              <a:t>2011/1/12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AC30-A435-4034-8208-0626F18F4C5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E0025C7-E8D4-4AD6-9E3B-CE1925D11787}" type="datetimeFigureOut">
              <a:rPr lang="zh-TW" altLang="en-US" smtClean="0"/>
              <a:pPr/>
              <a:t>2011/1/12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B33AC30-A435-4034-8208-0626F18F4C5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025C7-E8D4-4AD6-9E3B-CE1925D11787}" type="datetimeFigureOut">
              <a:rPr lang="zh-TW" altLang="en-US" smtClean="0"/>
              <a:pPr/>
              <a:t>2011/1/12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B33AC30-A435-4034-8208-0626F18F4C5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矩形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025C7-E8D4-4AD6-9E3B-CE1925D11787}" type="datetimeFigureOut">
              <a:rPr lang="zh-TW" altLang="en-US" smtClean="0"/>
              <a:pPr/>
              <a:t>2011/1/12</a:t>
            </a:fld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B33AC30-A435-4034-8208-0626F18F4C5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E0025C7-E8D4-4AD6-9E3B-CE1925D11787}" type="datetimeFigureOut">
              <a:rPr lang="zh-TW" altLang="en-US" smtClean="0"/>
              <a:pPr/>
              <a:t>2011/1/12</a:t>
            </a:fld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B33AC30-A435-4034-8208-0626F18F4C5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E0025C7-E8D4-4AD6-9E3B-CE1925D11787}" type="datetimeFigureOut">
              <a:rPr lang="zh-TW" altLang="en-US" smtClean="0"/>
              <a:pPr/>
              <a:t>2011/1/12</a:t>
            </a:fld>
            <a:endParaRPr lang="zh-TW" altLang="en-US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B33AC30-A435-4034-8208-0626F18F4C5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025C7-E8D4-4AD6-9E3B-CE1925D11787}" type="datetimeFigureOut">
              <a:rPr lang="zh-TW" altLang="en-US" smtClean="0"/>
              <a:pPr/>
              <a:t>2011/1/12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B33AC30-A435-4034-8208-0626F18F4C5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025C7-E8D4-4AD6-9E3B-CE1925D11787}" type="datetimeFigureOut">
              <a:rPr lang="zh-TW" altLang="en-US" smtClean="0"/>
              <a:pPr/>
              <a:t>2011/1/12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B33AC30-A435-4034-8208-0626F18F4C5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025C7-E8D4-4AD6-9E3B-CE1925D11787}" type="datetimeFigureOut">
              <a:rPr lang="zh-TW" altLang="en-US" smtClean="0"/>
              <a:pPr/>
              <a:t>2011/1/12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B33AC30-A435-4034-8208-0626F18F4C5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矩形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E0025C7-E8D4-4AD6-9E3B-CE1925D11787}" type="datetimeFigureOut">
              <a:rPr lang="zh-TW" altLang="en-US" smtClean="0"/>
              <a:pPr/>
              <a:t>2011/1/12</a:t>
            </a:fld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B33AC30-A435-4034-8208-0626F18F4C5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E0025C7-E8D4-4AD6-9E3B-CE1925D11787}" type="datetimeFigureOut">
              <a:rPr lang="zh-TW" altLang="en-US" smtClean="0"/>
              <a:pPr/>
              <a:t>2011/1/12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B33AC30-A435-4034-8208-0626F18F4C5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4000504"/>
            <a:ext cx="9144000" cy="1828800"/>
          </a:xfrm>
        </p:spPr>
        <p:txBody>
          <a:bodyPr>
            <a:normAutofit/>
          </a:bodyPr>
          <a:lstStyle/>
          <a:p>
            <a:pPr algn="ctr"/>
            <a:r>
              <a:rPr lang="en-US" altLang="zh-TW" sz="4800" dirty="0" err="1" smtClean="0"/>
              <a:t>Moodle</a:t>
            </a:r>
            <a:r>
              <a:rPr lang="en-US" altLang="zh-TW" sz="4800" dirty="0" smtClean="0"/>
              <a:t> </a:t>
            </a:r>
            <a:r>
              <a:rPr lang="zh-TW" altLang="en-US" sz="4800" dirty="0" smtClean="0"/>
              <a:t>教學平台經驗分享：</a:t>
            </a:r>
            <a:r>
              <a:rPr lang="en-US" altLang="zh-TW" sz="4800" dirty="0" smtClean="0"/>
              <a:t/>
            </a:r>
            <a:br>
              <a:rPr lang="en-US" altLang="zh-TW" sz="4800" dirty="0" smtClean="0"/>
            </a:br>
            <a:r>
              <a:rPr lang="zh-TW" altLang="en-US" sz="4800" dirty="0" smtClean="0"/>
              <a:t>以研究型教學為例</a:t>
            </a:r>
            <a:endParaRPr lang="zh-TW" altLang="en-US" sz="48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zh-TW" altLang="en-US" dirty="0" smtClean="0"/>
              <a:t>醫研部 陳科榕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開課準備事項</a:t>
            </a:r>
            <a:r>
              <a:rPr lang="en-US" altLang="zh-TW" dirty="0" smtClean="0"/>
              <a:t>-- </a:t>
            </a:r>
            <a:r>
              <a:rPr lang="zh-TW" altLang="en-US" dirty="0" smtClean="0"/>
              <a:t>無關</a:t>
            </a:r>
            <a:r>
              <a:rPr lang="en-US" altLang="zh-TW" dirty="0" err="1" smtClean="0"/>
              <a:t>Moodle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課程大綱（課程概述、教學目標、課程要求、評量方式、參考書目、授課進度表）</a:t>
            </a:r>
            <a:endParaRPr lang="en-US" altLang="zh-TW" dirty="0" smtClean="0"/>
          </a:p>
          <a:p>
            <a:r>
              <a:rPr lang="zh-TW" altLang="en-US" dirty="0" smtClean="0"/>
              <a:t>教材製作</a:t>
            </a:r>
            <a:endParaRPr lang="en-US" altLang="zh-TW" dirty="0" smtClean="0"/>
          </a:p>
          <a:p>
            <a:r>
              <a:rPr lang="zh-TW" altLang="en-US" dirty="0" smtClean="0"/>
              <a:t>錄製</a:t>
            </a:r>
            <a:r>
              <a:rPr lang="en-US" altLang="zh-TW" dirty="0" err="1" smtClean="0"/>
              <a:t>PowerCam</a:t>
            </a:r>
            <a:r>
              <a:rPr lang="en-US" altLang="zh-TW" dirty="0" smtClean="0"/>
              <a:t>--</a:t>
            </a:r>
            <a:r>
              <a:rPr lang="zh-TW" altLang="en-US" dirty="0" smtClean="0"/>
              <a:t>線上教學</a:t>
            </a:r>
            <a:endParaRPr lang="en-US" altLang="zh-TW" dirty="0" smtClean="0"/>
          </a:p>
          <a:p>
            <a:r>
              <a:rPr lang="zh-TW" altLang="en-US" dirty="0" smtClean="0"/>
              <a:t>設計學員評量測驗</a:t>
            </a:r>
            <a:r>
              <a:rPr lang="en-US" altLang="zh-TW" dirty="0" smtClean="0"/>
              <a:t>(</a:t>
            </a:r>
            <a:r>
              <a:rPr lang="zh-TW" altLang="en-US" dirty="0" smtClean="0"/>
              <a:t>作業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課後意見調查</a:t>
            </a:r>
            <a:endParaRPr lang="en-US" altLang="zh-TW" dirty="0" smtClean="0"/>
          </a:p>
          <a:p>
            <a:r>
              <a:rPr lang="zh-TW" altLang="en-US" dirty="0" smtClean="0"/>
              <a:t>簽到單</a:t>
            </a:r>
            <a:endParaRPr lang="en-US" altLang="zh-TW" dirty="0" smtClean="0"/>
          </a:p>
          <a:p>
            <a:r>
              <a:rPr lang="zh-TW" altLang="en-US" dirty="0" smtClean="0"/>
              <a:t>上課照片紀錄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雲朵形圖說文字 3"/>
          <p:cNvSpPr/>
          <p:nvPr/>
        </p:nvSpPr>
        <p:spPr>
          <a:xfrm>
            <a:off x="4929158" y="3429000"/>
            <a:ext cx="4071998" cy="214314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/>
              <a:t>您準備好了嗎？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zh-TW" altLang="en-US" sz="2400" dirty="0" smtClean="0"/>
              <a:t>進入</a:t>
            </a:r>
            <a:r>
              <a:rPr lang="en-US" altLang="zh-TW" sz="2400" dirty="0" err="1" smtClean="0"/>
              <a:t>Moodle</a:t>
            </a:r>
            <a:r>
              <a:rPr lang="zh-TW" altLang="en-US" sz="2400" dirty="0" smtClean="0"/>
              <a:t>囉！</a:t>
            </a:r>
            <a:endParaRPr lang="en-US" altLang="zh-TW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院內進入</a:t>
            </a:r>
            <a:r>
              <a:rPr lang="en-US" altLang="zh-TW" dirty="0" err="1" smtClean="0"/>
              <a:t>Moodle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9620" y="1643050"/>
            <a:ext cx="798332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857224" y="4714884"/>
            <a:ext cx="2214578" cy="2143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院外進入</a:t>
            </a:r>
            <a:r>
              <a:rPr lang="en-US" altLang="zh-TW" dirty="0" err="1" smtClean="0"/>
              <a:t>Moodle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71612"/>
            <a:ext cx="7215190" cy="5092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1571604" y="1714488"/>
            <a:ext cx="1357322" cy="2143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3071802" y="1571612"/>
            <a:ext cx="3643338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http://elearn2.cych.org.tw/moodle/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Moodle</a:t>
            </a:r>
            <a:r>
              <a:rPr lang="zh-TW" altLang="en-US" dirty="0" smtClean="0"/>
              <a:t>的虛擬校園角色設定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zh-TW" altLang="en-US" dirty="0" smtClean="0"/>
              <a:t>行政管理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系統建置、維護及研發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教師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負責課程規劃、製作教案、設計評量測驗與教學回饋</a:t>
            </a:r>
            <a:r>
              <a:rPr lang="en-US" altLang="zh-TW" dirty="0" smtClean="0"/>
              <a:t>…</a:t>
            </a:r>
          </a:p>
          <a:p>
            <a:pPr lvl="1"/>
            <a:r>
              <a:rPr lang="zh-TW" altLang="en-US" dirty="0" smtClean="0"/>
              <a:t>學生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線上學習、下載教材、繳交作業、填答回饋意見</a:t>
            </a:r>
            <a:r>
              <a:rPr lang="en-US" altLang="zh-TW" dirty="0" smtClean="0"/>
              <a:t>…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模擬情境</a:t>
            </a:r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新進教師走入校園，尋找他的開設課程</a:t>
            </a:r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214554"/>
            <a:ext cx="7429552" cy="4359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3131840" y="5301208"/>
            <a:ext cx="648072" cy="8640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858279" cy="473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3923928" y="1988840"/>
            <a:ext cx="1008112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056" y="642918"/>
            <a:ext cx="7902472" cy="56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4067944" y="2780928"/>
            <a:ext cx="1008112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639358"/>
            <a:ext cx="8715404" cy="621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雲朵形圖說文字 2"/>
          <p:cNvSpPr/>
          <p:nvPr/>
        </p:nvSpPr>
        <p:spPr>
          <a:xfrm>
            <a:off x="3059832" y="2780928"/>
            <a:ext cx="3888432" cy="1584176"/>
          </a:xfrm>
          <a:prstGeom prst="cloudCallout">
            <a:avLst>
              <a:gd name="adj1" fmla="val -25536"/>
              <a:gd name="adj2" fmla="val 775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/>
              <a:t>這裡就是原始的</a:t>
            </a:r>
            <a:r>
              <a:rPr lang="en-US" altLang="zh-TW" sz="2400" dirty="0" smtClean="0"/>
              <a:t>【</a:t>
            </a:r>
            <a:r>
              <a:rPr lang="zh-TW" altLang="en-US" sz="2400" dirty="0" smtClean="0"/>
              <a:t>課程</a:t>
            </a:r>
            <a:r>
              <a:rPr lang="en-US" altLang="zh-TW" sz="2400" dirty="0" smtClean="0"/>
              <a:t>】</a:t>
            </a:r>
            <a:r>
              <a:rPr lang="zh-TW" altLang="en-US" sz="2400" dirty="0" smtClean="0"/>
              <a:t>畫面！</a:t>
            </a: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模擬情境</a:t>
            </a:r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老師想改變畫面背景，並調整上課週數</a:t>
            </a:r>
            <a:endParaRPr lang="zh-TW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071678"/>
            <a:ext cx="6500858" cy="463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1071538" y="4633921"/>
            <a:ext cx="785818" cy="1428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31424"/>
            <a:ext cx="8429684" cy="612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2214546" y="4572008"/>
            <a:ext cx="2428892" cy="4286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2214546" y="6215082"/>
            <a:ext cx="2428892" cy="2143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推動研究型教學經驗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OA</a:t>
            </a:r>
            <a:r>
              <a:rPr lang="zh-TW" altLang="en-US" dirty="0" smtClean="0"/>
              <a:t>公告</a:t>
            </a:r>
            <a:endParaRPr lang="en-US" altLang="zh-TW" dirty="0" smtClean="0"/>
          </a:p>
          <a:p>
            <a:r>
              <a:rPr lang="en-US" altLang="zh-TW" dirty="0" smtClean="0"/>
              <a:t>E-mail</a:t>
            </a:r>
            <a:r>
              <a:rPr lang="zh-TW" altLang="en-US" dirty="0" smtClean="0"/>
              <a:t>通知</a:t>
            </a:r>
            <a:endParaRPr lang="en-US" altLang="zh-TW" dirty="0" smtClean="0"/>
          </a:p>
          <a:p>
            <a:r>
              <a:rPr lang="zh-TW" altLang="en-US" dirty="0" smtClean="0"/>
              <a:t>每週教材放置在公用資料夾</a:t>
            </a:r>
            <a:endParaRPr lang="en-US" altLang="zh-TW" dirty="0" smtClean="0"/>
          </a:p>
          <a:p>
            <a:r>
              <a:rPr lang="zh-TW" altLang="en-US" dirty="0" smtClean="0"/>
              <a:t>手寫簽到單</a:t>
            </a:r>
            <a:endParaRPr lang="en-US" altLang="zh-TW" dirty="0" smtClean="0"/>
          </a:p>
          <a:p>
            <a:r>
              <a:rPr lang="zh-TW" altLang="en-US" dirty="0" smtClean="0"/>
              <a:t>作業繳交方式：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E-mail</a:t>
            </a:r>
          </a:p>
          <a:p>
            <a:pPr lvl="1"/>
            <a:r>
              <a:rPr lang="zh-TW" altLang="en-US" dirty="0" smtClean="0"/>
              <a:t>公用資料夾</a:t>
            </a:r>
            <a:endParaRPr lang="en-US" altLang="zh-TW" dirty="0" smtClean="0"/>
          </a:p>
          <a:p>
            <a:r>
              <a:rPr lang="zh-TW" altLang="en-US" dirty="0" smtClean="0"/>
              <a:t>紙本意見調查</a:t>
            </a:r>
            <a:endParaRPr lang="zh-TW" altLang="en-US" dirty="0"/>
          </a:p>
        </p:txBody>
      </p:sp>
      <p:sp>
        <p:nvSpPr>
          <p:cNvPr id="6" name="雲朵形圖說文字 5"/>
          <p:cNvSpPr/>
          <p:nvPr/>
        </p:nvSpPr>
        <p:spPr>
          <a:xfrm>
            <a:off x="4000496" y="3143248"/>
            <a:ext cx="4643470" cy="1714512"/>
          </a:xfrm>
          <a:prstGeom prst="cloudCallout">
            <a:avLst>
              <a:gd name="adj1" fmla="val -33649"/>
              <a:gd name="adj2" fmla="val 895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dirty="0" smtClean="0"/>
              <a:t>特色：</a:t>
            </a:r>
            <a:endParaRPr lang="en-US" altLang="zh-TW" sz="2000" dirty="0" smtClean="0"/>
          </a:p>
          <a:p>
            <a:r>
              <a:rPr lang="en-US" altLang="zh-TW" sz="2000" dirty="0" smtClean="0"/>
              <a:t>1.</a:t>
            </a:r>
            <a:r>
              <a:rPr lang="zh-TW" altLang="en-US" sz="2000" dirty="0" smtClean="0"/>
              <a:t>祖傳秘方，純手工提煉</a:t>
            </a:r>
            <a:endParaRPr lang="en-US" altLang="zh-TW" sz="2000" dirty="0" smtClean="0"/>
          </a:p>
          <a:p>
            <a:r>
              <a:rPr lang="en-US" altLang="zh-TW" sz="2000" dirty="0" smtClean="0"/>
              <a:t>2.</a:t>
            </a:r>
            <a:r>
              <a:rPr lang="zh-TW" altLang="en-US" sz="2000" dirty="0" smtClean="0"/>
              <a:t>學習歷程難以呈現</a:t>
            </a:r>
            <a:endParaRPr lang="en-US" altLang="zh-TW" sz="2000" dirty="0" smtClean="0"/>
          </a:p>
          <a:p>
            <a:r>
              <a:rPr lang="en-US" altLang="zh-TW" sz="2000" dirty="0" smtClean="0"/>
              <a:t>3.</a:t>
            </a:r>
            <a:r>
              <a:rPr lang="zh-TW" altLang="en-US" sz="2000" dirty="0" smtClean="0"/>
              <a:t>知識共享有困難</a:t>
            </a:r>
            <a:endParaRPr lang="zh-TW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模擬情境</a:t>
            </a:r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4495800"/>
          </a:xfrm>
        </p:spPr>
        <p:txBody>
          <a:bodyPr/>
          <a:lstStyle/>
          <a:p>
            <a:r>
              <a:rPr lang="zh-TW" altLang="en-US" dirty="0" smtClean="0"/>
              <a:t>老師想知道上課的學員有哪些，並指定修課學員</a:t>
            </a:r>
            <a:endParaRPr lang="zh-TW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071678"/>
            <a:ext cx="6500858" cy="463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1071538" y="4724409"/>
            <a:ext cx="785818" cy="1428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8601075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7985" y="214290"/>
            <a:ext cx="7215915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5724128" y="5517232"/>
            <a:ext cx="2232248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小試身手</a:t>
            </a:r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請進入</a:t>
            </a:r>
            <a:r>
              <a:rPr lang="en-US" altLang="zh-TW" dirty="0" err="1" smtClean="0"/>
              <a:t>Moodle</a:t>
            </a:r>
            <a:r>
              <a:rPr lang="zh-TW" altLang="en-US" dirty="0" smtClean="0"/>
              <a:t>課程後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變更上課週數為</a:t>
            </a:r>
            <a:r>
              <a:rPr lang="en-US" altLang="zh-TW" dirty="0" smtClean="0"/>
              <a:t>1</a:t>
            </a:r>
          </a:p>
          <a:p>
            <a:pPr lvl="1"/>
            <a:r>
              <a:rPr lang="zh-TW" altLang="en-US" dirty="0" smtClean="0"/>
              <a:t>找一個您喜歡的佈景主題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加入員編</a:t>
            </a:r>
            <a:r>
              <a:rPr lang="en-US" altLang="zh-TW" dirty="0" smtClean="0"/>
              <a:t>05008</a:t>
            </a:r>
            <a:r>
              <a:rPr lang="zh-TW" altLang="en-US" dirty="0" smtClean="0"/>
              <a:t>為學生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小試身手</a:t>
            </a:r>
            <a:r>
              <a:rPr lang="en-US" altLang="zh-TW" dirty="0" smtClean="0"/>
              <a:t>1-- </a:t>
            </a:r>
            <a:r>
              <a:rPr lang="zh-TW" altLang="en-US" dirty="0" smtClean="0"/>
              <a:t>成果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71612"/>
            <a:ext cx="7215237" cy="507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開始編輯課程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71612"/>
            <a:ext cx="7072361" cy="4971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7215206" y="2132232"/>
            <a:ext cx="964413" cy="2251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/>
          <p:cNvGrpSpPr/>
          <p:nvPr/>
        </p:nvGrpSpPr>
        <p:grpSpPr>
          <a:xfrm>
            <a:off x="2471775" y="2428868"/>
            <a:ext cx="6600819" cy="4357718"/>
            <a:chOff x="714348" y="357166"/>
            <a:chExt cx="7458075" cy="4937133"/>
          </a:xfrm>
        </p:grpSpPr>
        <p:pic>
          <p:nvPicPr>
            <p:cNvPr id="15365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4348" y="357166"/>
              <a:ext cx="7458075" cy="2628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7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15074" y="1398574"/>
              <a:ext cx="1428750" cy="3895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標題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Moodle</a:t>
            </a:r>
            <a:r>
              <a:rPr lang="zh-TW" altLang="en-US" dirty="0" smtClean="0"/>
              <a:t>編輯種類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12" name="內容版面配置區 11"/>
          <p:cNvSpPr>
            <a:spLocks noGrp="1"/>
          </p:cNvSpPr>
          <p:nvPr>
            <p:ph sz="quarter" idx="1"/>
          </p:nvPr>
        </p:nvSpPr>
        <p:spPr>
          <a:xfrm>
            <a:off x="428596" y="1600200"/>
            <a:ext cx="8153400" cy="4495800"/>
          </a:xfrm>
        </p:spPr>
        <p:txBody>
          <a:bodyPr/>
          <a:lstStyle/>
          <a:p>
            <a:r>
              <a:rPr lang="zh-TW" altLang="en-US" dirty="0" smtClean="0"/>
              <a:t>新增線上資源</a:t>
            </a:r>
            <a:endParaRPr lang="en-US" altLang="zh-TW" dirty="0" smtClean="0"/>
          </a:p>
          <a:p>
            <a:r>
              <a:rPr lang="zh-TW" altLang="en-US" dirty="0" smtClean="0"/>
              <a:t>新增活動</a:t>
            </a:r>
            <a:endParaRPr lang="zh-TW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7286644" y="4500570"/>
            <a:ext cx="928694" cy="28575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7215206" y="5429264"/>
            <a:ext cx="928694" cy="1428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7223144" y="5832492"/>
            <a:ext cx="928694" cy="1428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6034098" y="3630614"/>
            <a:ext cx="928694" cy="21431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6013460" y="4071942"/>
            <a:ext cx="928694" cy="28575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6046798" y="4487870"/>
            <a:ext cx="928694" cy="1428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3" grpId="0" animBg="1"/>
      <p:bldP spid="14" grpId="0" animBg="1"/>
      <p:bldP spid="15" grpId="0" animBg="1"/>
      <p:bldP spid="16" grpId="0" uiExpand="1" animBg="1"/>
      <p:bldP spid="17" grpId="0" uiExpand="1" animBg="1"/>
      <p:bldP spid="18" grpId="0" uiExpan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Moodle</a:t>
            </a:r>
            <a:r>
              <a:rPr lang="zh-TW" altLang="en-US" dirty="0" smtClean="0"/>
              <a:t>新增線上資源的種類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14948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/>
              <a:t>線上編輯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編輯文字檔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編輯網頁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插入標籤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上傳檔案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加入</a:t>
            </a:r>
            <a:r>
              <a:rPr lang="en-US" altLang="zh-TW" dirty="0" err="1" smtClean="0"/>
              <a:t>Lightbox</a:t>
            </a:r>
            <a:r>
              <a:rPr lang="zh-TW" altLang="en-US" dirty="0" smtClean="0"/>
              <a:t>相簿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連結到檔案或網站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顯示目錄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加入</a:t>
            </a:r>
            <a:r>
              <a:rPr lang="en-US" altLang="zh-TW" dirty="0" smtClean="0"/>
              <a:t>IMS</a:t>
            </a:r>
            <a:r>
              <a:rPr lang="zh-TW" altLang="en-US" dirty="0" smtClean="0"/>
              <a:t>教材包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電子書</a:t>
            </a:r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714488"/>
            <a:ext cx="3033430" cy="33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/>
          <p:cNvGraphicFramePr/>
          <p:nvPr/>
        </p:nvGraphicFramePr>
        <p:xfrm>
          <a:off x="428596" y="1714488"/>
          <a:ext cx="8286808" cy="171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Moodle</a:t>
            </a:r>
            <a:r>
              <a:rPr lang="zh-TW" altLang="en-US" dirty="0" smtClean="0"/>
              <a:t>檔案上傳概念</a:t>
            </a:r>
            <a:endParaRPr lang="zh-TW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3429000"/>
            <a:ext cx="1383161" cy="1504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28860" y="3071810"/>
            <a:ext cx="3071834" cy="3591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群組 6"/>
          <p:cNvGrpSpPr/>
          <p:nvPr/>
        </p:nvGrpSpPr>
        <p:grpSpPr>
          <a:xfrm rot="10800000">
            <a:off x="2571736" y="2285992"/>
            <a:ext cx="462899" cy="404278"/>
            <a:chOff x="2067130" y="167010"/>
            <a:chExt cx="462899" cy="404278"/>
          </a:xfrm>
        </p:grpSpPr>
        <p:sp>
          <p:nvSpPr>
            <p:cNvPr id="8" name="向右箭號 7"/>
            <p:cNvSpPr/>
            <p:nvPr/>
          </p:nvSpPr>
          <p:spPr>
            <a:xfrm rot="8818">
              <a:off x="2067130" y="167010"/>
              <a:ext cx="462899" cy="40427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向右箭號 4"/>
            <p:cNvSpPr/>
            <p:nvPr/>
          </p:nvSpPr>
          <p:spPr>
            <a:xfrm rot="8818">
              <a:off x="2067130" y="247710"/>
              <a:ext cx="341616" cy="2425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800" kern="1200"/>
            </a:p>
          </p:txBody>
        </p:sp>
      </p:grpSp>
      <p:grpSp>
        <p:nvGrpSpPr>
          <p:cNvPr id="10" name="群組 9"/>
          <p:cNvGrpSpPr/>
          <p:nvPr/>
        </p:nvGrpSpPr>
        <p:grpSpPr>
          <a:xfrm rot="10800000">
            <a:off x="5675635" y="2285992"/>
            <a:ext cx="468000" cy="404278"/>
            <a:chOff x="5201368" y="127012"/>
            <a:chExt cx="475731" cy="404278"/>
          </a:xfrm>
        </p:grpSpPr>
        <p:sp>
          <p:nvSpPr>
            <p:cNvPr id="11" name="向右箭號 10"/>
            <p:cNvSpPr/>
            <p:nvPr/>
          </p:nvSpPr>
          <p:spPr>
            <a:xfrm rot="21504917">
              <a:off x="5201368" y="127012"/>
              <a:ext cx="475731" cy="40427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81745"/>
                <a:satOff val="-15454"/>
                <a:lumOff val="0"/>
                <a:alphaOff val="0"/>
              </a:schemeClr>
            </a:fillRef>
            <a:effectRef idx="0">
              <a:schemeClr val="accent5">
                <a:hueOff val="-9981745"/>
                <a:satOff val="-15454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向右箭號 4"/>
            <p:cNvSpPr/>
            <p:nvPr/>
          </p:nvSpPr>
          <p:spPr>
            <a:xfrm rot="21504917">
              <a:off x="5201391" y="209545"/>
              <a:ext cx="354448" cy="2425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800" kern="1200"/>
            </a:p>
          </p:txBody>
        </p:sp>
      </p:grp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15250" y="3429000"/>
            <a:ext cx="1257579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模擬情境</a:t>
            </a:r>
            <a:r>
              <a:rPr lang="en-US" altLang="zh-TW" dirty="0" smtClean="0"/>
              <a:t>4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編輯課程大綱與進度表</a:t>
            </a:r>
            <a:r>
              <a:rPr lang="en-US" altLang="zh-TW" dirty="0" smtClean="0"/>
              <a:t>--</a:t>
            </a:r>
            <a:r>
              <a:rPr lang="zh-TW" altLang="en-US" dirty="0" smtClean="0"/>
              <a:t>線上編輯</a:t>
            </a:r>
            <a:endParaRPr lang="zh-TW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143116"/>
            <a:ext cx="6286543" cy="441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6500826" y="2643182"/>
            <a:ext cx="857256" cy="2143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教學品質三要素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認真教學的老師</a:t>
            </a:r>
            <a:endParaRPr lang="en-US" altLang="zh-TW" dirty="0" smtClean="0"/>
          </a:p>
          <a:p>
            <a:r>
              <a:rPr lang="zh-TW" altLang="en-US" dirty="0" smtClean="0"/>
              <a:t>積極主動的學生</a:t>
            </a:r>
            <a:endParaRPr lang="en-US" altLang="zh-TW" dirty="0" smtClean="0"/>
          </a:p>
          <a:p>
            <a:r>
              <a:rPr lang="zh-TW" altLang="en-US" dirty="0" smtClean="0"/>
              <a:t>完善的教學環境</a:t>
            </a:r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11554" cy="4310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 cstate="print"/>
          <a:srcRect t="24308"/>
          <a:stretch>
            <a:fillRect/>
          </a:stretch>
        </p:blipFill>
        <p:spPr bwMode="auto">
          <a:xfrm>
            <a:off x="3643306" y="3864772"/>
            <a:ext cx="4357718" cy="299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172960"/>
            <a:ext cx="4786314" cy="3470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4067944" y="3212976"/>
            <a:ext cx="288032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012160" y="6641976"/>
            <a:ext cx="648072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8501122" cy="6044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模擬情境</a:t>
            </a:r>
            <a:r>
              <a:rPr lang="en-US" altLang="zh-TW" dirty="0" smtClean="0"/>
              <a:t>4-1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編輯課程大綱與進度表</a:t>
            </a:r>
            <a:r>
              <a:rPr lang="en-US" altLang="zh-TW" dirty="0" smtClean="0"/>
              <a:t>– </a:t>
            </a:r>
            <a:r>
              <a:rPr lang="zh-TW" altLang="en-US" dirty="0" smtClean="0"/>
              <a:t>上傳檔案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2143116"/>
            <a:ext cx="9001156" cy="4370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5554231" y="4758253"/>
            <a:ext cx="1375223" cy="16711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928662" y="0"/>
            <a:ext cx="5929354" cy="3882152"/>
            <a:chOff x="928662" y="0"/>
            <a:chExt cx="5929354" cy="3882152"/>
          </a:xfrm>
        </p:grpSpPr>
        <p:pic>
          <p:nvPicPr>
            <p:cNvPr id="1843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28662" y="0"/>
              <a:ext cx="5929354" cy="3882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矩形 2"/>
            <p:cNvSpPr/>
            <p:nvPr/>
          </p:nvSpPr>
          <p:spPr>
            <a:xfrm>
              <a:off x="5214942" y="3429000"/>
              <a:ext cx="1331079" cy="19149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714348" y="3857628"/>
            <a:ext cx="7358115" cy="1280730"/>
            <a:chOff x="714348" y="3857628"/>
            <a:chExt cx="7358115" cy="1280730"/>
          </a:xfrm>
        </p:grpSpPr>
        <p:pic>
          <p:nvPicPr>
            <p:cNvPr id="1843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4348" y="3857628"/>
              <a:ext cx="7358082" cy="1280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矩形 4"/>
            <p:cNvSpPr/>
            <p:nvPr/>
          </p:nvSpPr>
          <p:spPr>
            <a:xfrm>
              <a:off x="7215207" y="4714884"/>
              <a:ext cx="857256" cy="21431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1285852" y="5267325"/>
            <a:ext cx="6143668" cy="1590675"/>
            <a:chOff x="1285852" y="5267325"/>
            <a:chExt cx="6143668" cy="1590675"/>
          </a:xfrm>
        </p:grpSpPr>
        <p:pic>
          <p:nvPicPr>
            <p:cNvPr id="1843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85852" y="5267325"/>
              <a:ext cx="6143625" cy="159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矩形 6"/>
            <p:cNvSpPr/>
            <p:nvPr/>
          </p:nvSpPr>
          <p:spPr>
            <a:xfrm>
              <a:off x="6786578" y="5929330"/>
              <a:ext cx="642942" cy="28575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1714480" y="0"/>
            <a:ext cx="4357718" cy="2571744"/>
            <a:chOff x="1000100" y="0"/>
            <a:chExt cx="5324475" cy="3705225"/>
          </a:xfrm>
        </p:grpSpPr>
        <p:pic>
          <p:nvPicPr>
            <p:cNvPr id="1945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00100" y="0"/>
              <a:ext cx="5324475" cy="3705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矩形 3"/>
            <p:cNvSpPr/>
            <p:nvPr/>
          </p:nvSpPr>
          <p:spPr>
            <a:xfrm>
              <a:off x="5500694" y="3143248"/>
              <a:ext cx="785818" cy="21431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1428728" y="2786058"/>
            <a:ext cx="5715040" cy="1285884"/>
            <a:chOff x="714348" y="3857628"/>
            <a:chExt cx="6086475" cy="1562100"/>
          </a:xfrm>
        </p:grpSpPr>
        <p:pic>
          <p:nvPicPr>
            <p:cNvPr id="1945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4348" y="3857628"/>
              <a:ext cx="6086475" cy="156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矩形 4"/>
            <p:cNvSpPr/>
            <p:nvPr/>
          </p:nvSpPr>
          <p:spPr>
            <a:xfrm>
              <a:off x="3168640" y="4714884"/>
              <a:ext cx="928694" cy="28575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357158" y="4143380"/>
            <a:ext cx="8496300" cy="2447925"/>
            <a:chOff x="357158" y="4143380"/>
            <a:chExt cx="8496300" cy="2447925"/>
          </a:xfrm>
        </p:grpSpPr>
        <p:pic>
          <p:nvPicPr>
            <p:cNvPr id="1946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7158" y="4143380"/>
              <a:ext cx="8496300" cy="2447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矩形 8"/>
            <p:cNvSpPr/>
            <p:nvPr/>
          </p:nvSpPr>
          <p:spPr>
            <a:xfrm>
              <a:off x="8001024" y="5500702"/>
              <a:ext cx="514829" cy="16378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0"/>
            <a:ext cx="8410575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2643174" y="4500570"/>
            <a:ext cx="5643602" cy="9286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5572140"/>
            <a:ext cx="57626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2483768" y="5589240"/>
            <a:ext cx="1728192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9145665" cy="4633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小試身手</a:t>
            </a:r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28596" y="1600200"/>
            <a:ext cx="8501122" cy="4495800"/>
          </a:xfrm>
        </p:spPr>
        <p:txBody>
          <a:bodyPr/>
          <a:lstStyle/>
          <a:p>
            <a:r>
              <a:rPr lang="zh-TW" altLang="en-US" dirty="0" smtClean="0"/>
              <a:t>利用</a:t>
            </a:r>
            <a:r>
              <a:rPr lang="en-US" altLang="zh-TW" dirty="0" smtClean="0"/>
              <a:t>【</a:t>
            </a:r>
            <a:r>
              <a:rPr lang="zh-TW" altLang="en-US" dirty="0" smtClean="0"/>
              <a:t>新增線上資源</a:t>
            </a:r>
            <a:r>
              <a:rPr lang="en-US" altLang="zh-TW" dirty="0" smtClean="0"/>
              <a:t>】&gt;&gt;【</a:t>
            </a:r>
            <a:r>
              <a:rPr lang="zh-TW" altLang="en-US" dirty="0" smtClean="0"/>
              <a:t>新增網頁</a:t>
            </a:r>
            <a:r>
              <a:rPr lang="en-US" altLang="zh-TW" dirty="0" smtClean="0"/>
              <a:t>】</a:t>
            </a:r>
            <a:r>
              <a:rPr lang="zh-TW" altLang="en-US" dirty="0" smtClean="0"/>
              <a:t>，上傳課程大綱與進度表</a:t>
            </a:r>
            <a:endParaRPr lang="en-US" altLang="zh-TW" dirty="0" smtClean="0"/>
          </a:p>
          <a:p>
            <a:r>
              <a:rPr lang="zh-TW" altLang="en-US" dirty="0" smtClean="0"/>
              <a:t>利用</a:t>
            </a:r>
            <a:r>
              <a:rPr lang="en-US" altLang="zh-TW" dirty="0" smtClean="0"/>
              <a:t>【</a:t>
            </a:r>
            <a:r>
              <a:rPr lang="zh-TW" altLang="en-US" dirty="0" smtClean="0"/>
              <a:t>新增線上資源</a:t>
            </a:r>
            <a:r>
              <a:rPr lang="en-US" altLang="zh-TW" dirty="0" smtClean="0"/>
              <a:t>】&gt;&gt;【</a:t>
            </a:r>
            <a:r>
              <a:rPr lang="zh-TW" altLang="en-US" dirty="0" smtClean="0"/>
              <a:t>連結到檔案或網站</a:t>
            </a:r>
            <a:r>
              <a:rPr lang="en-US" altLang="zh-TW" dirty="0" smtClean="0"/>
              <a:t>】</a:t>
            </a:r>
            <a:r>
              <a:rPr lang="zh-TW" altLang="en-US" dirty="0" smtClean="0"/>
              <a:t>，上傳課程大綱與進度表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65" y="2224071"/>
            <a:ext cx="9145665" cy="4633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模擬情境</a:t>
            </a:r>
            <a:r>
              <a:rPr lang="en-US" altLang="zh-TW" dirty="0" smtClean="0"/>
              <a:t>5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加入每週上課主題</a:t>
            </a:r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2285984" y="5715016"/>
            <a:ext cx="428628" cy="2143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/>
          <p:cNvGrpSpPr/>
          <p:nvPr/>
        </p:nvGrpSpPr>
        <p:grpSpPr>
          <a:xfrm>
            <a:off x="1547664" y="3678840"/>
            <a:ext cx="6286512" cy="3179160"/>
            <a:chOff x="1547664" y="3678840"/>
            <a:chExt cx="6286512" cy="3179160"/>
          </a:xfrm>
        </p:grpSpPr>
        <p:pic>
          <p:nvPicPr>
            <p:cNvPr id="1126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47664" y="3678840"/>
              <a:ext cx="6286512" cy="3179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矩形 5"/>
            <p:cNvSpPr/>
            <p:nvPr/>
          </p:nvSpPr>
          <p:spPr>
            <a:xfrm>
              <a:off x="2857488" y="6072206"/>
              <a:ext cx="2928958" cy="28575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1500166" y="428604"/>
            <a:ext cx="5785052" cy="3286148"/>
            <a:chOff x="1500166" y="428604"/>
            <a:chExt cx="5785052" cy="3286148"/>
          </a:xfrm>
        </p:grpSpPr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00166" y="428604"/>
              <a:ext cx="5785052" cy="3286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矩形 6"/>
            <p:cNvSpPr/>
            <p:nvPr/>
          </p:nvSpPr>
          <p:spPr>
            <a:xfrm>
              <a:off x="4643438" y="3429000"/>
              <a:ext cx="642942" cy="28575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  從實體教學走向數位化教學</a:t>
            </a:r>
            <a:r>
              <a:rPr lang="en-US" altLang="zh-TW" dirty="0" smtClean="0"/>
              <a:t>--</a:t>
            </a:r>
            <a:br>
              <a:rPr lang="en-US" altLang="zh-TW" dirty="0" smtClean="0"/>
            </a:br>
            <a:r>
              <a:rPr lang="en-US" altLang="zh-TW" dirty="0" smtClean="0"/>
              <a:t>           </a:t>
            </a:r>
            <a:r>
              <a:rPr lang="zh-TW" altLang="en-US" dirty="0" smtClean="0"/>
              <a:t>導入</a:t>
            </a:r>
            <a:r>
              <a:rPr lang="en-US" altLang="zh-TW" dirty="0" err="1" smtClean="0"/>
              <a:t>Moodle</a:t>
            </a:r>
            <a:r>
              <a:rPr lang="zh-TW" altLang="en-US" dirty="0" smtClean="0"/>
              <a:t>平台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自由上網反覆學習</a:t>
            </a:r>
            <a:endParaRPr lang="en-US" altLang="zh-TW" dirty="0" smtClean="0"/>
          </a:p>
          <a:p>
            <a:r>
              <a:rPr lang="zh-TW" altLang="en-US" dirty="0" smtClean="0"/>
              <a:t>強調互動教學與即時回饋</a:t>
            </a:r>
            <a:endParaRPr lang="en-US" altLang="zh-TW" dirty="0" smtClean="0"/>
          </a:p>
          <a:p>
            <a:r>
              <a:rPr lang="zh-TW" altLang="en-US" dirty="0" smtClean="0"/>
              <a:t>完整的歷程記錄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教師教學歷程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學生學習歷程</a:t>
            </a:r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模擬情境</a:t>
            </a:r>
            <a:r>
              <a:rPr lang="en-US" altLang="zh-TW" dirty="0" smtClean="0"/>
              <a:t>6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加入課程教材</a:t>
            </a:r>
            <a:endParaRPr lang="zh-TW" alt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098015"/>
            <a:ext cx="7862910" cy="4759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雲朵形圖說文字 4"/>
          <p:cNvSpPr/>
          <p:nvPr/>
        </p:nvSpPr>
        <p:spPr>
          <a:xfrm>
            <a:off x="6000760" y="3357562"/>
            <a:ext cx="2428892" cy="164307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又是</a:t>
            </a:r>
            <a:r>
              <a:rPr lang="en-US" altLang="zh-TW" dirty="0" smtClean="0"/>
              <a:t>【</a:t>
            </a:r>
            <a:r>
              <a:rPr lang="zh-TW" altLang="en-US" dirty="0" smtClean="0"/>
              <a:t>連結到檔案或網站</a:t>
            </a:r>
            <a:r>
              <a:rPr lang="en-US" altLang="zh-TW" dirty="0" smtClean="0"/>
              <a:t>】</a:t>
            </a:r>
            <a:r>
              <a:rPr lang="zh-TW" altLang="en-US" dirty="0" smtClean="0"/>
              <a:t>！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71550"/>
            <a:ext cx="91440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1857356" y="4357694"/>
            <a:ext cx="5000660" cy="9286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模擬情境</a:t>
            </a:r>
            <a:r>
              <a:rPr lang="en-US" altLang="zh-TW" dirty="0" smtClean="0"/>
              <a:t>7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設計課後作業</a:t>
            </a:r>
            <a:endParaRPr lang="zh-TW" alt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059649"/>
            <a:ext cx="6619869" cy="479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57166"/>
            <a:ext cx="6500858" cy="569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6215082"/>
            <a:ext cx="5753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2411760" y="1340768"/>
            <a:ext cx="5576724" cy="21602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763688" y="6165304"/>
            <a:ext cx="1728192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143116"/>
            <a:ext cx="7765512" cy="372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1259632" y="4869160"/>
            <a:ext cx="1944216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學員評量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256" y="1500174"/>
            <a:ext cx="7690520" cy="5307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643050"/>
            <a:ext cx="7929586" cy="494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教師評閱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學員歷次成績總覽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533511"/>
            <a:ext cx="4424360" cy="5324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小試身手</a:t>
            </a:r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利用</a:t>
            </a:r>
            <a:r>
              <a:rPr lang="en-US" altLang="zh-TW" dirty="0" smtClean="0"/>
              <a:t>【</a:t>
            </a:r>
            <a:r>
              <a:rPr lang="zh-TW" altLang="en-US" dirty="0" smtClean="0"/>
              <a:t>新增線上資源</a:t>
            </a:r>
            <a:r>
              <a:rPr lang="en-US" altLang="zh-TW" dirty="0" smtClean="0"/>
              <a:t>】&gt;&gt;【</a:t>
            </a:r>
            <a:r>
              <a:rPr lang="zh-TW" altLang="en-US" dirty="0" smtClean="0"/>
              <a:t>連結到檔案或網址</a:t>
            </a:r>
            <a:r>
              <a:rPr lang="en-US" altLang="zh-TW" dirty="0" smtClean="0"/>
              <a:t>】</a:t>
            </a:r>
            <a:r>
              <a:rPr lang="zh-TW" altLang="en-US" dirty="0" smtClean="0"/>
              <a:t>上傳教材</a:t>
            </a:r>
            <a:endParaRPr lang="en-US" altLang="zh-TW" dirty="0" smtClean="0"/>
          </a:p>
          <a:p>
            <a:r>
              <a:rPr lang="zh-TW" altLang="en-US" dirty="0" smtClean="0"/>
              <a:t>利用</a:t>
            </a:r>
            <a:r>
              <a:rPr lang="en-US" altLang="zh-TW" dirty="0" smtClean="0"/>
              <a:t>【</a:t>
            </a:r>
            <a:r>
              <a:rPr lang="zh-TW" altLang="en-US" dirty="0" smtClean="0"/>
              <a:t>新增活動</a:t>
            </a:r>
            <a:r>
              <a:rPr lang="en-US" altLang="zh-TW" dirty="0" smtClean="0"/>
              <a:t>】&gt;&gt;【</a:t>
            </a:r>
            <a:r>
              <a:rPr lang="zh-TW" altLang="en-US" dirty="0" smtClean="0"/>
              <a:t>作業</a:t>
            </a:r>
            <a:r>
              <a:rPr lang="en-US" altLang="zh-TW" dirty="0" smtClean="0"/>
              <a:t>】&gt;&gt;【</a:t>
            </a:r>
            <a:r>
              <a:rPr lang="zh-TW" altLang="en-US" dirty="0" smtClean="0"/>
              <a:t>進階上傳</a:t>
            </a:r>
            <a:r>
              <a:rPr lang="en-US" altLang="zh-TW" dirty="0" smtClean="0"/>
              <a:t>】</a:t>
            </a:r>
            <a:r>
              <a:rPr lang="zh-TW" altLang="en-US" dirty="0" smtClean="0"/>
              <a:t>出作業</a:t>
            </a: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模擬情境</a:t>
            </a:r>
            <a:r>
              <a:rPr lang="en-US" altLang="zh-TW" dirty="0" smtClean="0"/>
              <a:t>8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17070" cy="4495800"/>
          </a:xfrm>
        </p:spPr>
        <p:txBody>
          <a:bodyPr/>
          <a:lstStyle/>
          <a:p>
            <a:r>
              <a:rPr lang="zh-TW" altLang="en-US" dirty="0" smtClean="0"/>
              <a:t>設計</a:t>
            </a:r>
            <a:r>
              <a:rPr lang="en-US" altLang="zh-TW" dirty="0" smtClean="0"/>
              <a:t>【</a:t>
            </a:r>
            <a:r>
              <a:rPr lang="zh-TW" altLang="en-US" dirty="0" smtClean="0"/>
              <a:t>課後意見調查</a:t>
            </a:r>
            <a:r>
              <a:rPr lang="en-US" altLang="zh-TW" dirty="0" smtClean="0"/>
              <a:t>】</a:t>
            </a:r>
            <a:endParaRPr lang="zh-TW" altLang="en-US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221752"/>
            <a:ext cx="6674237" cy="4623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雲朵形圖說文字 6"/>
          <p:cNvSpPr/>
          <p:nvPr/>
        </p:nvSpPr>
        <p:spPr>
          <a:xfrm>
            <a:off x="6929454" y="3143248"/>
            <a:ext cx="1928826" cy="85725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選擇題</a:t>
            </a:r>
            <a:endParaRPr lang="zh-TW" altLang="en-US" dirty="0"/>
          </a:p>
        </p:txBody>
      </p:sp>
      <p:sp>
        <p:nvSpPr>
          <p:cNvPr id="8" name="雲朵形圖說文字 7"/>
          <p:cNvSpPr/>
          <p:nvPr/>
        </p:nvSpPr>
        <p:spPr>
          <a:xfrm>
            <a:off x="7215174" y="4929198"/>
            <a:ext cx="1928826" cy="85725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問答題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數位化教學</a:t>
            </a:r>
            <a:endParaRPr lang="zh-TW" altLang="en-US" dirty="0"/>
          </a:p>
        </p:txBody>
      </p:sp>
      <p:grpSp>
        <p:nvGrpSpPr>
          <p:cNvPr id="11" name="群組 10"/>
          <p:cNvGrpSpPr/>
          <p:nvPr/>
        </p:nvGrpSpPr>
        <p:grpSpPr>
          <a:xfrm>
            <a:off x="1571604" y="1857364"/>
            <a:ext cx="6072230" cy="4429156"/>
            <a:chOff x="2143108" y="2428868"/>
            <a:chExt cx="4643470" cy="3429024"/>
          </a:xfrm>
        </p:grpSpPr>
        <p:sp>
          <p:nvSpPr>
            <p:cNvPr id="4" name="矩形 3"/>
            <p:cNvSpPr/>
            <p:nvPr/>
          </p:nvSpPr>
          <p:spPr>
            <a:xfrm>
              <a:off x="2143108" y="3643314"/>
              <a:ext cx="2071702" cy="71438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b="1" dirty="0" smtClean="0"/>
                <a:t>傳統實體教學模式</a:t>
              </a:r>
              <a:endParaRPr lang="zh-TW" altLang="en-US" sz="2400" b="1" dirty="0"/>
            </a:p>
          </p:txBody>
        </p:sp>
        <p:sp>
          <p:nvSpPr>
            <p:cNvPr id="5" name="矩形 4"/>
            <p:cNvSpPr/>
            <p:nvPr/>
          </p:nvSpPr>
          <p:spPr>
            <a:xfrm>
              <a:off x="4429124" y="3643314"/>
              <a:ext cx="2357454" cy="71438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b="1" dirty="0" smtClean="0"/>
                <a:t>數位化教學模式</a:t>
              </a:r>
              <a:endParaRPr lang="zh-TW" altLang="en-US" sz="2400" b="1" dirty="0"/>
            </a:p>
          </p:txBody>
        </p:sp>
        <p:cxnSp>
          <p:nvCxnSpPr>
            <p:cNvPr id="6" name="直線單箭頭接點 5"/>
            <p:cNvCxnSpPr>
              <a:stCxn id="8" idx="2"/>
              <a:endCxn id="4" idx="0"/>
            </p:cNvCxnSpPr>
            <p:nvPr/>
          </p:nvCxnSpPr>
          <p:spPr>
            <a:xfrm rot="5400000">
              <a:off x="3536149" y="2786058"/>
              <a:ext cx="500066" cy="121444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直線單箭頭接點 6"/>
            <p:cNvCxnSpPr>
              <a:stCxn id="8" idx="2"/>
            </p:cNvCxnSpPr>
            <p:nvPr/>
          </p:nvCxnSpPr>
          <p:spPr>
            <a:xfrm rot="16200000" flipH="1">
              <a:off x="4857752" y="2678901"/>
              <a:ext cx="500066" cy="142876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矩形 7"/>
            <p:cNvSpPr/>
            <p:nvPr/>
          </p:nvSpPr>
          <p:spPr>
            <a:xfrm>
              <a:off x="3000364" y="2428868"/>
              <a:ext cx="2786082" cy="714380"/>
            </a:xfrm>
            <a:prstGeom prst="rect">
              <a:avLst/>
            </a:prstGeom>
            <a:solidFill>
              <a:srgbClr val="660033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b="1" dirty="0" smtClean="0"/>
                <a:t>教學原理</a:t>
              </a:r>
              <a:endParaRPr lang="zh-TW" altLang="en-US" sz="2400" b="1" dirty="0"/>
            </a:p>
          </p:txBody>
        </p:sp>
        <p:sp>
          <p:nvSpPr>
            <p:cNvPr id="9" name="矩形 8"/>
            <p:cNvSpPr/>
            <p:nvPr/>
          </p:nvSpPr>
          <p:spPr>
            <a:xfrm>
              <a:off x="2143108" y="4357694"/>
              <a:ext cx="2071702" cy="150019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2400" b="1" dirty="0" smtClean="0"/>
                <a:t>1.</a:t>
              </a:r>
              <a:r>
                <a:rPr lang="zh-TW" altLang="en-US" sz="2400" b="1" dirty="0" smtClean="0"/>
                <a:t>黑板</a:t>
              </a:r>
              <a:endParaRPr lang="en-US" altLang="zh-TW" sz="2400" b="1" dirty="0" smtClean="0"/>
            </a:p>
            <a:p>
              <a:r>
                <a:rPr lang="en-US" altLang="zh-TW" sz="2400" b="1" dirty="0" smtClean="0"/>
                <a:t>2.</a:t>
              </a:r>
              <a:r>
                <a:rPr lang="zh-TW" altLang="en-US" sz="2400" b="1" dirty="0" smtClean="0"/>
                <a:t>幻燈片</a:t>
              </a:r>
              <a:endParaRPr lang="en-US" altLang="zh-TW" sz="2400" b="1" dirty="0" smtClean="0"/>
            </a:p>
            <a:p>
              <a:r>
                <a:rPr lang="en-US" altLang="zh-TW" sz="2400" b="1" dirty="0" smtClean="0"/>
                <a:t>3.PowerPoint</a:t>
              </a:r>
              <a:endParaRPr lang="zh-TW" altLang="en-US" sz="2400" b="1" dirty="0"/>
            </a:p>
          </p:txBody>
        </p:sp>
        <p:sp>
          <p:nvSpPr>
            <p:cNvPr id="10" name="矩形 9"/>
            <p:cNvSpPr/>
            <p:nvPr/>
          </p:nvSpPr>
          <p:spPr>
            <a:xfrm>
              <a:off x="4429124" y="4357694"/>
              <a:ext cx="2357454" cy="150019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2400" b="1" dirty="0" smtClean="0"/>
                <a:t>1.</a:t>
              </a:r>
              <a:r>
                <a:rPr lang="zh-TW" altLang="en-US" sz="2400" b="1" dirty="0" smtClean="0"/>
                <a:t>數位化教學概論</a:t>
              </a:r>
              <a:endParaRPr lang="en-US" altLang="zh-TW" sz="2400" b="1" dirty="0" smtClean="0"/>
            </a:p>
            <a:p>
              <a:r>
                <a:rPr lang="en-US" altLang="zh-TW" sz="2400" b="1" dirty="0" smtClean="0"/>
                <a:t>2.</a:t>
              </a:r>
              <a:r>
                <a:rPr lang="zh-TW" altLang="en-US" sz="2400" b="1" dirty="0" smtClean="0"/>
                <a:t>教材設計製作</a:t>
              </a:r>
              <a:endParaRPr lang="en-US" altLang="zh-TW" sz="2400" b="1" dirty="0" smtClean="0"/>
            </a:p>
            <a:p>
              <a:r>
                <a:rPr lang="en-US" altLang="zh-TW" sz="2400" b="1" dirty="0" smtClean="0"/>
                <a:t>3.</a:t>
              </a:r>
              <a:r>
                <a:rPr lang="zh-TW" altLang="en-US" sz="2400" b="1" dirty="0" smtClean="0"/>
                <a:t>同步視訊教學應用</a:t>
              </a:r>
              <a:endParaRPr lang="en-US" altLang="zh-TW" sz="2400" b="1" dirty="0" smtClean="0"/>
            </a:p>
            <a:p>
              <a:endParaRPr lang="zh-TW" altLang="en-US" sz="2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071546"/>
            <a:ext cx="7786742" cy="496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14942" cy="377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571876"/>
            <a:ext cx="5000628" cy="2913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6500834"/>
            <a:ext cx="4600567" cy="35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357159" y="0"/>
            <a:ext cx="6215106" cy="2857496"/>
            <a:chOff x="357158" y="0"/>
            <a:chExt cx="7458075" cy="3790950"/>
          </a:xfrm>
        </p:grpSpPr>
        <p:pic>
          <p:nvPicPr>
            <p:cNvPr id="2969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7158" y="0"/>
              <a:ext cx="7458075" cy="3790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矩形 2"/>
            <p:cNvSpPr/>
            <p:nvPr/>
          </p:nvSpPr>
          <p:spPr>
            <a:xfrm>
              <a:off x="857224" y="2870196"/>
              <a:ext cx="1000132" cy="27305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 l="11205" r="27540"/>
          <a:stretch>
            <a:fillRect/>
          </a:stretch>
        </p:blipFill>
        <p:spPr bwMode="auto">
          <a:xfrm>
            <a:off x="3071802" y="2949381"/>
            <a:ext cx="5500726" cy="3908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6024567" y="3151744"/>
            <a:ext cx="833449" cy="2058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14290"/>
            <a:ext cx="70580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094571"/>
            <a:ext cx="6072230" cy="376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71416"/>
            <a:ext cx="5429250" cy="2857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6438900" cy="2571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9116" y="3429000"/>
            <a:ext cx="5517528" cy="341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500042"/>
            <a:ext cx="70580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7429500" cy="4000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642918"/>
            <a:ext cx="686752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857628"/>
            <a:ext cx="761047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0"/>
            <a:ext cx="7996264" cy="6608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714348" y="285728"/>
            <a:ext cx="7500963" cy="3248045"/>
            <a:chOff x="428596" y="1571612"/>
            <a:chExt cx="8429625" cy="3819525"/>
          </a:xfrm>
        </p:grpSpPr>
        <p:pic>
          <p:nvPicPr>
            <p:cNvPr id="3584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8596" y="1571612"/>
              <a:ext cx="8429625" cy="3819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矩形 2"/>
            <p:cNvSpPr/>
            <p:nvPr/>
          </p:nvSpPr>
          <p:spPr>
            <a:xfrm>
              <a:off x="4357686" y="1714488"/>
              <a:ext cx="404821" cy="28575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714752"/>
            <a:ext cx="74485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1714480" y="4929198"/>
            <a:ext cx="5929354" cy="7858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雲朵形圖說文字 6"/>
          <p:cNvSpPr/>
          <p:nvPr/>
        </p:nvSpPr>
        <p:spPr>
          <a:xfrm>
            <a:off x="5508104" y="1268760"/>
            <a:ext cx="3384376" cy="1728192"/>
          </a:xfrm>
          <a:prstGeom prst="cloudCallout">
            <a:avLst>
              <a:gd name="adj1" fmla="val -66556"/>
              <a:gd name="adj2" fmla="val -783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儲存樣版後，問卷將可以重複使用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課後意見調查結果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5429256" y="1600200"/>
            <a:ext cx="3336792" cy="4495800"/>
          </a:xfrm>
        </p:spPr>
        <p:txBody>
          <a:bodyPr>
            <a:normAutofit/>
          </a:bodyPr>
          <a:lstStyle/>
          <a:p>
            <a:r>
              <a:rPr lang="zh-TW" altLang="en-US" sz="2400" dirty="0" smtClean="0"/>
              <a:t>匯出到</a:t>
            </a:r>
            <a:r>
              <a:rPr lang="en-US" altLang="zh-TW" sz="2400" dirty="0" smtClean="0"/>
              <a:t>Excel</a:t>
            </a:r>
            <a:endParaRPr lang="zh-TW" altLang="en-US" sz="2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43050"/>
            <a:ext cx="4194803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1714488"/>
            <a:ext cx="1066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4392" y="2143116"/>
            <a:ext cx="3379017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回饋單特色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可以自己設計問卷內容、題目</a:t>
            </a:r>
            <a:endParaRPr lang="en-US" altLang="zh-TW" dirty="0" smtClean="0"/>
          </a:p>
          <a:p>
            <a:r>
              <a:rPr lang="zh-TW" altLang="en-US" dirty="0" smtClean="0"/>
              <a:t>問卷設計的樣本可以分享共用、匯出與匯入</a:t>
            </a:r>
            <a:endParaRPr lang="en-US" altLang="zh-TW" dirty="0" smtClean="0"/>
          </a:p>
          <a:p>
            <a:r>
              <a:rPr lang="zh-TW" altLang="en-US" dirty="0" smtClean="0"/>
              <a:t>具備統計分析功能</a:t>
            </a:r>
            <a:endParaRPr lang="en-US" altLang="zh-TW" dirty="0" smtClean="0"/>
          </a:p>
          <a:p>
            <a:r>
              <a:rPr lang="zh-TW" altLang="en-US" dirty="0" smtClean="0"/>
              <a:t>可將問卷結果匯出至試算表軟體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數位教學系統導入教育訓練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57158" y="1589567"/>
            <a:ext cx="4138642" cy="45720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數位教學概論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數位教學基本概念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數位教學技術與原理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數位教學的評估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知識管理的概念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自由軟體的發展與應用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sz="quarter" idx="2"/>
          </p:nvPr>
        </p:nvSpPr>
        <p:spPr>
          <a:xfrm>
            <a:off x="4643438" y="1589567"/>
            <a:ext cx="4087663" cy="45720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教材設計製作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教學設計理論基礎與應用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教學設計模式與各階段概念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錄影式教材製作工具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簡報式教材製作工具</a:t>
            </a:r>
            <a:endParaRPr lang="en-US" altLang="zh-TW" dirty="0" smtClean="0"/>
          </a:p>
          <a:p>
            <a:pPr lvl="1"/>
            <a:r>
              <a:rPr lang="en-US" altLang="zh-TW" dirty="0" err="1" smtClean="0"/>
              <a:t>eXe</a:t>
            </a:r>
            <a:r>
              <a:rPr lang="zh-TW" altLang="en-US" dirty="0" smtClean="0"/>
              <a:t>教材元件製作工具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小試身手</a:t>
            </a:r>
            <a:r>
              <a:rPr lang="en-US" altLang="zh-TW" dirty="0" smtClean="0"/>
              <a:t>4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利用</a:t>
            </a:r>
            <a:r>
              <a:rPr lang="en-US" altLang="zh-TW" dirty="0" smtClean="0"/>
              <a:t>【</a:t>
            </a:r>
            <a:r>
              <a:rPr lang="zh-TW" altLang="en-US" dirty="0" smtClean="0"/>
              <a:t>新增活動</a:t>
            </a:r>
            <a:r>
              <a:rPr lang="en-US" altLang="zh-TW" dirty="0" smtClean="0"/>
              <a:t>】&gt;&gt;【</a:t>
            </a:r>
            <a:r>
              <a:rPr lang="zh-TW" altLang="en-US" dirty="0" smtClean="0"/>
              <a:t>回饋單</a:t>
            </a:r>
            <a:r>
              <a:rPr lang="en-US" altLang="zh-TW" dirty="0" smtClean="0"/>
              <a:t>】</a:t>
            </a:r>
            <a:r>
              <a:rPr lang="zh-TW" altLang="en-US" dirty="0" smtClean="0"/>
              <a:t>設計課後意見調查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動動腦時間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如何利用</a:t>
            </a:r>
            <a:r>
              <a:rPr lang="en-US" altLang="zh-TW" dirty="0" err="1" smtClean="0"/>
              <a:t>Moodle</a:t>
            </a:r>
            <a:r>
              <a:rPr lang="zh-TW" altLang="en-US" dirty="0" smtClean="0"/>
              <a:t>進行線上課程報名？</a:t>
            </a:r>
            <a:endParaRPr lang="zh-TW" alt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214554"/>
            <a:ext cx="6286544" cy="416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模擬情境</a:t>
            </a:r>
            <a:r>
              <a:rPr lang="en-US" altLang="zh-TW" dirty="0" smtClean="0"/>
              <a:t>9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線上簽到</a:t>
            </a:r>
            <a:endParaRPr lang="zh-TW" alt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214554"/>
            <a:ext cx="7305675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49" y="128588"/>
            <a:ext cx="6895627" cy="5943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6286500"/>
            <a:ext cx="57054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1835696" y="476672"/>
            <a:ext cx="5472608" cy="22322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755576" y="4149080"/>
            <a:ext cx="5472608" cy="20162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259632" y="6309320"/>
            <a:ext cx="1800200" cy="2517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0624" y="4000504"/>
            <a:ext cx="7361364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0"/>
            <a:ext cx="737235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1357290" y="3071810"/>
            <a:ext cx="928694" cy="2143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線上簽到結果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714744" y="1500174"/>
            <a:ext cx="4622676" cy="4495800"/>
          </a:xfrm>
        </p:spPr>
        <p:txBody>
          <a:bodyPr/>
          <a:lstStyle/>
          <a:p>
            <a:r>
              <a:rPr lang="zh-TW" altLang="en-US" dirty="0" smtClean="0"/>
              <a:t>以</a:t>
            </a:r>
            <a:r>
              <a:rPr lang="en-US" altLang="zh-TW" dirty="0" smtClean="0"/>
              <a:t>Excel</a:t>
            </a:r>
            <a:r>
              <a:rPr lang="zh-TW" altLang="en-US" dirty="0" smtClean="0"/>
              <a:t>檔案匯出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00174"/>
            <a:ext cx="2264674" cy="436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2000240"/>
            <a:ext cx="5400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6035" y="5857892"/>
            <a:ext cx="2227590" cy="767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2428868"/>
            <a:ext cx="3071834" cy="435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小試身手</a:t>
            </a:r>
            <a:r>
              <a:rPr lang="en-US" altLang="zh-TW" dirty="0" smtClean="0"/>
              <a:t>5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442520" cy="4495800"/>
          </a:xfrm>
        </p:spPr>
        <p:txBody>
          <a:bodyPr/>
          <a:lstStyle/>
          <a:p>
            <a:r>
              <a:rPr lang="zh-TW" altLang="en-US" dirty="0" smtClean="0"/>
              <a:t>利用</a:t>
            </a:r>
            <a:r>
              <a:rPr lang="en-US" altLang="zh-TW" dirty="0" smtClean="0"/>
              <a:t>【</a:t>
            </a:r>
            <a:r>
              <a:rPr lang="zh-TW" altLang="en-US" dirty="0" smtClean="0"/>
              <a:t>新增活動</a:t>
            </a:r>
            <a:r>
              <a:rPr lang="en-US" altLang="zh-TW" dirty="0" smtClean="0"/>
              <a:t>】&gt;&gt;【</a:t>
            </a:r>
            <a:r>
              <a:rPr lang="zh-TW" altLang="en-US" dirty="0" smtClean="0"/>
              <a:t>意見調查</a:t>
            </a:r>
            <a:r>
              <a:rPr lang="en-US" altLang="zh-TW" dirty="0" smtClean="0"/>
              <a:t>】</a:t>
            </a:r>
            <a:r>
              <a:rPr lang="zh-TW" altLang="en-US" dirty="0" smtClean="0"/>
              <a:t>設計線上簽到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模擬情境</a:t>
            </a:r>
            <a:r>
              <a:rPr lang="en-US" altLang="zh-TW" dirty="0" smtClean="0"/>
              <a:t>10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上傳</a:t>
            </a:r>
            <a:r>
              <a:rPr lang="en-US" altLang="zh-TW" dirty="0" err="1" smtClean="0"/>
              <a:t>PowerCam</a:t>
            </a:r>
            <a:r>
              <a:rPr lang="zh-TW" altLang="en-US" dirty="0" smtClean="0"/>
              <a:t>檔案</a:t>
            </a:r>
            <a:endParaRPr lang="zh-TW" alt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094288"/>
            <a:ext cx="7191373" cy="4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27384"/>
            <a:ext cx="9052565" cy="392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雲朵形圖說文字 2"/>
          <p:cNvSpPr/>
          <p:nvPr/>
        </p:nvSpPr>
        <p:spPr>
          <a:xfrm>
            <a:off x="6000760" y="1329938"/>
            <a:ext cx="3143240" cy="1827094"/>
          </a:xfrm>
          <a:prstGeom prst="cloudCallout">
            <a:avLst>
              <a:gd name="adj1" fmla="val -46314"/>
              <a:gd name="adj2" fmla="val 706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同樣的上傳招式</a:t>
            </a:r>
            <a:r>
              <a:rPr lang="en-US" altLang="zh-TW" dirty="0" smtClean="0"/>
              <a:t>….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2928926" y="3544516"/>
            <a:ext cx="2286016" cy="2857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t="43269"/>
          <a:stretch>
            <a:fillRect/>
          </a:stretch>
        </p:blipFill>
        <p:spPr bwMode="auto">
          <a:xfrm>
            <a:off x="0" y="4149080"/>
            <a:ext cx="9144000" cy="2294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小試身手</a:t>
            </a:r>
            <a:r>
              <a:rPr lang="en-US" altLang="zh-TW" dirty="0" smtClean="0"/>
              <a:t>6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利用</a:t>
            </a:r>
            <a:r>
              <a:rPr lang="en-US" altLang="zh-TW" dirty="0" smtClean="0"/>
              <a:t>【</a:t>
            </a:r>
            <a:r>
              <a:rPr lang="zh-TW" altLang="en-US" dirty="0" smtClean="0"/>
              <a:t>新增線上資源</a:t>
            </a:r>
            <a:r>
              <a:rPr lang="en-US" altLang="zh-TW" dirty="0" smtClean="0"/>
              <a:t>】&gt;&gt;【</a:t>
            </a:r>
            <a:r>
              <a:rPr lang="zh-TW" altLang="en-US" dirty="0" smtClean="0"/>
              <a:t>加入</a:t>
            </a:r>
            <a:r>
              <a:rPr lang="en-US" altLang="zh-TW" dirty="0" smtClean="0"/>
              <a:t>IMS</a:t>
            </a:r>
            <a:r>
              <a:rPr lang="zh-TW" altLang="en-US" dirty="0" smtClean="0"/>
              <a:t>教材包</a:t>
            </a:r>
            <a:r>
              <a:rPr lang="en-US" altLang="zh-TW" dirty="0" smtClean="0"/>
              <a:t>】</a:t>
            </a:r>
            <a:r>
              <a:rPr lang="zh-TW" altLang="en-US" dirty="0" smtClean="0"/>
              <a:t>上傳</a:t>
            </a:r>
            <a:r>
              <a:rPr lang="en-US" altLang="zh-TW" dirty="0" err="1" smtClean="0"/>
              <a:t>PowerCam</a:t>
            </a:r>
            <a:r>
              <a:rPr lang="zh-TW" altLang="en-US" dirty="0" smtClean="0"/>
              <a:t>檔案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數位教學系統導入教育訓練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57158" y="1589567"/>
            <a:ext cx="4138642" cy="45720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數位教學概論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數位教學基本概念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數位教學技術與原理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數位教學的評估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知識管理的概念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自由軟體的發展與應用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sz="quarter" idx="2"/>
          </p:nvPr>
        </p:nvSpPr>
        <p:spPr>
          <a:xfrm>
            <a:off x="4643438" y="1589567"/>
            <a:ext cx="4087663" cy="45720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教材設計製作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教學設計理論基礎與應用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教學設計模式與各階段概念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錄影式教材製作工具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簡報式教材製作工具</a:t>
            </a:r>
            <a:endParaRPr lang="en-US" altLang="zh-TW" dirty="0" smtClean="0"/>
          </a:p>
          <a:p>
            <a:pPr lvl="1"/>
            <a:r>
              <a:rPr lang="en-US" altLang="zh-TW" dirty="0" err="1" smtClean="0"/>
              <a:t>eXe</a:t>
            </a:r>
            <a:r>
              <a:rPr lang="zh-TW" altLang="en-US" dirty="0" smtClean="0"/>
              <a:t>教材元件製作工具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動動腦時間</a:t>
            </a:r>
            <a:r>
              <a:rPr lang="en-US" altLang="zh-TW" dirty="0" smtClean="0"/>
              <a:t>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如果有照片檔案，如何上傳</a:t>
            </a:r>
            <a:r>
              <a:rPr lang="en-US" altLang="zh-TW" dirty="0" err="1" smtClean="0"/>
              <a:t>Moodle</a:t>
            </a:r>
            <a:r>
              <a:rPr lang="zh-TW" altLang="en-US" dirty="0" smtClean="0"/>
              <a:t>？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132856"/>
            <a:ext cx="74676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1193894" y="2926654"/>
            <a:ext cx="785818" cy="2143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5133326"/>
            <a:ext cx="7872436" cy="1724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模擬情境</a:t>
            </a:r>
            <a:r>
              <a:rPr lang="en-US" altLang="zh-TW" smtClean="0"/>
              <a:t>11</a:t>
            </a: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教師將訊息公佈給班上學員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3491880" y="6237312"/>
            <a:ext cx="1152128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0"/>
            <a:ext cx="5124146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265415"/>
            <a:ext cx="8572528" cy="159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版面配置區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Thank you for your attention!</a:t>
            </a:r>
            <a:endParaRPr lang="zh-TW" altLang="en-US" dirty="0"/>
          </a:p>
        </p:txBody>
      </p:sp>
      <p:sp>
        <p:nvSpPr>
          <p:cNvPr id="10" name="標題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報告完畢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數位教學系統導入教育訓練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500034" y="1589567"/>
            <a:ext cx="4214842" cy="4572000"/>
          </a:xfrm>
        </p:spPr>
        <p:txBody>
          <a:bodyPr/>
          <a:lstStyle/>
          <a:p>
            <a:r>
              <a:rPr lang="en-US" altLang="zh-TW" dirty="0" smtClean="0"/>
              <a:t>E-Portfolio </a:t>
            </a:r>
            <a:r>
              <a:rPr lang="zh-TW" altLang="en-US" dirty="0" smtClean="0"/>
              <a:t>個人學習歷程檔案</a:t>
            </a:r>
          </a:p>
          <a:p>
            <a:pPr lvl="1"/>
            <a:r>
              <a:rPr lang="en-US" altLang="zh-TW" dirty="0" err="1" smtClean="0"/>
              <a:t>Mahara</a:t>
            </a:r>
            <a:r>
              <a:rPr lang="zh-TW" altLang="en-US" dirty="0" smtClean="0"/>
              <a:t>系統簡介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建立個人簡介履歷資料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建立個人的</a:t>
            </a:r>
            <a:r>
              <a:rPr lang="en-US" altLang="zh-TW" dirty="0" smtClean="0"/>
              <a:t>Portfolio (View, File, Blog)</a:t>
            </a:r>
          </a:p>
          <a:p>
            <a:pPr lvl="1"/>
            <a:r>
              <a:rPr lang="zh-TW" altLang="en-US" dirty="0" smtClean="0"/>
              <a:t>經營設群網路</a:t>
            </a:r>
            <a:r>
              <a:rPr lang="en-US" altLang="zh-TW" dirty="0" smtClean="0"/>
              <a:t>(Social Network)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zh-TW" altLang="en-US" smtClean="0"/>
              <a:t>同步視訊教學應用</a:t>
            </a:r>
            <a:endParaRPr lang="en-US" altLang="zh-TW" smtClean="0"/>
          </a:p>
          <a:p>
            <a:pPr lvl="1"/>
            <a:r>
              <a:rPr lang="en-US" altLang="zh-TW" smtClean="0"/>
              <a:t>Skype</a:t>
            </a:r>
            <a:r>
              <a:rPr lang="zh-TW" altLang="en-US" smtClean="0"/>
              <a:t>小組通訊工具</a:t>
            </a:r>
            <a:endParaRPr lang="en-US" altLang="zh-TW" smtClean="0"/>
          </a:p>
          <a:p>
            <a:pPr lvl="1"/>
            <a:r>
              <a:rPr lang="en-US" altLang="zh-TW" smtClean="0"/>
              <a:t>Dimdim</a:t>
            </a:r>
            <a:r>
              <a:rPr lang="zh-TW" altLang="en-US" smtClean="0"/>
              <a:t>網頁式多人會議系統</a:t>
            </a:r>
            <a:endParaRPr lang="en-US" altLang="zh-TW" smtClean="0"/>
          </a:p>
          <a:p>
            <a:pPr lvl="1"/>
            <a:endParaRPr lang="en-US" altLang="zh-TW" smtClean="0"/>
          </a:p>
          <a:p>
            <a:r>
              <a:rPr lang="zh-TW" altLang="en-US" smtClean="0"/>
              <a:t>專題製作</a:t>
            </a:r>
            <a:endParaRPr lang="en-US" altLang="zh-TW" smtClean="0"/>
          </a:p>
          <a:p>
            <a:pPr lvl="1"/>
            <a:r>
              <a:rPr lang="zh-TW" altLang="en-US" smtClean="0"/>
              <a:t>優良數位教材觀摩與分析</a:t>
            </a:r>
            <a:endParaRPr lang="en-US" altLang="zh-TW" smtClean="0"/>
          </a:p>
          <a:p>
            <a:pPr lvl="1"/>
            <a:r>
              <a:rPr lang="zh-TW" altLang="en-US" smtClean="0"/>
              <a:t>數位學習專題製作</a:t>
            </a:r>
          </a:p>
          <a:p>
            <a:endParaRPr lang="zh-TW" altLang="en-US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我的任務</a:t>
            </a:r>
            <a:r>
              <a:rPr lang="en-US" altLang="zh-TW" dirty="0" smtClean="0"/>
              <a:t>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簡介如何利用</a:t>
            </a:r>
            <a:r>
              <a:rPr lang="en-US" altLang="zh-TW" dirty="0" err="1" smtClean="0"/>
              <a:t>Moodle</a:t>
            </a:r>
            <a:r>
              <a:rPr lang="zh-TW" altLang="en-US" dirty="0" smtClean="0"/>
              <a:t>平台建置課程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二大保證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保證簡單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保證課後就有自己的成果</a:t>
            </a:r>
            <a:endParaRPr lang="en-US" altLang="zh-TW" dirty="0" smtClean="0"/>
          </a:p>
          <a:p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中庸">
  <a:themeElements>
    <a:clrScheme name="中庸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1326</TotalTime>
  <Words>948</Words>
  <Application>Microsoft Office PowerPoint</Application>
  <PresentationFormat>如螢幕大小 (4:3)</PresentationFormat>
  <Paragraphs>189</Paragraphs>
  <Slides>73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73</vt:i4>
      </vt:variant>
    </vt:vector>
  </HeadingPairs>
  <TitlesOfParts>
    <vt:vector size="80" baseType="lpstr">
      <vt:lpstr>Arial</vt:lpstr>
      <vt:lpstr>新細明體</vt:lpstr>
      <vt:lpstr>Tw Cen MT</vt:lpstr>
      <vt:lpstr>微軟正黑體</vt:lpstr>
      <vt:lpstr>Wingdings</vt:lpstr>
      <vt:lpstr>Wingdings 2</vt:lpstr>
      <vt:lpstr>中庸</vt:lpstr>
      <vt:lpstr>Moodle 教學平台經驗分享： 以研究型教學為例</vt:lpstr>
      <vt:lpstr>推動研究型教學經驗</vt:lpstr>
      <vt:lpstr>教學品質三要素</vt:lpstr>
      <vt:lpstr>  從實體教學走向數位化教學--            導入Moodle平台</vt:lpstr>
      <vt:lpstr>數位化教學</vt:lpstr>
      <vt:lpstr>數位教學系統導入教育訓練</vt:lpstr>
      <vt:lpstr>數位教學系統導入教育訓練</vt:lpstr>
      <vt:lpstr>數位教學系統導入教育訓練</vt:lpstr>
      <vt:lpstr>我的任務…</vt:lpstr>
      <vt:lpstr>開課準備事項-- 無關Moodle</vt:lpstr>
      <vt:lpstr>院內進入Moodle</vt:lpstr>
      <vt:lpstr>院外進入Moodle</vt:lpstr>
      <vt:lpstr>Moodle的虛擬校園角色設定</vt:lpstr>
      <vt:lpstr>模擬情境1</vt:lpstr>
      <vt:lpstr>投影片 15</vt:lpstr>
      <vt:lpstr>投影片 16</vt:lpstr>
      <vt:lpstr>投影片 17</vt:lpstr>
      <vt:lpstr>模擬情境2</vt:lpstr>
      <vt:lpstr>投影片 19</vt:lpstr>
      <vt:lpstr>模擬情境3</vt:lpstr>
      <vt:lpstr>投影片 21</vt:lpstr>
      <vt:lpstr>投影片 22</vt:lpstr>
      <vt:lpstr>小試身手1</vt:lpstr>
      <vt:lpstr>小試身手1-- 成果</vt:lpstr>
      <vt:lpstr>開始編輯課程</vt:lpstr>
      <vt:lpstr>Moodle編輯種類 </vt:lpstr>
      <vt:lpstr>Moodle新增線上資源的種類</vt:lpstr>
      <vt:lpstr>Moodle檔案上傳概念</vt:lpstr>
      <vt:lpstr>模擬情境4</vt:lpstr>
      <vt:lpstr>投影片 30</vt:lpstr>
      <vt:lpstr>投影片 31</vt:lpstr>
      <vt:lpstr>模擬情境4-1</vt:lpstr>
      <vt:lpstr>投影片 33</vt:lpstr>
      <vt:lpstr>投影片 34</vt:lpstr>
      <vt:lpstr>投影片 35</vt:lpstr>
      <vt:lpstr>投影片 36</vt:lpstr>
      <vt:lpstr>小試身手2</vt:lpstr>
      <vt:lpstr>模擬情境5</vt:lpstr>
      <vt:lpstr>投影片 39</vt:lpstr>
      <vt:lpstr>模擬情境6</vt:lpstr>
      <vt:lpstr>投影片 41</vt:lpstr>
      <vt:lpstr>模擬情境7</vt:lpstr>
      <vt:lpstr>投影片 43</vt:lpstr>
      <vt:lpstr>投影片 44</vt:lpstr>
      <vt:lpstr>學員評量</vt:lpstr>
      <vt:lpstr>教師評閱</vt:lpstr>
      <vt:lpstr>學員歷次成績總覽</vt:lpstr>
      <vt:lpstr>小試身手3</vt:lpstr>
      <vt:lpstr>模擬情境8</vt:lpstr>
      <vt:lpstr>投影片 50</vt:lpstr>
      <vt:lpstr>投影片 51</vt:lpstr>
      <vt:lpstr>投影片 52</vt:lpstr>
      <vt:lpstr>投影片 53</vt:lpstr>
      <vt:lpstr>投影片 54</vt:lpstr>
      <vt:lpstr>投影片 55</vt:lpstr>
      <vt:lpstr>投影片 56</vt:lpstr>
      <vt:lpstr>投影片 57</vt:lpstr>
      <vt:lpstr>課後意見調查結果</vt:lpstr>
      <vt:lpstr>回饋單特色</vt:lpstr>
      <vt:lpstr>小試身手4</vt:lpstr>
      <vt:lpstr>動動腦時間</vt:lpstr>
      <vt:lpstr>模擬情境9</vt:lpstr>
      <vt:lpstr>投影片 63</vt:lpstr>
      <vt:lpstr>投影片 64</vt:lpstr>
      <vt:lpstr>線上簽到結果</vt:lpstr>
      <vt:lpstr>小試身手5</vt:lpstr>
      <vt:lpstr>模擬情境10</vt:lpstr>
      <vt:lpstr>投影片 68</vt:lpstr>
      <vt:lpstr>小試身手6</vt:lpstr>
      <vt:lpstr>動動腦時間…</vt:lpstr>
      <vt:lpstr>模擬情境11</vt:lpstr>
      <vt:lpstr>投影片 72</vt:lpstr>
      <vt:lpstr>報告完畢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10428</dc:creator>
  <cp:lastModifiedBy>Hsu22</cp:lastModifiedBy>
  <cp:revision>205</cp:revision>
  <dcterms:created xsi:type="dcterms:W3CDTF">2010-12-21T03:00:28Z</dcterms:created>
  <dcterms:modified xsi:type="dcterms:W3CDTF">2011-01-11T17:25:41Z</dcterms:modified>
</cp:coreProperties>
</file>