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0" r:id="rId3"/>
    <p:sldId id="259" r:id="rId4"/>
    <p:sldId id="272" r:id="rId5"/>
    <p:sldId id="313" r:id="rId6"/>
    <p:sldId id="314" r:id="rId7"/>
    <p:sldId id="273" r:id="rId8"/>
    <p:sldId id="270" r:id="rId9"/>
    <p:sldId id="271" r:id="rId10"/>
    <p:sldId id="297" r:id="rId11"/>
    <p:sldId id="280" r:id="rId12"/>
    <p:sldId id="283" r:id="rId13"/>
    <p:sldId id="298" r:id="rId14"/>
    <p:sldId id="299" r:id="rId15"/>
    <p:sldId id="274" r:id="rId16"/>
    <p:sldId id="311" r:id="rId17"/>
    <p:sldId id="300" r:id="rId18"/>
    <p:sldId id="305" r:id="rId19"/>
    <p:sldId id="307" r:id="rId20"/>
    <p:sldId id="308" r:id="rId21"/>
    <p:sldId id="309" r:id="rId22"/>
    <p:sldId id="310" r:id="rId23"/>
    <p:sldId id="312" r:id="rId24"/>
    <p:sldId id="275" r:id="rId25"/>
    <p:sldId id="265" r:id="rId26"/>
    <p:sldId id="296" r:id="rId27"/>
    <p:sldId id="316" r:id="rId28"/>
    <p:sldId id="317" r:id="rId29"/>
    <p:sldId id="315" r:id="rId30"/>
  </p:sldIdLst>
  <p:sldSz cx="9144000" cy="6858000" type="screen4x3"/>
  <p:notesSz cx="6858000" cy="9144000"/>
  <p:defaultTextStyle>
    <a:defPPr>
      <a:defRPr lang="zh-TW">
        <a:uFillTx/>
      </a:defRPr>
    </a:defPPr>
    <a:lvl1pPr marL="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FF9393"/>
    <a:srgbClr val="E7E6E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23" autoAdjust="0"/>
    <p:restoredTop sz="94511" autoAdjust="0"/>
  </p:normalViewPr>
  <p:slideViewPr>
    <p:cSldViewPr snapToGrid="0">
      <p:cViewPr varScale="1">
        <p:scale>
          <a:sx n="71" d="100"/>
          <a:sy n="71" d="100"/>
        </p:scale>
        <p:origin x="7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uFillTx/>
              </a:defRPr>
            </a:lvl1pPr>
          </a:lstStyle>
          <a:p>
            <a:endParaRPr lang="zh-TW" altLang="en-US">
              <a:uFillTx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uFillTx/>
              </a:defRPr>
            </a:lvl1pPr>
          </a:lstStyle>
          <a:p>
            <a:fld id="{BA301C76-B376-4208-B08C-8BB642CC97F0}" type="datetimeFigureOut">
              <a:rPr lang="zh-TW" altLang="en-US" smtClean="0">
                <a:uFillTx/>
              </a:rPr>
              <a:t>2020/12/18</a:t>
            </a:fld>
            <a:endParaRPr lang="zh-TW" altLang="en-US">
              <a:uFillTx/>
            </a:endParaRPr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>
              <a:uFillTx/>
            </a:endParaRPr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zh-TW" altLang="en-US">
              <a:uFillTx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uFillTx/>
              </a:defRPr>
            </a:lvl1pPr>
          </a:lstStyle>
          <a:p>
            <a:endParaRPr lang="zh-TW" altLang="en-US">
              <a:uFillTx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uFillTx/>
              </a:defRPr>
            </a:lvl1pPr>
          </a:lstStyle>
          <a:p>
            <a:fld id="{8D4FA7D2-E62E-4BF6-9618-8C832B976DA3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41012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PDCA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FA7D2-E62E-4BF6-9618-8C832B976DA3}" type="slidenum">
              <a:rPr lang="zh-TW" altLang="en-US" smtClean="0">
                <a:uFillTx/>
              </a:rPr>
              <a:t>3</a:t>
            </a:fld>
            <a:endParaRPr lang="zh-TW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18844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二價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可預防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70%</a:t>
            </a: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子宮頸癌 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(HPV16</a:t>
            </a: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型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90%</a:t>
            </a: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肛門癌</a:t>
            </a:r>
            <a:endParaRPr lang="en-US" altLang="zh-TW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四價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也可預防菜花 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(HPV6</a:t>
            </a: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型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九價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20% (HPV 31</a:t>
            </a: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33</a:t>
            </a: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52</a:t>
            </a: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58</a:t>
            </a:r>
            <a:r>
              <a:rPr lang="zh-TW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型</a:t>
            </a:r>
            <a:r>
              <a:rPr lang="en-US" altLang="zh-TW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FA7D2-E62E-4BF6-9618-8C832B976DA3}" type="slidenum">
              <a:rPr lang="zh-TW" altLang="en-US" smtClean="0">
                <a:uFillTx/>
              </a:rPr>
              <a:t>26</a:t>
            </a:fld>
            <a:endParaRPr lang="zh-TW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3192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FA7D2-E62E-4BF6-9618-8C832B976DA3}" type="slidenum">
              <a:rPr lang="zh-TW" altLang="en-US" smtClean="0">
                <a:uFillTx/>
              </a:rPr>
              <a:t>27</a:t>
            </a:fld>
            <a:endParaRPr lang="zh-TW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91685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FA7D2-E62E-4BF6-9618-8C832B976DA3}" type="slidenum">
              <a:rPr lang="zh-TW" altLang="en-US" smtClean="0">
                <a:uFillTx/>
              </a:rPr>
              <a:t>4</a:t>
            </a:fld>
            <a:endParaRPr lang="zh-TW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31034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FA7D2-E62E-4BF6-9618-8C832B976DA3}" type="slidenum">
              <a:rPr lang="zh-TW" altLang="en-US" smtClean="0">
                <a:uFillTx/>
              </a:rPr>
              <a:t>5</a:t>
            </a:fld>
            <a:endParaRPr lang="zh-TW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8497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FA7D2-E62E-4BF6-9618-8C832B976DA3}" type="slidenum">
              <a:rPr lang="zh-TW" altLang="en-US" smtClean="0">
                <a:uFillTx/>
              </a:rPr>
              <a:t>6</a:t>
            </a:fld>
            <a:endParaRPr lang="zh-TW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23381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FA7D2-E62E-4BF6-9618-8C832B976DA3}" type="slidenum">
              <a:rPr lang="zh-TW" altLang="en-US" smtClean="0">
                <a:uFillTx/>
              </a:rPr>
              <a:t>7</a:t>
            </a:fld>
            <a:endParaRPr lang="zh-TW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1910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FA7D2-E62E-4BF6-9618-8C832B976DA3}" type="slidenum">
              <a:rPr lang="zh-TW" altLang="en-US" smtClean="0">
                <a:uFillTx/>
              </a:rPr>
              <a:t>10</a:t>
            </a:fld>
            <a:endParaRPr lang="zh-TW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5233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FA7D2-E62E-4BF6-9618-8C832B976DA3}" type="slidenum">
              <a:rPr lang="zh-TW" altLang="en-US" smtClean="0">
                <a:uFillTx/>
              </a:rPr>
              <a:t>15</a:t>
            </a:fld>
            <a:endParaRPr lang="zh-TW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78817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FA7D2-E62E-4BF6-9618-8C832B976DA3}" type="slidenum">
              <a:rPr lang="zh-TW" altLang="en-US" smtClean="0">
                <a:uFillTx/>
              </a:rPr>
              <a:t>19</a:t>
            </a:fld>
            <a:endParaRPr lang="zh-TW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80240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FA7D2-E62E-4BF6-9618-8C832B976DA3}" type="slidenum">
              <a:rPr lang="zh-TW" altLang="en-US" smtClean="0">
                <a:uFillTx/>
              </a:rPr>
              <a:t>24</a:t>
            </a:fld>
            <a:endParaRPr lang="zh-TW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7992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uFillTx/>
              </a:defRPr>
            </a:lvl1pPr>
          </a:lstStyle>
          <a:p>
            <a:r>
              <a:rPr lang="zh-TW" altLang="en-US" smtClean="0">
                <a:uFillTx/>
              </a:rPr>
              <a:t>按一下以編輯母片標題樣式</a:t>
            </a:r>
            <a:endParaRPr lang="en-US" dirty="0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uFillTx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zh-TW" altLang="en-US" smtClean="0">
                <a:uFillTx/>
              </a:rPr>
              <a:t>按一下以編輯母片副標題樣式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443A-E561-4296-87F5-D1B2533356F2}" type="datetimeFigureOut">
              <a:rPr lang="zh-TW" altLang="en-US" smtClean="0">
                <a:uFillTx/>
              </a:rPr>
              <a:t>2020/12/18</a:t>
            </a:fld>
            <a:endParaRPr lang="zh-TW" alt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47E2-FD3D-44A6-9D12-CECA21F1787E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uFillTx/>
              </a:rPr>
              <a:t>按一下以編輯母片標題樣式</a:t>
            </a:r>
            <a:endParaRPr lang="en-US" dirty="0"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443A-E561-4296-87F5-D1B2533356F2}" type="datetimeFigureOut">
              <a:rPr lang="zh-TW" altLang="en-US" smtClean="0">
                <a:uFillTx/>
              </a:rPr>
              <a:t>2020/12/18</a:t>
            </a:fld>
            <a:endParaRPr lang="zh-TW" alt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47E2-FD3D-44A6-9D12-CECA21F1787E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>
                <a:uFillTx/>
              </a:rPr>
              <a:t>按一下以編輯母片標題樣式</a:t>
            </a:r>
            <a:endParaRPr lang="en-US" dirty="0"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443A-E561-4296-87F5-D1B2533356F2}" type="datetimeFigureOut">
              <a:rPr lang="zh-TW" altLang="en-US" smtClean="0">
                <a:uFillTx/>
              </a:rPr>
              <a:t>2020/12/18</a:t>
            </a:fld>
            <a:endParaRPr lang="zh-TW" alt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47E2-FD3D-44A6-9D12-CECA21F1787E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uFillTx/>
              </a:rPr>
              <a:t>按一下以編輯母片標題樣式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443A-E561-4296-87F5-D1B2533356F2}" type="datetimeFigureOut">
              <a:rPr lang="zh-TW" altLang="en-US" smtClean="0">
                <a:uFillTx/>
              </a:rPr>
              <a:t>2020/12/18</a:t>
            </a:fld>
            <a:endParaRPr lang="zh-TW" alt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47E2-FD3D-44A6-9D12-CECA21F1787E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uFillTx/>
              </a:defRPr>
            </a:lvl1pPr>
          </a:lstStyle>
          <a:p>
            <a:r>
              <a:rPr lang="zh-TW" altLang="en-US" smtClean="0">
                <a:uFillTx/>
              </a:rPr>
              <a:t>按一下以編輯母片標題樣式</a:t>
            </a:r>
            <a:endParaRPr lang="en-US" dirty="0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443A-E561-4296-87F5-D1B2533356F2}" type="datetimeFigureOut">
              <a:rPr lang="zh-TW" altLang="en-US" smtClean="0">
                <a:uFillTx/>
              </a:rPr>
              <a:t>2020/12/18</a:t>
            </a:fld>
            <a:endParaRPr lang="zh-TW" alt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47E2-FD3D-44A6-9D12-CECA21F1787E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uFillTx/>
              </a:rPr>
              <a:t>按一下以編輯母片標題樣式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en-US" dirty="0"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en-US" dirty="0"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443A-E561-4296-87F5-D1B2533356F2}" type="datetimeFigureOut">
              <a:rPr lang="zh-TW" altLang="en-US" smtClean="0">
                <a:uFillTx/>
              </a:rPr>
              <a:t>2020/12/18</a:t>
            </a:fld>
            <a:endParaRPr lang="zh-TW" alt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47E2-FD3D-44A6-9D12-CECA21F1787E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>
                <a:uFillTx/>
              </a:rPr>
              <a:t>按一下以編輯母片標題樣式</a:t>
            </a:r>
            <a:endParaRPr lang="en-US" dirty="0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en-US" dirty="0"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en-US" dirty="0">
              <a:uFillTx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443A-E561-4296-87F5-D1B2533356F2}" type="datetimeFigureOut">
              <a:rPr lang="zh-TW" altLang="en-US" smtClean="0">
                <a:uFillTx/>
              </a:rPr>
              <a:t>2020/12/18</a:t>
            </a:fld>
            <a:endParaRPr lang="zh-TW" altLang="en-US">
              <a:uFillTx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47E2-FD3D-44A6-9D12-CECA21F1787E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uFillTx/>
              </a:rPr>
              <a:t>按一下以編輯母片標題樣式</a:t>
            </a:r>
            <a:endParaRPr lang="en-US" dirty="0"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443A-E561-4296-87F5-D1B2533356F2}" type="datetimeFigureOut">
              <a:rPr lang="zh-TW" altLang="en-US" smtClean="0">
                <a:uFillTx/>
              </a:rPr>
              <a:t>2020/12/18</a:t>
            </a:fld>
            <a:endParaRPr lang="zh-TW" altLang="en-US"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47E2-FD3D-44A6-9D12-CECA21F1787E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443A-E561-4296-87F5-D1B2533356F2}" type="datetimeFigureOut">
              <a:rPr lang="zh-TW" altLang="en-US" smtClean="0">
                <a:uFillTx/>
              </a:rPr>
              <a:t>2020/12/18</a:t>
            </a:fld>
            <a:endParaRPr lang="zh-TW" altLang="en-US"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47E2-FD3D-44A6-9D12-CECA21F1787E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zh-TW" altLang="en-US" smtClean="0">
                <a:uFillTx/>
              </a:rPr>
              <a:t>按一下以編輯母片標題樣式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en-US" dirty="0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200" indent="0">
              <a:buNone/>
              <a:defRPr sz="1400">
                <a:uFillTx/>
              </a:defRPr>
            </a:lvl2pPr>
            <a:lvl3pPr marL="914400" indent="0">
              <a:buNone/>
              <a:defRPr sz="1200">
                <a:uFillTx/>
              </a:defRPr>
            </a:lvl3pPr>
            <a:lvl4pPr marL="1371600" indent="0">
              <a:buNone/>
              <a:defRPr sz="1000">
                <a:uFillTx/>
              </a:defRPr>
            </a:lvl4pPr>
            <a:lvl5pPr marL="1828800" indent="0">
              <a:buNone/>
              <a:defRPr sz="1000">
                <a:uFillTx/>
              </a:defRPr>
            </a:lvl5pPr>
            <a:lvl6pPr marL="2286000" indent="0">
              <a:buNone/>
              <a:defRPr sz="1000">
                <a:uFillTx/>
              </a:defRPr>
            </a:lvl6pPr>
            <a:lvl7pPr marL="2743200" indent="0">
              <a:buNone/>
              <a:defRPr sz="1000">
                <a:uFillTx/>
              </a:defRPr>
            </a:lvl7pPr>
            <a:lvl8pPr marL="3200400" indent="0">
              <a:buNone/>
              <a:defRPr sz="1000">
                <a:uFillTx/>
              </a:defRPr>
            </a:lvl8pPr>
            <a:lvl9pPr marL="3657600" indent="0">
              <a:buNone/>
              <a:defRPr sz="1000">
                <a:uFillTx/>
              </a:defRPr>
            </a:lvl9pPr>
          </a:lstStyle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443A-E561-4296-87F5-D1B2533356F2}" type="datetimeFigureOut">
              <a:rPr lang="zh-TW" altLang="en-US" smtClean="0">
                <a:uFillTx/>
              </a:rPr>
              <a:t>2020/12/18</a:t>
            </a:fld>
            <a:endParaRPr lang="zh-TW" alt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47E2-FD3D-44A6-9D12-CECA21F1787E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zh-TW" altLang="en-US" smtClean="0">
                <a:uFillTx/>
              </a:rPr>
              <a:t>按一下以編輯母片標題樣式</a:t>
            </a:r>
            <a:endParaRPr lang="en-US" dirty="0">
              <a:uFillTx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r>
              <a:rPr lang="zh-TW" altLang="en-US" smtClean="0">
                <a:uFillTx/>
              </a:rPr>
              <a:t>按一下圖示以新增圖片</a:t>
            </a:r>
            <a:endParaRPr lang="en-US" dirty="0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200" indent="0">
              <a:buNone/>
              <a:defRPr sz="1400">
                <a:uFillTx/>
              </a:defRPr>
            </a:lvl2pPr>
            <a:lvl3pPr marL="914400" indent="0">
              <a:buNone/>
              <a:defRPr sz="1200">
                <a:uFillTx/>
              </a:defRPr>
            </a:lvl3pPr>
            <a:lvl4pPr marL="1371600" indent="0">
              <a:buNone/>
              <a:defRPr sz="1000">
                <a:uFillTx/>
              </a:defRPr>
            </a:lvl4pPr>
            <a:lvl5pPr marL="1828800" indent="0">
              <a:buNone/>
              <a:defRPr sz="1000">
                <a:uFillTx/>
              </a:defRPr>
            </a:lvl5pPr>
            <a:lvl6pPr marL="2286000" indent="0">
              <a:buNone/>
              <a:defRPr sz="1000">
                <a:uFillTx/>
              </a:defRPr>
            </a:lvl6pPr>
            <a:lvl7pPr marL="2743200" indent="0">
              <a:buNone/>
              <a:defRPr sz="1000">
                <a:uFillTx/>
              </a:defRPr>
            </a:lvl7pPr>
            <a:lvl8pPr marL="3200400" indent="0">
              <a:buNone/>
              <a:defRPr sz="1000">
                <a:uFillTx/>
              </a:defRPr>
            </a:lvl8pPr>
            <a:lvl9pPr marL="3657600" indent="0">
              <a:buNone/>
              <a:defRPr sz="1000">
                <a:uFillTx/>
              </a:defRPr>
            </a:lvl9pPr>
          </a:lstStyle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443A-E561-4296-87F5-D1B2533356F2}" type="datetimeFigureOut">
              <a:rPr lang="zh-TW" altLang="en-US" smtClean="0">
                <a:uFillTx/>
              </a:rPr>
              <a:t>2020/12/18</a:t>
            </a:fld>
            <a:endParaRPr lang="zh-TW" alt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47E2-FD3D-44A6-9D12-CECA21F1787E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>
                <a:uFillTx/>
              </a:rPr>
              <a:t>按一下以編輯母片標題樣式</a:t>
            </a:r>
            <a:endParaRPr lang="en-US" dirty="0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6EED443A-E561-4296-87F5-D1B2533356F2}" type="datetimeFigureOut">
              <a:rPr lang="zh-TW" altLang="en-US" smtClean="0">
                <a:uFillTx/>
              </a:rPr>
              <a:t>2020/12/18</a:t>
            </a:fld>
            <a:endParaRPr lang="zh-TW" alt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zh-TW" alt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18A647E2-FD3D-44A6-9D12-CECA21F1787E}" type="slidenum">
              <a:rPr lang="zh-TW" altLang="en-US" smtClean="0">
                <a:uFillTx/>
              </a:rPr>
              <a:t>‹#›</a:t>
            </a:fld>
            <a:endParaRPr lang="zh-TW" altLang="en-US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en-US"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5.jp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5.jp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>
            <a:spLocks/>
          </p:cNvSpPr>
          <p:nvPr/>
        </p:nvSpPr>
        <p:spPr>
          <a:xfrm>
            <a:off x="2719219" y="4028494"/>
            <a:ext cx="3905697" cy="2217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放射科 賴佳欣</a:t>
            </a:r>
            <a:endParaRPr lang="en-US" altLang="zh-TW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家醫科 余亞倫</a:t>
            </a:r>
            <a:endParaRPr lang="en-US" altLang="zh-TW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外科 黃偉倫</a:t>
            </a:r>
            <a:endParaRPr lang="zh-TW" altLang="en-US" sz="3200" b="1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>
            <a:spLocks/>
          </p:cNvSpPr>
          <p:nvPr/>
        </p:nvSpPr>
        <p:spPr>
          <a:xfrm>
            <a:off x="1470710" y="2112962"/>
            <a:ext cx="6402714" cy="1064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800" b="1" dirty="0" smtClean="0">
                <a:solidFill>
                  <a:srgbClr val="FF5D5D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HPV</a:t>
            </a:r>
            <a:r>
              <a:rPr lang="zh-TW" altLang="en-US" sz="4800" b="1" dirty="0" smtClean="0">
                <a:solidFill>
                  <a:srgbClr val="FF5D5D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疫苗的應用與效益</a:t>
            </a:r>
            <a:endParaRPr lang="zh-TW" altLang="en-US" sz="4800" b="1" dirty="0">
              <a:solidFill>
                <a:srgbClr val="FF5D5D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>
            <a:spLocks/>
          </p:cNvSpPr>
          <p:nvPr/>
        </p:nvSpPr>
        <p:spPr>
          <a:xfrm>
            <a:off x="3123090" y="122750"/>
            <a:ext cx="2897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EBM </a:t>
            </a:r>
            <a:r>
              <a:rPr lang="zh-TW" altLang="en-US" sz="32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實戰演練</a:t>
            </a:r>
            <a:endParaRPr lang="zh-TW" altLang="en-US" sz="32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接點 7"/>
          <p:cNvCxnSpPr>
            <a:stCxn id="6" idx="1"/>
          </p:cNvCxnSpPr>
          <p:nvPr/>
        </p:nvCxnSpPr>
        <p:spPr>
          <a:xfrm flipH="1">
            <a:off x="0" y="415138"/>
            <a:ext cx="312309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endCxn id="6" idx="3"/>
          </p:cNvCxnSpPr>
          <p:nvPr/>
        </p:nvCxnSpPr>
        <p:spPr>
          <a:xfrm flipH="1">
            <a:off x="6020911" y="415138"/>
            <a:ext cx="312309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>
            <a:spLocks/>
          </p:cNvSpPr>
          <p:nvPr/>
        </p:nvSpPr>
        <p:spPr>
          <a:xfrm>
            <a:off x="1300630" y="5491999"/>
            <a:ext cx="74930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400" b="1" dirty="0" smtClean="0">
                <a:solidFill>
                  <a:srgbClr val="A2A1A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PICO </a:t>
            </a:r>
            <a:r>
              <a:rPr lang="zh-TW" altLang="en-US" sz="4400" b="1" dirty="0" smtClean="0">
                <a:solidFill>
                  <a:srgbClr val="A2A1A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的關鍵字</a:t>
            </a:r>
            <a:endParaRPr lang="zh-TW" altLang="en-US" sz="4400" b="1" dirty="0">
              <a:solidFill>
                <a:srgbClr val="A2A1A1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srgbClr val="FFFFFF"/>
            </a:duotone>
          </a:blip>
          <a:srcRect l="9629" t="4321" r="7408" b="17037"/>
          <a:stretch/>
        </p:blipFill>
        <p:spPr>
          <a:xfrm>
            <a:off x="2202360" y="5691088"/>
            <a:ext cx="849788" cy="805528"/>
          </a:xfrm>
          <a:prstGeom prst="rect">
            <a:avLst/>
          </a:prstGeom>
        </p:spPr>
      </p:pic>
      <p:sp>
        <p:nvSpPr>
          <p:cNvPr id="8" name="文字方塊 7"/>
          <p:cNvSpPr txBox="1">
            <a:spLocks/>
          </p:cNvSpPr>
          <p:nvPr/>
        </p:nvSpPr>
        <p:spPr>
          <a:xfrm>
            <a:off x="301092" y="720755"/>
            <a:ext cx="33378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Patient</a:t>
            </a:r>
          </a:p>
          <a:p>
            <a:pPr>
              <a:lnSpc>
                <a:spcPct val="200000"/>
              </a:lnSpc>
            </a:pP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Intervention</a:t>
            </a:r>
          </a:p>
          <a:p>
            <a:pPr>
              <a:lnSpc>
                <a:spcPct val="200000"/>
              </a:lnSpc>
            </a:pP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Comparison</a:t>
            </a:r>
          </a:p>
          <a:p>
            <a:pPr>
              <a:lnSpc>
                <a:spcPct val="200000"/>
              </a:lnSpc>
            </a:pP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Outcome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>
            <a:spLocks/>
          </p:cNvSpPr>
          <p:nvPr/>
        </p:nvSpPr>
        <p:spPr>
          <a:xfrm>
            <a:off x="2551226" y="690135"/>
            <a:ext cx="4155113" cy="716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歲女性 已婚有生育過</a:t>
            </a:r>
          </a:p>
        </p:txBody>
      </p:sp>
      <p:sp>
        <p:nvSpPr>
          <p:cNvPr id="18" name="文字方塊 17"/>
          <p:cNvSpPr txBox="1">
            <a:spLocks/>
          </p:cNvSpPr>
          <p:nvPr/>
        </p:nvSpPr>
        <p:spPr>
          <a:xfrm>
            <a:off x="2551227" y="2219916"/>
            <a:ext cx="2819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無接種</a:t>
            </a:r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HPV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>
            <a:spLocks/>
          </p:cNvSpPr>
          <p:nvPr/>
        </p:nvSpPr>
        <p:spPr>
          <a:xfrm>
            <a:off x="2551227" y="1469906"/>
            <a:ext cx="3052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接種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HPV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/>
          <p:cNvSpPr txBox="1">
            <a:spLocks/>
          </p:cNvSpPr>
          <p:nvPr/>
        </p:nvSpPr>
        <p:spPr>
          <a:xfrm>
            <a:off x="2551227" y="2988115"/>
            <a:ext cx="3508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子宮頸癌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之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發生率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>
            <a:spLocks/>
          </p:cNvSpPr>
          <p:nvPr/>
        </p:nvSpPr>
        <p:spPr>
          <a:xfrm>
            <a:off x="5340737" y="1458396"/>
            <a:ext cx="3803263" cy="716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400" b="1" dirty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Papillomavirus Vaccines</a:t>
            </a:r>
            <a:endParaRPr lang="en-US" altLang="zh-TW" sz="2400" b="1" dirty="0" smtClean="0">
              <a:solidFill>
                <a:srgbClr val="FF5D5D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>
            <a:spLocks/>
          </p:cNvSpPr>
          <p:nvPr/>
        </p:nvSpPr>
        <p:spPr>
          <a:xfrm>
            <a:off x="5269019" y="3029697"/>
            <a:ext cx="4072206" cy="66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200" b="1" dirty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Uterine Cervical Neoplasms</a:t>
            </a:r>
            <a:endParaRPr lang="en-US" altLang="zh-TW" sz="2200" b="1" dirty="0" smtClean="0">
              <a:solidFill>
                <a:srgbClr val="FF5D5D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>
            <a:spLocks/>
          </p:cNvSpPr>
          <p:nvPr/>
        </p:nvSpPr>
        <p:spPr>
          <a:xfrm>
            <a:off x="6437395" y="812065"/>
            <a:ext cx="2196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srgbClr val="FF5D5D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Young adult</a:t>
            </a:r>
            <a:endParaRPr lang="en-US" altLang="zh-TW" sz="2400" b="1" dirty="0" smtClean="0">
              <a:solidFill>
                <a:srgbClr val="FF5D5D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87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>
            <a:off x="0" y="6167719"/>
            <a:ext cx="9144000" cy="690282"/>
            <a:chOff x="0" y="6167719"/>
            <a:chExt cx="9144000" cy="690282"/>
          </a:xfrm>
        </p:grpSpPr>
        <p:sp>
          <p:nvSpPr>
            <p:cNvPr id="11" name="矩形 10"/>
            <p:cNvSpPr/>
            <p:nvPr/>
          </p:nvSpPr>
          <p:spPr>
            <a:xfrm>
              <a:off x="0" y="6167719"/>
              <a:ext cx="9144000" cy="6902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" name="Picture 2" descr="Cochrane Library - Google Play 應用程式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1" t="23906" r="12565" b="24517"/>
            <a:stretch/>
          </p:blipFill>
          <p:spPr bwMode="auto">
            <a:xfrm>
              <a:off x="7314811" y="6241675"/>
              <a:ext cx="1658860" cy="562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/>
          <a:srcRect t="15751" r="6666" b="16100"/>
          <a:stretch/>
        </p:blipFill>
        <p:spPr>
          <a:xfrm>
            <a:off x="0" y="188258"/>
            <a:ext cx="9144000" cy="375557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26274" t="33181" r="7549" b="4248"/>
          <a:stretch/>
        </p:blipFill>
        <p:spPr>
          <a:xfrm>
            <a:off x="85164" y="1415222"/>
            <a:ext cx="8973671" cy="477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0" y="6167719"/>
            <a:ext cx="9144000" cy="690282"/>
            <a:chOff x="0" y="6167719"/>
            <a:chExt cx="9144000" cy="690282"/>
          </a:xfrm>
        </p:grpSpPr>
        <p:sp>
          <p:nvSpPr>
            <p:cNvPr id="7" name="矩形 6"/>
            <p:cNvSpPr/>
            <p:nvPr/>
          </p:nvSpPr>
          <p:spPr>
            <a:xfrm>
              <a:off x="0" y="6167719"/>
              <a:ext cx="9144000" cy="6902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Picture 4" descr="Text Mining Research - NCBI - NLM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477" y="6249033"/>
              <a:ext cx="1294678" cy="527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/>
          <a:srcRect l="5785" t="14532" r="13432"/>
          <a:stretch/>
        </p:blipFill>
        <p:spPr>
          <a:xfrm>
            <a:off x="0" y="134470"/>
            <a:ext cx="9144000" cy="544173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4"/>
          <a:srcRect l="6960" t="49216" r="72353" b="13137"/>
          <a:stretch/>
        </p:blipFill>
        <p:spPr>
          <a:xfrm>
            <a:off x="233082" y="3845937"/>
            <a:ext cx="2187388" cy="223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0" y="6167719"/>
            <a:ext cx="9144000" cy="690282"/>
            <a:chOff x="0" y="6167719"/>
            <a:chExt cx="9144000" cy="690282"/>
          </a:xfrm>
        </p:grpSpPr>
        <p:sp>
          <p:nvSpPr>
            <p:cNvPr id="7" name="矩形 6"/>
            <p:cNvSpPr/>
            <p:nvPr/>
          </p:nvSpPr>
          <p:spPr>
            <a:xfrm>
              <a:off x="0" y="6167719"/>
              <a:ext cx="9144000" cy="6902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Picture 4" descr="Text Mining Research - NCBI - NLM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477" y="6249033"/>
              <a:ext cx="1294678" cy="527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6569" t="29521" r="34020" b="25512"/>
          <a:stretch/>
        </p:blipFill>
        <p:spPr>
          <a:xfrm>
            <a:off x="349624" y="230838"/>
            <a:ext cx="5432612" cy="231289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6667" t="43464" r="35588" b="11569"/>
          <a:stretch/>
        </p:blipFill>
        <p:spPr>
          <a:xfrm>
            <a:off x="1039908" y="1615882"/>
            <a:ext cx="5280212" cy="23128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/>
          <a:srcRect l="6078" t="44684" r="36079" b="8257"/>
          <a:stretch/>
        </p:blipFill>
        <p:spPr>
          <a:xfrm>
            <a:off x="2124636" y="2681565"/>
            <a:ext cx="5289176" cy="2420471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6"/>
          <a:srcRect l="5392" t="23246" r="33529" b="33292"/>
          <a:stretch/>
        </p:blipFill>
        <p:spPr>
          <a:xfrm>
            <a:off x="3245224" y="3996922"/>
            <a:ext cx="5289176" cy="2117008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0665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>
            <a:off x="0" y="6167719"/>
            <a:ext cx="9144000" cy="690282"/>
            <a:chOff x="0" y="6167719"/>
            <a:chExt cx="9144000" cy="690282"/>
          </a:xfrm>
        </p:grpSpPr>
        <p:sp>
          <p:nvSpPr>
            <p:cNvPr id="11" name="矩形 10"/>
            <p:cNvSpPr/>
            <p:nvPr/>
          </p:nvSpPr>
          <p:spPr>
            <a:xfrm>
              <a:off x="0" y="6167719"/>
              <a:ext cx="9144000" cy="6902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" name="Picture 2" descr="Cochrane Library - Google Play 應用程式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1" t="23906" r="12565" b="24517"/>
            <a:stretch/>
          </p:blipFill>
          <p:spPr bwMode="auto">
            <a:xfrm>
              <a:off x="7314811" y="6241675"/>
              <a:ext cx="1658860" cy="562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8431" t="28998" r="15882" b="4597"/>
          <a:stretch/>
        </p:blipFill>
        <p:spPr>
          <a:xfrm>
            <a:off x="-1" y="699246"/>
            <a:ext cx="9144001" cy="4512779"/>
          </a:xfrm>
          <a:prstGeom prst="rect">
            <a:avLst/>
          </a:prstGeom>
        </p:spPr>
      </p:pic>
      <p:sp>
        <p:nvSpPr>
          <p:cNvPr id="16" name="文字方塊 15"/>
          <p:cNvSpPr txBox="1">
            <a:spLocks/>
          </p:cNvSpPr>
          <p:nvPr/>
        </p:nvSpPr>
        <p:spPr>
          <a:xfrm>
            <a:off x="4800209" y="816838"/>
            <a:ext cx="39941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選擇原因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大多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&lt;26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接種前有驗</a:t>
            </a:r>
            <a:r>
              <a:rPr lang="en-US" altLang="zh-TW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hrHPV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涵蓋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篇臨床試驗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追蹤時間較長 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(~8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591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>
            <a:spLocks/>
          </p:cNvSpPr>
          <p:nvPr/>
        </p:nvSpPr>
        <p:spPr>
          <a:xfrm>
            <a:off x="1875175" y="3649369"/>
            <a:ext cx="6209168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Apply</a:t>
            </a:r>
            <a:r>
              <a:rPr lang="zh-TW" altLang="en-US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應用在我的病人</a:t>
            </a: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3E</a:t>
            </a:r>
            <a:endParaRPr lang="en-US" altLang="zh-TW" sz="24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>
            <a:spLocks/>
          </p:cNvSpPr>
          <p:nvPr/>
        </p:nvSpPr>
        <p:spPr>
          <a:xfrm>
            <a:off x="1875175" y="149468"/>
            <a:ext cx="7141825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Ask </a:t>
            </a:r>
            <a:r>
              <a:rPr lang="zh-TW" altLang="en-US" sz="36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問一個可以回答的問題 </a:t>
            </a:r>
            <a:r>
              <a:rPr lang="en-US" altLang="zh-TW" sz="36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PICO</a:t>
            </a:r>
            <a:endParaRPr lang="en-US" altLang="zh-TW" sz="40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>
            <a:spLocks/>
          </p:cNvSpPr>
          <p:nvPr/>
        </p:nvSpPr>
        <p:spPr>
          <a:xfrm>
            <a:off x="1875175" y="1248263"/>
            <a:ext cx="4664884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Acquire</a:t>
            </a:r>
            <a:r>
              <a:rPr lang="zh-TW" altLang="en-US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搜尋文獻</a:t>
            </a:r>
            <a:endParaRPr lang="en-US" altLang="zh-TW" sz="40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>
            <a:spLocks/>
          </p:cNvSpPr>
          <p:nvPr/>
        </p:nvSpPr>
        <p:spPr>
          <a:xfrm>
            <a:off x="1875175" y="2448816"/>
            <a:ext cx="6530637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rgbClr val="FF5D5D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Appraise</a:t>
            </a:r>
            <a:r>
              <a:rPr lang="zh-TW" altLang="en-US" sz="4000" b="1" dirty="0" smtClean="0">
                <a:solidFill>
                  <a:srgbClr val="FF5D5D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評讀文獻 VIP</a:t>
            </a:r>
            <a:endParaRPr lang="en-US" altLang="zh-TW" sz="4000" b="1" dirty="0">
              <a:solidFill>
                <a:srgbClr val="FF5D5D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>
            <a:spLocks/>
          </p:cNvSpPr>
          <p:nvPr/>
        </p:nvSpPr>
        <p:spPr>
          <a:xfrm>
            <a:off x="1875174" y="4849923"/>
            <a:ext cx="4597745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Audit</a:t>
            </a:r>
            <a:r>
              <a:rPr lang="zh-TW" altLang="en-US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自我檢討</a:t>
            </a:r>
            <a:endParaRPr lang="en-US" altLang="zh-TW" sz="40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" b="-1"/>
          <a:stretch/>
        </p:blipFill>
        <p:spPr>
          <a:xfrm>
            <a:off x="495225" y="143435"/>
            <a:ext cx="1195563" cy="583745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1" b="39993"/>
          <a:stretch/>
        </p:blipFill>
        <p:spPr>
          <a:xfrm>
            <a:off x="495225" y="2429435"/>
            <a:ext cx="1195563" cy="119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0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6961" t="24284" r="23530" b="623"/>
          <a:stretch/>
        </p:blipFill>
        <p:spPr>
          <a:xfrm>
            <a:off x="403412" y="456384"/>
            <a:ext cx="8205629" cy="582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8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"/>
          <a:stretch/>
        </p:blipFill>
        <p:spPr>
          <a:xfrm>
            <a:off x="0" y="94313"/>
            <a:ext cx="9144000" cy="3070228"/>
          </a:xfrm>
          <a:prstGeom prst="rect">
            <a:avLst/>
          </a:prstGeom>
        </p:spPr>
      </p:pic>
      <p:pic>
        <p:nvPicPr>
          <p:cNvPr id="9" name="Picture 2" descr="Home - CASP - Critical Appraisal Skills Program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539" y="5655839"/>
            <a:ext cx="2121461" cy="120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w to Make a Check Ic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152" y="934574"/>
            <a:ext cx="839506" cy="63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>
            <a:spLocks/>
          </p:cNvSpPr>
          <p:nvPr/>
        </p:nvSpPr>
        <p:spPr>
          <a:xfrm>
            <a:off x="413621" y="3289947"/>
            <a:ext cx="83167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研究族群：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baseline </a:t>
            </a:r>
            <a:r>
              <a:rPr lang="en-US" altLang="zh-TW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hrHPV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(-)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之女性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所有女性 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不管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baseline </a:t>
            </a:r>
            <a:r>
              <a:rPr lang="en-US" altLang="zh-TW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hrHPV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介入組：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 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(HPV16)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價、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四價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對照組：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安慰劑 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只含疫苗佐劑，不含病毒片段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結果：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CIN2+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cervical ca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、不良反應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>
            <a:spLocks/>
          </p:cNvSpPr>
          <p:nvPr/>
        </p:nvSpPr>
        <p:spPr>
          <a:xfrm>
            <a:off x="2718731" y="125705"/>
            <a:ext cx="6158752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Validity </a:t>
            </a:r>
            <a:r>
              <a:rPr lang="en-US" altLang="zh-TW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有效性</a:t>
            </a:r>
            <a:endParaRPr lang="en-US" altLang="zh-TW" sz="20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102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9"/>
          <a:stretch/>
        </p:blipFill>
        <p:spPr>
          <a:xfrm>
            <a:off x="0" y="948018"/>
            <a:ext cx="9144000" cy="1969406"/>
          </a:xfrm>
          <a:prstGeom prst="rect">
            <a:avLst/>
          </a:prstGeom>
        </p:spPr>
      </p:pic>
      <p:pic>
        <p:nvPicPr>
          <p:cNvPr id="3" name="Picture 2" descr="Home - CASP - Critical Appraisal Skills Program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539" y="5655839"/>
            <a:ext cx="2121461" cy="120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w to Make a Check Ic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399" y="726141"/>
            <a:ext cx="839506" cy="63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11"/>
          <a:stretch/>
        </p:blipFill>
        <p:spPr>
          <a:xfrm>
            <a:off x="0" y="94313"/>
            <a:ext cx="9144000" cy="631828"/>
          </a:xfrm>
          <a:prstGeom prst="rect">
            <a:avLst/>
          </a:prstGeom>
        </p:spPr>
      </p:pic>
      <p:sp>
        <p:nvSpPr>
          <p:cNvPr id="6" name="文字方塊 5"/>
          <p:cNvSpPr txBox="1">
            <a:spLocks/>
          </p:cNvSpPr>
          <p:nvPr/>
        </p:nvSpPr>
        <p:spPr>
          <a:xfrm>
            <a:off x="237563" y="4258636"/>
            <a:ext cx="8316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篇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RCT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：一價*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篇、二價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篇、四價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*7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/>
          <a:srcRect l="6863" t="58105" r="29510" b="31786"/>
          <a:stretch/>
        </p:blipFill>
        <p:spPr>
          <a:xfrm>
            <a:off x="237563" y="3375057"/>
            <a:ext cx="9012768" cy="805457"/>
          </a:xfrm>
          <a:prstGeom prst="rect">
            <a:avLst/>
          </a:prstGeom>
        </p:spPr>
      </p:pic>
      <p:sp>
        <p:nvSpPr>
          <p:cNvPr id="9" name="文字方塊 8"/>
          <p:cNvSpPr txBox="1">
            <a:spLocks/>
          </p:cNvSpPr>
          <p:nvPr/>
        </p:nvSpPr>
        <p:spPr>
          <a:xfrm>
            <a:off x="2718731" y="125705"/>
            <a:ext cx="6158752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Validity </a:t>
            </a:r>
            <a:r>
              <a:rPr lang="en-US" altLang="zh-TW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有效性</a:t>
            </a:r>
            <a:endParaRPr lang="en-US" altLang="zh-TW" sz="20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979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2977"/>
            <a:ext cx="9144000" cy="2897700"/>
          </a:xfrm>
          <a:prstGeom prst="rect">
            <a:avLst/>
          </a:prstGeom>
        </p:spPr>
      </p:pic>
      <p:pic>
        <p:nvPicPr>
          <p:cNvPr id="3" name="Picture 2" descr="Home - CASP - Critical Appraisal Skills Program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539" y="5655839"/>
            <a:ext cx="2121461" cy="120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w to Make a Check Ic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89" y="672351"/>
            <a:ext cx="839506" cy="63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11"/>
          <a:stretch/>
        </p:blipFill>
        <p:spPr>
          <a:xfrm>
            <a:off x="0" y="94313"/>
            <a:ext cx="9144000" cy="631828"/>
          </a:xfrm>
          <a:prstGeom prst="rect">
            <a:avLst/>
          </a:prstGeom>
        </p:spPr>
      </p:pic>
      <p:sp>
        <p:nvSpPr>
          <p:cNvPr id="6" name="文字方塊 5"/>
          <p:cNvSpPr txBox="1">
            <a:spLocks/>
          </p:cNvSpPr>
          <p:nvPr/>
        </p:nvSpPr>
        <p:spPr>
          <a:xfrm>
            <a:off x="2688757" y="40895"/>
            <a:ext cx="3120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值得閱讀！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>
            <a:spLocks/>
          </p:cNvSpPr>
          <p:nvPr/>
        </p:nvSpPr>
        <p:spPr>
          <a:xfrm>
            <a:off x="446603" y="3936609"/>
            <a:ext cx="8536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Method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MEDLINE</a:t>
            </a:r>
            <a:r>
              <a: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Embase</a:t>
            </a: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CENTRAL</a:t>
            </a:r>
            <a:r>
              <a: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CERVIX bibliographic database, “related article” in PubMed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</a:t>
            </a:r>
            <a:r>
              <a:rPr lang="zh-TW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</a:t>
            </a:r>
            <a:r>
              <a:rPr lang="zh-TW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參考文獻，依標題和</a:t>
            </a: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Abstract</a:t>
            </a:r>
            <a:r>
              <a:rPr lang="zh-TW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排除後，納入</a:t>
            </a: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56</a:t>
            </a:r>
            <a:r>
              <a:rPr lang="zh-TW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篇相關文獻。</a:t>
            </a:r>
            <a:endParaRPr lang="en-US" altLang="zh-TW" sz="20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0" name="Picture 2" descr="File:Icon-round-Question mark.svg - Wikipedia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04" y="2537476"/>
            <a:ext cx="443467" cy="44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ile:Icon-round-Question mark.svg - Wikipedia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04" y="3440343"/>
            <a:ext cx="443467" cy="44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40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圖說文字 2"/>
          <p:cNvSpPr>
            <a:spLocks/>
          </p:cNvSpPr>
          <p:nvPr/>
        </p:nvSpPr>
        <p:spPr>
          <a:xfrm>
            <a:off x="-423333" y="-1202267"/>
            <a:ext cx="10100733" cy="6857999"/>
          </a:xfrm>
          <a:prstGeom prst="wedgeRoundRectCallout">
            <a:avLst>
              <a:gd name="adj1" fmla="val 3807"/>
              <a:gd name="adj2" fmla="val 58618"/>
              <a:gd name="adj3" fmla="val 16667"/>
            </a:avLst>
          </a:prstGeom>
          <a:solidFill>
            <a:srgbClr val="72727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2" name="文字方塊 1"/>
          <p:cNvSpPr txBox="1">
            <a:spLocks/>
          </p:cNvSpPr>
          <p:nvPr/>
        </p:nvSpPr>
        <p:spPr>
          <a:xfrm>
            <a:off x="394536" y="714451"/>
            <a:ext cx="8712642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年紀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歲、未曾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有性行為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經驗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想知道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〝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子宮頸癌疫苗可有效預防子宮頸癌的發生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〞</a:t>
            </a: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此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訊息是否正確？</a:t>
            </a:r>
          </a:p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她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已婚、生育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過的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姊姊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〝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打還能有效預防嗎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?”</a:t>
            </a:r>
            <a:endParaRPr lang="en-US" altLang="zh-TW" sz="2800" b="1" dirty="0" smtClean="0">
              <a:solidFill>
                <a:schemeClr val="bg1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srgbClr val="FFFFFF"/>
            </a:duotone>
          </a:blip>
          <a:srcRect l="22099" t="4568" r="23580" b="23810"/>
          <a:stretch/>
        </p:blipFill>
        <p:spPr>
          <a:xfrm>
            <a:off x="4004732" y="5819809"/>
            <a:ext cx="787401" cy="1038191"/>
          </a:xfrm>
          <a:prstGeom prst="rect">
            <a:avLst/>
          </a:prstGeom>
        </p:spPr>
      </p:pic>
      <p:sp>
        <p:nvSpPr>
          <p:cNvPr id="5" name="矩形 4"/>
          <p:cNvSpPr>
            <a:spLocks/>
          </p:cNvSpPr>
          <p:nvPr/>
        </p:nvSpPr>
        <p:spPr>
          <a:xfrm>
            <a:off x="0" y="6581001"/>
            <a:ext cx="28615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 err="1" smtClean="0">
                <a:solidFill>
                  <a:schemeClr val="bg2">
                    <a:lumMod val="90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projecthayat</a:t>
            </a:r>
            <a:r>
              <a:rPr lang="en-US" altLang="zh-TW" sz="1200" b="1" dirty="0" smtClean="0">
                <a:solidFill>
                  <a:schemeClr val="bg2">
                    <a:lumMod val="90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2">
                    <a:lumMod val="90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from the Noun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100"/>
            <a:ext cx="9144000" cy="1181378"/>
          </a:xfrm>
          <a:prstGeom prst="rect">
            <a:avLst/>
          </a:prstGeom>
        </p:spPr>
      </p:pic>
      <p:pic>
        <p:nvPicPr>
          <p:cNvPr id="3" name="Picture 2" descr="Home - CASP - Critical Appraisal Skills Program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539" y="5655839"/>
            <a:ext cx="2121461" cy="120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w to Make a Check Ic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19" y="690281"/>
            <a:ext cx="839506" cy="63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11"/>
          <a:stretch/>
        </p:blipFill>
        <p:spPr>
          <a:xfrm>
            <a:off x="0" y="94313"/>
            <a:ext cx="9144000" cy="631828"/>
          </a:xfrm>
          <a:prstGeom prst="rect">
            <a:avLst/>
          </a:prstGeom>
        </p:spPr>
      </p:pic>
      <p:sp>
        <p:nvSpPr>
          <p:cNvPr id="9" name="文字方塊 8"/>
          <p:cNvSpPr txBox="1">
            <a:spLocks/>
          </p:cNvSpPr>
          <p:nvPr/>
        </p:nvSpPr>
        <p:spPr>
          <a:xfrm>
            <a:off x="303984" y="2533089"/>
            <a:ext cx="8536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Method - Assessment of risk of bias in included </a:t>
            </a: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studies:</a:t>
            </a:r>
            <a:endParaRPr lang="en-US" altLang="zh-TW" sz="2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third review author </a:t>
            </a:r>
            <a:r>
              <a:rPr lang="zh-TW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 </a:t>
            </a: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Cochrane Risk of bias tool</a:t>
            </a:r>
            <a:r>
              <a:rPr lang="zh-TW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評讀製成表格</a:t>
            </a:r>
            <a:endParaRPr lang="en-US" altLang="zh-TW" sz="20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/>
          <a:srcRect l="20883" t="23644" r="27843" b="10348"/>
          <a:stretch/>
        </p:blipFill>
        <p:spPr>
          <a:xfrm>
            <a:off x="1550894" y="3845859"/>
            <a:ext cx="4159624" cy="3012141"/>
          </a:xfrm>
          <a:prstGeom prst="rect">
            <a:avLst/>
          </a:prstGeom>
        </p:spPr>
      </p:pic>
      <p:sp>
        <p:nvSpPr>
          <p:cNvPr id="10" name="文字方塊 9"/>
          <p:cNvSpPr txBox="1">
            <a:spLocks/>
          </p:cNvSpPr>
          <p:nvPr/>
        </p:nvSpPr>
        <p:spPr>
          <a:xfrm>
            <a:off x="2718731" y="125705"/>
            <a:ext cx="6158752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Validity </a:t>
            </a:r>
            <a:r>
              <a:rPr lang="en-US" altLang="zh-TW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有效性</a:t>
            </a:r>
            <a:endParaRPr lang="en-US" altLang="zh-TW" sz="20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075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l="3530" t="15162" r="27352" b="46777"/>
          <a:stretch/>
        </p:blipFill>
        <p:spPr>
          <a:xfrm>
            <a:off x="313763" y="3753656"/>
            <a:ext cx="7225553" cy="223815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0555"/>
            <a:ext cx="9144000" cy="2532908"/>
          </a:xfrm>
          <a:prstGeom prst="rect">
            <a:avLst/>
          </a:prstGeom>
        </p:spPr>
      </p:pic>
      <p:pic>
        <p:nvPicPr>
          <p:cNvPr id="3" name="Picture 2" descr="Home - CASP - Critical Appraisal Skills Program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539" y="5655839"/>
            <a:ext cx="2121461" cy="120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w to Make a Check Ic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41" y="726141"/>
            <a:ext cx="839506" cy="63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11"/>
          <a:stretch/>
        </p:blipFill>
        <p:spPr>
          <a:xfrm>
            <a:off x="0" y="94313"/>
            <a:ext cx="9144000" cy="631828"/>
          </a:xfrm>
          <a:prstGeom prst="rect">
            <a:avLst/>
          </a:prstGeom>
        </p:spPr>
      </p:pic>
      <p:sp>
        <p:nvSpPr>
          <p:cNvPr id="10" name="文字方塊 9"/>
          <p:cNvSpPr txBox="1">
            <a:spLocks/>
          </p:cNvSpPr>
          <p:nvPr/>
        </p:nvSpPr>
        <p:spPr>
          <a:xfrm>
            <a:off x="2718731" y="125705"/>
            <a:ext cx="6158752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Validity </a:t>
            </a:r>
            <a:r>
              <a:rPr lang="en-US" altLang="zh-TW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有效性</a:t>
            </a:r>
            <a:endParaRPr lang="en-US" altLang="zh-TW" sz="20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2" descr="How to Make a Check Ic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33" y="1676400"/>
            <a:ext cx="621336" cy="46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w to Make a Check Ic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33" y="2190508"/>
            <a:ext cx="621336" cy="46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ow to Make a Check Ic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33" y="2658338"/>
            <a:ext cx="621336" cy="46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ow to Make a Check Ic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33" y="3091434"/>
            <a:ext cx="621336" cy="46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41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8"/>
          <a:stretch/>
        </p:blipFill>
        <p:spPr>
          <a:xfrm>
            <a:off x="0" y="1"/>
            <a:ext cx="9144000" cy="3541058"/>
          </a:xfrm>
          <a:prstGeom prst="rect">
            <a:avLst/>
          </a:prstGeom>
        </p:spPr>
      </p:pic>
      <p:pic>
        <p:nvPicPr>
          <p:cNvPr id="3" name="Picture 2" descr="Home - CASP - Critical Appraisal Skills Program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539" y="5655839"/>
            <a:ext cx="2121461" cy="120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>
            <a:spLocks/>
          </p:cNvSpPr>
          <p:nvPr/>
        </p:nvSpPr>
        <p:spPr>
          <a:xfrm>
            <a:off x="2384614" y="17930"/>
            <a:ext cx="6158752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Importance </a:t>
            </a:r>
            <a:r>
              <a:rPr lang="en-US" altLang="zh-TW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重要性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0" y="3723555"/>
            <a:ext cx="9144000" cy="1932284"/>
            <a:chOff x="0" y="3691592"/>
            <a:chExt cx="9144000" cy="1932284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685"/>
            <a:stretch/>
          </p:blipFill>
          <p:spPr>
            <a:xfrm>
              <a:off x="0" y="3691592"/>
              <a:ext cx="9144000" cy="1065055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864"/>
            <a:stretch/>
          </p:blipFill>
          <p:spPr>
            <a:xfrm>
              <a:off x="0" y="4724399"/>
              <a:ext cx="9144000" cy="899477"/>
            </a:xfrm>
            <a:prstGeom prst="rect">
              <a:avLst/>
            </a:prstGeom>
          </p:spPr>
        </p:pic>
      </p:grpSp>
      <p:sp>
        <p:nvSpPr>
          <p:cNvPr id="15" name="文字方塊 14"/>
          <p:cNvSpPr txBox="1">
            <a:spLocks/>
          </p:cNvSpPr>
          <p:nvPr/>
        </p:nvSpPr>
        <p:spPr>
          <a:xfrm>
            <a:off x="5704727" y="2237467"/>
            <a:ext cx="32510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Risk ratio, relative risk</a:t>
            </a:r>
          </a:p>
        </p:txBody>
      </p:sp>
      <p:pic>
        <p:nvPicPr>
          <p:cNvPr id="18" name="Picture 2" descr="How to Make a Check Ic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1" y="3164477"/>
            <a:ext cx="621336" cy="46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9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01712"/>
          </a:xfrm>
          <a:prstGeom prst="rect">
            <a:avLst/>
          </a:prstGeom>
        </p:spPr>
      </p:pic>
      <p:pic>
        <p:nvPicPr>
          <p:cNvPr id="3" name="Picture 2" descr="How to Make a Check Ic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90" y="448234"/>
            <a:ext cx="839506" cy="63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w to Make a Check Ic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90" y="2483222"/>
            <a:ext cx="839506" cy="63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w to Make a Check Ic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90" y="3801034"/>
            <a:ext cx="839506" cy="63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>
            <a:spLocks/>
          </p:cNvSpPr>
          <p:nvPr/>
        </p:nvSpPr>
        <p:spPr>
          <a:xfrm>
            <a:off x="4429312" y="0"/>
            <a:ext cx="6158752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Practicability 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應用性</a:t>
            </a:r>
          </a:p>
        </p:txBody>
      </p:sp>
    </p:spTree>
    <p:extLst>
      <p:ext uri="{BB962C8B-B14F-4D97-AF65-F5344CB8AC3E}">
        <p14:creationId xmlns:p14="http://schemas.microsoft.com/office/powerpoint/2010/main" val="227982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>
            <a:spLocks/>
          </p:cNvSpPr>
          <p:nvPr/>
        </p:nvSpPr>
        <p:spPr>
          <a:xfrm>
            <a:off x="1875175" y="3649369"/>
            <a:ext cx="6209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rgbClr val="FF5D5D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Apply</a:t>
            </a:r>
            <a:r>
              <a:rPr lang="zh-TW" altLang="en-US" sz="4000" b="1" dirty="0" smtClean="0">
                <a:solidFill>
                  <a:srgbClr val="FF5D5D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應用在我的</a:t>
            </a:r>
            <a:r>
              <a:rPr lang="zh-TW" altLang="en-US" sz="4000" b="1" dirty="0" smtClean="0">
                <a:solidFill>
                  <a:srgbClr val="FF5D5D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病人</a:t>
            </a:r>
            <a:endParaRPr lang="en-US" altLang="zh-TW" sz="2400" b="1" dirty="0">
              <a:solidFill>
                <a:srgbClr val="FF5D5D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>
            <a:spLocks/>
          </p:cNvSpPr>
          <p:nvPr/>
        </p:nvSpPr>
        <p:spPr>
          <a:xfrm>
            <a:off x="1875175" y="149468"/>
            <a:ext cx="7141825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Ask </a:t>
            </a:r>
            <a:r>
              <a:rPr lang="zh-TW" altLang="en-US" sz="36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問一個可以回答的問題 </a:t>
            </a:r>
            <a:r>
              <a:rPr lang="en-US" altLang="zh-TW" sz="36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PICO</a:t>
            </a:r>
            <a:endParaRPr lang="en-US" altLang="zh-TW" sz="40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>
            <a:spLocks/>
          </p:cNvSpPr>
          <p:nvPr/>
        </p:nvSpPr>
        <p:spPr>
          <a:xfrm>
            <a:off x="1875175" y="1248263"/>
            <a:ext cx="4664884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Acquire</a:t>
            </a:r>
            <a:r>
              <a:rPr lang="zh-TW" altLang="en-US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搜尋文獻</a:t>
            </a:r>
            <a:endParaRPr lang="en-US" altLang="zh-TW" sz="40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>
            <a:spLocks/>
          </p:cNvSpPr>
          <p:nvPr/>
        </p:nvSpPr>
        <p:spPr>
          <a:xfrm>
            <a:off x="1875175" y="2448816"/>
            <a:ext cx="6530637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Appraise</a:t>
            </a:r>
            <a:r>
              <a:rPr lang="zh-TW" altLang="en-US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評讀文獻 VIP</a:t>
            </a:r>
            <a:endParaRPr lang="en-US" altLang="zh-TW" sz="40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>
            <a:spLocks/>
          </p:cNvSpPr>
          <p:nvPr/>
        </p:nvSpPr>
        <p:spPr>
          <a:xfrm>
            <a:off x="1875174" y="4849923"/>
            <a:ext cx="4597745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Audit</a:t>
            </a:r>
            <a:r>
              <a:rPr lang="zh-TW" altLang="en-US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自我檢討</a:t>
            </a:r>
            <a:endParaRPr lang="en-US" altLang="zh-TW" sz="40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" b="-1"/>
          <a:stretch/>
        </p:blipFill>
        <p:spPr>
          <a:xfrm>
            <a:off x="495225" y="143435"/>
            <a:ext cx="1195563" cy="583745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8" b="19700"/>
          <a:stretch/>
        </p:blipFill>
        <p:spPr>
          <a:xfrm>
            <a:off x="495225" y="3621741"/>
            <a:ext cx="1195563" cy="118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8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>
            <a:spLocks/>
          </p:cNvSpPr>
          <p:nvPr/>
        </p:nvSpPr>
        <p:spPr>
          <a:xfrm>
            <a:off x="1300630" y="5491999"/>
            <a:ext cx="7493000" cy="9836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400" b="1" dirty="0">
                <a:solidFill>
                  <a:srgbClr val="A2A1A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Apply </a:t>
            </a:r>
            <a:r>
              <a:rPr lang="zh-TW" altLang="en-US" sz="4400" b="1" dirty="0">
                <a:solidFill>
                  <a:srgbClr val="A2A1A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臨床應用 </a:t>
            </a:r>
          </a:p>
        </p:txBody>
      </p:sp>
      <p:sp>
        <p:nvSpPr>
          <p:cNvPr id="3" name="文字方塊 2"/>
          <p:cNvSpPr txBox="1">
            <a:spLocks/>
          </p:cNvSpPr>
          <p:nvPr/>
        </p:nvSpPr>
        <p:spPr>
          <a:xfrm>
            <a:off x="486585" y="552786"/>
            <a:ext cx="888153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研究中的病人是否與我的病人類似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 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是。涵蓋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25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歲的病人，未知有無感染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HPV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。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是否考慮到所有重要的臨床結果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 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有無感染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HPV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、接種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dose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、癌前病變發生率、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/>
            </a:r>
            <a:b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</a:b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       不良反應、二價保護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10+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年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/ 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四價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5+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年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是否完整考慮治療的好處、</a:t>
            </a:r>
            <a:r>
              <a:rPr lang="en-US" altLang="zh-TW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副作用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？是。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是否符合病人期待？是。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srgbClr val="FFFFFF"/>
            </a:duotone>
          </a:blip>
          <a:srcRect l="10617" t="6421" r="10247" b="16298"/>
          <a:stretch/>
        </p:blipFill>
        <p:spPr>
          <a:xfrm>
            <a:off x="1901205" y="5661109"/>
            <a:ext cx="900633" cy="879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>
            <a:spLocks/>
          </p:cNvSpPr>
          <p:nvPr/>
        </p:nvSpPr>
        <p:spPr>
          <a:xfrm>
            <a:off x="1300630" y="5491999"/>
            <a:ext cx="7493000" cy="9836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b="1" dirty="0" smtClean="0">
                <a:solidFill>
                  <a:srgbClr val="A2A1A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白話的醫病溝通</a:t>
            </a:r>
            <a:endParaRPr lang="zh-TW" altLang="en-US" sz="4400" b="1" dirty="0">
              <a:solidFill>
                <a:srgbClr val="A2A1A1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>
            <a:spLocks/>
          </p:cNvSpPr>
          <p:nvPr/>
        </p:nvSpPr>
        <p:spPr>
          <a:xfrm>
            <a:off x="719667" y="588645"/>
            <a:ext cx="84243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子宮頸</a:t>
            </a:r>
            <a:r>
              <a:rPr lang="zh-TW" altLang="en-US" sz="2400" b="1" dirty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癌</a:t>
            </a:r>
            <a:r>
              <a:rPr lang="zh-TW" altLang="en-US" sz="2400" b="1" dirty="0" smtClean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疫苗可有效預防子宮頸癌</a:t>
            </a:r>
            <a:endParaRPr lang="en-US" altLang="zh-TW" sz="2400" b="1" dirty="0" smtClean="0">
              <a:solidFill>
                <a:srgbClr val="FF5D5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二價可預防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70%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子宮頸癌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四價、九價有額外的保護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保護年限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5~10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年以上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歲、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經驗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可能感染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</a:t>
            </a:r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HPV)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適合接種疫苗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仍需定期做抹片檢查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嚴重</a:t>
            </a:r>
            <a:r>
              <a:rPr lang="en-US" altLang="zh-TW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副作用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少見 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(2016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WHO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評估疫苗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是安全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經濟效益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：自費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srgbClr val="FFFFFF"/>
            </a:duotone>
          </a:blip>
          <a:srcRect l="10617" t="6421" r="10247" b="16298"/>
          <a:stretch/>
        </p:blipFill>
        <p:spPr>
          <a:xfrm>
            <a:off x="1901205" y="5661109"/>
            <a:ext cx="900633" cy="87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8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>
            <a:spLocks/>
          </p:cNvSpPr>
          <p:nvPr/>
        </p:nvSpPr>
        <p:spPr>
          <a:xfrm>
            <a:off x="1875175" y="3649369"/>
            <a:ext cx="6209168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Apply</a:t>
            </a:r>
            <a:r>
              <a:rPr lang="zh-TW" altLang="en-US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應用在我的病人</a:t>
            </a: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3E</a:t>
            </a:r>
            <a:endParaRPr lang="en-US" altLang="zh-TW" sz="24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>
            <a:spLocks/>
          </p:cNvSpPr>
          <p:nvPr/>
        </p:nvSpPr>
        <p:spPr>
          <a:xfrm>
            <a:off x="1875175" y="149468"/>
            <a:ext cx="7141825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Ask </a:t>
            </a:r>
            <a:r>
              <a:rPr lang="zh-TW" altLang="en-US" sz="36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問一個可以回答的問題 </a:t>
            </a:r>
            <a:r>
              <a:rPr lang="en-US" altLang="zh-TW" sz="36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PICO</a:t>
            </a:r>
            <a:endParaRPr lang="en-US" altLang="zh-TW" sz="40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>
            <a:spLocks/>
          </p:cNvSpPr>
          <p:nvPr/>
        </p:nvSpPr>
        <p:spPr>
          <a:xfrm>
            <a:off x="1875175" y="1248263"/>
            <a:ext cx="4664884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Acquire</a:t>
            </a:r>
            <a:r>
              <a:rPr lang="zh-TW" altLang="en-US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搜尋文獻</a:t>
            </a:r>
            <a:endParaRPr lang="en-US" altLang="zh-TW" sz="40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>
            <a:spLocks/>
          </p:cNvSpPr>
          <p:nvPr/>
        </p:nvSpPr>
        <p:spPr>
          <a:xfrm>
            <a:off x="1875175" y="2448816"/>
            <a:ext cx="6530637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Appraise</a:t>
            </a:r>
            <a:r>
              <a:rPr lang="zh-TW" altLang="en-US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評讀文獻 VIP</a:t>
            </a:r>
            <a:endParaRPr lang="en-US" altLang="zh-TW" sz="40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>
            <a:spLocks/>
          </p:cNvSpPr>
          <p:nvPr/>
        </p:nvSpPr>
        <p:spPr>
          <a:xfrm>
            <a:off x="1875174" y="4849923"/>
            <a:ext cx="4597745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rgbClr val="FF5D5D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Audit</a:t>
            </a:r>
            <a:r>
              <a:rPr lang="zh-TW" altLang="en-US" sz="4000" b="1" dirty="0" smtClean="0">
                <a:solidFill>
                  <a:srgbClr val="FF5D5D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自我檢討</a:t>
            </a:r>
            <a:endParaRPr lang="en-US" altLang="zh-TW" sz="4000" b="1" dirty="0">
              <a:solidFill>
                <a:srgbClr val="FF5D5D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" b="-1"/>
          <a:stretch/>
        </p:blipFill>
        <p:spPr>
          <a:xfrm>
            <a:off x="495225" y="143435"/>
            <a:ext cx="1195563" cy="583745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9" b="23"/>
          <a:stretch/>
        </p:blipFill>
        <p:spPr>
          <a:xfrm>
            <a:off x="495225" y="4778187"/>
            <a:ext cx="1195563" cy="117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7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>
            <a:spLocks/>
          </p:cNvSpPr>
          <p:nvPr/>
        </p:nvSpPr>
        <p:spPr>
          <a:xfrm>
            <a:off x="1300630" y="5491999"/>
            <a:ext cx="7493000" cy="9836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400" b="1" dirty="0">
                <a:solidFill>
                  <a:srgbClr val="A2A1A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Audit 自我檢討</a:t>
            </a:r>
          </a:p>
        </p:txBody>
      </p:sp>
      <p:sp>
        <p:nvSpPr>
          <p:cNvPr id="3" name="文字方塊 2"/>
          <p:cNvSpPr txBox="1">
            <a:spLocks/>
          </p:cNvSpPr>
          <p:nvPr/>
        </p:nvSpPr>
        <p:spPr>
          <a:xfrm>
            <a:off x="477620" y="355562"/>
            <a:ext cx="8881533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比較透過 </a:t>
            </a:r>
            <a:r>
              <a:rPr lang="en-US" altLang="zh-TW" sz="3200" b="1" dirty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EBM </a:t>
            </a:r>
            <a:r>
              <a:rPr lang="zh-TW" altLang="en-US" sz="3200" b="1" dirty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實施</a:t>
            </a:r>
            <a:r>
              <a:rPr lang="zh-TW" altLang="en-US" sz="3200" b="1" dirty="0" smtClean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方法與</a:t>
            </a:r>
            <a:r>
              <a:rPr lang="zh-TW" altLang="en-US" sz="3200" b="1" dirty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傳統</a:t>
            </a:r>
            <a:r>
              <a:rPr lang="zh-TW" altLang="en-US" sz="3200" b="1" dirty="0" smtClean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方法</a:t>
            </a:r>
            <a:r>
              <a:rPr lang="en-US" altLang="zh-TW" sz="3200" b="1" dirty="0" smtClean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 smtClean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lang="zh-TW" altLang="en-US" sz="3200" b="1" dirty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醫療照顧的品質提升之處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srgbClr val="FFFFFF"/>
            </a:duotone>
          </a:blip>
          <a:srcRect l="10494" t="4321" r="10864" b="17901"/>
          <a:stretch/>
        </p:blipFill>
        <p:spPr>
          <a:xfrm>
            <a:off x="1533652" y="5661108"/>
            <a:ext cx="889309" cy="879537"/>
          </a:xfrm>
          <a:prstGeom prst="rect">
            <a:avLst/>
          </a:prstGeom>
        </p:spPr>
      </p:pic>
      <p:sp>
        <p:nvSpPr>
          <p:cNvPr id="5" name="文字方塊 4"/>
          <p:cNvSpPr txBox="1">
            <a:spLocks/>
          </p:cNvSpPr>
          <p:nvPr/>
        </p:nvSpPr>
        <p:spPr>
          <a:xfrm>
            <a:off x="477621" y="2372621"/>
            <a:ext cx="88098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精準醫療：針對不同年紀族群給予個人化建議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不依賴經驗療法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有幾分證據、說幾分話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TW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003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>
            <a:spLocks/>
          </p:cNvSpPr>
          <p:nvPr/>
        </p:nvSpPr>
        <p:spPr>
          <a:xfrm>
            <a:off x="576232" y="436243"/>
            <a:ext cx="8307791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 smtClean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是否贊成</a:t>
            </a:r>
            <a:r>
              <a:rPr lang="zh-TW" altLang="en-US" sz="3200" b="1" dirty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公費施</a:t>
            </a:r>
            <a:r>
              <a:rPr lang="zh-TW" altLang="en-US" sz="3200" b="1" dirty="0" smtClean="0">
                <a:solidFill>
                  <a:srgbClr val="FF5D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打二價、九價子宮頸疫苗？</a:t>
            </a:r>
            <a:endParaRPr lang="en-US" altLang="zh-TW" sz="3200" b="1" dirty="0" smtClean="0">
              <a:solidFill>
                <a:srgbClr val="FF5D5D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>
            <a:spLocks/>
          </p:cNvSpPr>
          <p:nvPr/>
        </p:nvSpPr>
        <p:spPr>
          <a:xfrm>
            <a:off x="665880" y="1494079"/>
            <a:ext cx="78685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現行政策：大多數縣市有公費補助國中女生接種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本組意見：自費！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公費疫苗預算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3.2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億，可用於推廣安全性行為、抹片。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在抹片的推廣下，子宮頸癌發生率已大幅下降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發生罕見不良反應容易有糾紛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病人可能因此不做抹片，錯過治療機會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050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>
            <a:spLocks/>
          </p:cNvSpPr>
          <p:nvPr/>
        </p:nvSpPr>
        <p:spPr>
          <a:xfrm>
            <a:off x="1875175" y="3649369"/>
            <a:ext cx="6209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Apply</a:t>
            </a:r>
            <a:r>
              <a:rPr lang="zh-TW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應用在我的病人</a:t>
            </a:r>
            <a:r>
              <a:rPr lang="en-US" altLang="zh-TW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3E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>
            <a:spLocks/>
          </p:cNvSpPr>
          <p:nvPr/>
        </p:nvSpPr>
        <p:spPr>
          <a:xfrm>
            <a:off x="1875175" y="149468"/>
            <a:ext cx="7141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Ask </a:t>
            </a:r>
            <a:r>
              <a:rPr lang="zh-TW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問一個可以回答的問題 </a:t>
            </a:r>
            <a:r>
              <a:rPr lang="en-US" altLang="zh-TW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PICO</a:t>
            </a:r>
            <a:endParaRPr lang="en-US" altLang="zh-TW" sz="4000" b="1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>
            <a:spLocks/>
          </p:cNvSpPr>
          <p:nvPr/>
        </p:nvSpPr>
        <p:spPr>
          <a:xfrm>
            <a:off x="1875175" y="1248263"/>
            <a:ext cx="4664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Acquire</a:t>
            </a:r>
            <a:r>
              <a:rPr lang="zh-TW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搜尋文獻</a:t>
            </a:r>
            <a:endParaRPr lang="en-US" altLang="zh-TW" sz="4000" b="1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>
            <a:spLocks/>
          </p:cNvSpPr>
          <p:nvPr/>
        </p:nvSpPr>
        <p:spPr>
          <a:xfrm>
            <a:off x="1875175" y="2448816"/>
            <a:ext cx="6530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Appraise</a:t>
            </a:r>
            <a:r>
              <a:rPr lang="zh-TW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評讀文獻 VIP</a:t>
            </a:r>
            <a:endParaRPr lang="en-US" altLang="zh-TW" sz="4000" b="1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>
            <a:spLocks/>
          </p:cNvSpPr>
          <p:nvPr/>
        </p:nvSpPr>
        <p:spPr>
          <a:xfrm>
            <a:off x="1875174" y="4849923"/>
            <a:ext cx="4597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Audit</a:t>
            </a:r>
            <a:r>
              <a:rPr lang="zh-TW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自我檢討</a:t>
            </a:r>
            <a:endParaRPr lang="en-US" altLang="zh-TW" sz="4000" b="1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514505" y="149468"/>
            <a:ext cx="1193800" cy="5831422"/>
            <a:chOff x="489105" y="87576"/>
            <a:chExt cx="1193800" cy="5831422"/>
          </a:xfrm>
        </p:grpSpPr>
        <p:grpSp>
          <p:nvGrpSpPr>
            <p:cNvPr id="3" name="群組 2"/>
            <p:cNvGrpSpPr/>
            <p:nvPr/>
          </p:nvGrpSpPr>
          <p:grpSpPr>
            <a:xfrm>
              <a:off x="489105" y="87576"/>
              <a:ext cx="1193800" cy="5831422"/>
              <a:chOff x="319772" y="163777"/>
              <a:chExt cx="1193800" cy="5831422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srgbClr val="FFFFFF"/>
                </a:duotone>
              </a:blip>
              <a:srcRect l="9629" t="4321" r="7408" b="17037"/>
              <a:stretch/>
            </p:blipFill>
            <p:spPr>
              <a:xfrm>
                <a:off x="319772" y="163777"/>
                <a:ext cx="1193800" cy="1131623"/>
              </a:xfrm>
              <a:prstGeom prst="rect">
                <a:avLst/>
              </a:prstGeom>
            </p:spPr>
          </p:pic>
          <p:pic>
            <p:nvPicPr>
              <p:cNvPr id="5" name="圖片 4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3">
                    <a:shade val="45000"/>
                    <a:satMod val="135000"/>
                  </a:schemeClr>
                  <a:srgbClr val="FFFFFF"/>
                </a:duotone>
              </a:blip>
              <a:srcRect l="7901" r="6296" b="13704"/>
              <a:stretch/>
            </p:blipFill>
            <p:spPr>
              <a:xfrm>
                <a:off x="354099" y="1339054"/>
                <a:ext cx="1125147" cy="1131623"/>
              </a:xfrm>
              <a:prstGeom prst="rect">
                <a:avLst/>
              </a:prstGeom>
            </p:spPr>
          </p:pic>
          <p:pic>
            <p:nvPicPr>
              <p:cNvPr id="11" name="圖片 10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3">
                    <a:shade val="45000"/>
                    <a:satMod val="135000"/>
                  </a:schemeClr>
                  <a:srgbClr val="FFFFFF"/>
                </a:duotone>
              </a:blip>
              <a:srcRect l="10617" t="6421" r="10247" b="16298"/>
              <a:stretch/>
            </p:blipFill>
            <p:spPr>
              <a:xfrm>
                <a:off x="337289" y="3689608"/>
                <a:ext cx="1158766" cy="1131623"/>
              </a:xfrm>
              <a:prstGeom prst="rect">
                <a:avLst/>
              </a:prstGeom>
            </p:spPr>
          </p:pic>
          <p:pic>
            <p:nvPicPr>
              <p:cNvPr id="12" name="圖片 11"/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accent3">
                    <a:shade val="45000"/>
                    <a:satMod val="135000"/>
                  </a:schemeClr>
                  <a:srgbClr val="FFFFFF"/>
                </a:duotone>
              </a:blip>
              <a:srcRect l="10494" t="4321" r="10864" b="17901"/>
              <a:stretch/>
            </p:blipFill>
            <p:spPr>
              <a:xfrm>
                <a:off x="345237" y="4864887"/>
                <a:ext cx="1142870" cy="1130312"/>
              </a:xfrm>
              <a:prstGeom prst="rect">
                <a:avLst/>
              </a:prstGeom>
            </p:spPr>
          </p:pic>
        </p:grpSp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3">
                  <a:shade val="45000"/>
                  <a:satMod val="135000"/>
                </a:schemeClr>
                <a:srgbClr val="FFFFFF"/>
              </a:duotone>
            </a:blip>
            <a:srcRect l="7654" t="370" r="6296" b="14074"/>
            <a:stretch/>
          </p:blipFill>
          <p:spPr>
            <a:xfrm>
              <a:off x="516928" y="2438128"/>
              <a:ext cx="1138155" cy="113162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>
            <a:spLocks/>
          </p:cNvSpPr>
          <p:nvPr/>
        </p:nvSpPr>
        <p:spPr>
          <a:xfrm>
            <a:off x="1875175" y="3649369"/>
            <a:ext cx="6209168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Apply</a:t>
            </a:r>
            <a:r>
              <a:rPr lang="zh-TW" altLang="en-US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應用在我的病人</a:t>
            </a: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3E</a:t>
            </a:r>
            <a:endParaRPr lang="en-US" altLang="zh-TW" sz="24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>
            <a:spLocks/>
          </p:cNvSpPr>
          <p:nvPr/>
        </p:nvSpPr>
        <p:spPr>
          <a:xfrm>
            <a:off x="1875175" y="149468"/>
            <a:ext cx="7141825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rgbClr val="FF5D5D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Ask </a:t>
            </a:r>
            <a:r>
              <a:rPr lang="zh-TW" altLang="en-US" sz="3600" b="1" dirty="0" smtClean="0">
                <a:solidFill>
                  <a:srgbClr val="FF5D5D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問一個可以回答的問題 </a:t>
            </a:r>
            <a:r>
              <a:rPr lang="en-US" altLang="zh-TW" sz="3600" b="1" dirty="0" smtClean="0">
                <a:solidFill>
                  <a:srgbClr val="FF5D5D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PICO</a:t>
            </a:r>
            <a:endParaRPr lang="en-US" altLang="zh-TW" sz="4000" b="1" dirty="0">
              <a:solidFill>
                <a:srgbClr val="FF5D5D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>
            <a:spLocks/>
          </p:cNvSpPr>
          <p:nvPr/>
        </p:nvSpPr>
        <p:spPr>
          <a:xfrm>
            <a:off x="1875175" y="1248263"/>
            <a:ext cx="4664884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Acquire</a:t>
            </a:r>
            <a:r>
              <a:rPr lang="zh-TW" altLang="en-US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搜尋文獻</a:t>
            </a:r>
            <a:endParaRPr lang="en-US" altLang="zh-TW" sz="40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>
            <a:spLocks/>
          </p:cNvSpPr>
          <p:nvPr/>
        </p:nvSpPr>
        <p:spPr>
          <a:xfrm>
            <a:off x="1875175" y="2448816"/>
            <a:ext cx="6530637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Appraise</a:t>
            </a:r>
            <a:r>
              <a:rPr lang="zh-TW" altLang="en-US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評讀文獻 VIP</a:t>
            </a:r>
            <a:endParaRPr lang="en-US" altLang="zh-TW" sz="40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>
            <a:spLocks/>
          </p:cNvSpPr>
          <p:nvPr/>
        </p:nvSpPr>
        <p:spPr>
          <a:xfrm>
            <a:off x="1875174" y="4849923"/>
            <a:ext cx="4597745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Audit</a:t>
            </a:r>
            <a:r>
              <a:rPr lang="zh-TW" altLang="en-US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自我檢討</a:t>
            </a:r>
            <a:endParaRPr lang="en-US" altLang="zh-TW" sz="40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26"/>
          <a:stretch/>
        </p:blipFill>
        <p:spPr>
          <a:xfrm>
            <a:off x="514505" y="149468"/>
            <a:ext cx="1195563" cy="114145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8"/>
          <a:stretch/>
        </p:blipFill>
        <p:spPr>
          <a:xfrm>
            <a:off x="495225" y="1299882"/>
            <a:ext cx="1195563" cy="468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9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>
            <a:spLocks/>
          </p:cNvSpPr>
          <p:nvPr/>
        </p:nvSpPr>
        <p:spPr>
          <a:xfrm>
            <a:off x="1300630" y="5491999"/>
            <a:ext cx="7493000" cy="9836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400" b="1" dirty="0" smtClean="0">
                <a:solidFill>
                  <a:srgbClr val="A2A1A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Ask</a:t>
            </a:r>
            <a:r>
              <a:rPr lang="zh-TW" altLang="en-US" sz="4400" b="1" dirty="0" smtClean="0">
                <a:solidFill>
                  <a:srgbClr val="A2A1A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問</a:t>
            </a:r>
            <a:r>
              <a:rPr lang="zh-TW" altLang="en-US" sz="4400" b="1" dirty="0">
                <a:solidFill>
                  <a:srgbClr val="A2A1A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一個可以回答的問題 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srgbClr val="FFFFFF"/>
            </a:duotone>
          </a:blip>
          <a:srcRect l="9629" t="4321" r="7408" b="17037"/>
          <a:stretch/>
        </p:blipFill>
        <p:spPr>
          <a:xfrm>
            <a:off x="570784" y="5691088"/>
            <a:ext cx="849788" cy="805528"/>
          </a:xfrm>
          <a:prstGeom prst="rect">
            <a:avLst/>
          </a:prstGeom>
        </p:spPr>
      </p:pic>
      <p:sp>
        <p:nvSpPr>
          <p:cNvPr id="8" name="文字方塊 7"/>
          <p:cNvSpPr txBox="1">
            <a:spLocks/>
          </p:cNvSpPr>
          <p:nvPr/>
        </p:nvSpPr>
        <p:spPr>
          <a:xfrm>
            <a:off x="525959" y="107442"/>
            <a:ext cx="333783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Patient</a:t>
            </a:r>
          </a:p>
          <a:p>
            <a:pPr>
              <a:lnSpc>
                <a:spcPct val="200000"/>
              </a:lnSpc>
            </a:pPr>
            <a:r>
              <a:rPr lang="en-US" altLang="zh-TW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Intervention</a:t>
            </a:r>
          </a:p>
          <a:p>
            <a:pPr>
              <a:lnSpc>
                <a:spcPct val="200000"/>
              </a:lnSpc>
            </a:pPr>
            <a:r>
              <a:rPr lang="en-US" altLang="zh-TW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Comparison</a:t>
            </a:r>
          </a:p>
          <a:p>
            <a:pPr>
              <a:lnSpc>
                <a:spcPct val="200000"/>
              </a:lnSpc>
            </a:pPr>
            <a:r>
              <a:rPr lang="en-US" altLang="zh-TW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Outcome</a:t>
            </a:r>
            <a:endParaRPr lang="en-US" altLang="zh-TW" sz="32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>
            <a:spLocks/>
          </p:cNvSpPr>
          <p:nvPr/>
        </p:nvSpPr>
        <p:spPr>
          <a:xfrm>
            <a:off x="3258698" y="181522"/>
            <a:ext cx="4155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歲女性 無性行為經驗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>
            <a:spLocks/>
          </p:cNvSpPr>
          <p:nvPr/>
        </p:nvSpPr>
        <p:spPr>
          <a:xfrm>
            <a:off x="3258699" y="2151886"/>
            <a:ext cx="2819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無接種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HPV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>
            <a:spLocks/>
          </p:cNvSpPr>
          <p:nvPr/>
        </p:nvSpPr>
        <p:spPr>
          <a:xfrm>
            <a:off x="3258699" y="1168651"/>
            <a:ext cx="3052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接種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HPV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/>
          <p:cNvSpPr txBox="1">
            <a:spLocks/>
          </p:cNvSpPr>
          <p:nvPr/>
        </p:nvSpPr>
        <p:spPr>
          <a:xfrm>
            <a:off x="3258699" y="3139015"/>
            <a:ext cx="3508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子宮頸癌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之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發生率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247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>
            <a:spLocks/>
          </p:cNvSpPr>
          <p:nvPr/>
        </p:nvSpPr>
        <p:spPr>
          <a:xfrm>
            <a:off x="1300630" y="5491999"/>
            <a:ext cx="7493000" cy="9836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400" b="1" dirty="0" smtClean="0">
                <a:solidFill>
                  <a:srgbClr val="A2A1A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Ask</a:t>
            </a:r>
            <a:r>
              <a:rPr lang="zh-TW" altLang="en-US" sz="4400" b="1" dirty="0" smtClean="0">
                <a:solidFill>
                  <a:srgbClr val="A2A1A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問</a:t>
            </a:r>
            <a:r>
              <a:rPr lang="zh-TW" altLang="en-US" sz="4400" b="1" dirty="0">
                <a:solidFill>
                  <a:srgbClr val="A2A1A1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一個可以回答的問題 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srgbClr val="FFFFFF"/>
            </a:duotone>
          </a:blip>
          <a:srcRect l="9629" t="4321" r="7408" b="17037"/>
          <a:stretch/>
        </p:blipFill>
        <p:spPr>
          <a:xfrm>
            <a:off x="570784" y="5691088"/>
            <a:ext cx="849788" cy="805528"/>
          </a:xfrm>
          <a:prstGeom prst="rect">
            <a:avLst/>
          </a:prstGeom>
        </p:spPr>
      </p:pic>
      <p:sp>
        <p:nvSpPr>
          <p:cNvPr id="8" name="文字方塊 7"/>
          <p:cNvSpPr txBox="1">
            <a:spLocks/>
          </p:cNvSpPr>
          <p:nvPr/>
        </p:nvSpPr>
        <p:spPr>
          <a:xfrm>
            <a:off x="525959" y="107442"/>
            <a:ext cx="333783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Patient</a:t>
            </a:r>
          </a:p>
          <a:p>
            <a:pPr>
              <a:lnSpc>
                <a:spcPct val="200000"/>
              </a:lnSpc>
            </a:pPr>
            <a:r>
              <a:rPr lang="en-US" altLang="zh-TW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Intervention</a:t>
            </a:r>
          </a:p>
          <a:p>
            <a:pPr>
              <a:lnSpc>
                <a:spcPct val="200000"/>
              </a:lnSpc>
            </a:pPr>
            <a:r>
              <a:rPr lang="en-US" altLang="zh-TW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Comparison</a:t>
            </a:r>
          </a:p>
          <a:p>
            <a:pPr>
              <a:lnSpc>
                <a:spcPct val="200000"/>
              </a:lnSpc>
            </a:pPr>
            <a:r>
              <a:rPr lang="en-US" altLang="zh-TW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Outcome</a:t>
            </a:r>
            <a:endParaRPr lang="en-US" altLang="zh-TW" sz="32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>
            <a:spLocks/>
          </p:cNvSpPr>
          <p:nvPr/>
        </p:nvSpPr>
        <p:spPr>
          <a:xfrm>
            <a:off x="3258698" y="181522"/>
            <a:ext cx="4155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歲女性 已婚有生育過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>
            <a:spLocks/>
          </p:cNvSpPr>
          <p:nvPr/>
        </p:nvSpPr>
        <p:spPr>
          <a:xfrm>
            <a:off x="3258699" y="2151886"/>
            <a:ext cx="2819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無接種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HPV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>
            <a:spLocks/>
          </p:cNvSpPr>
          <p:nvPr/>
        </p:nvSpPr>
        <p:spPr>
          <a:xfrm>
            <a:off x="3258699" y="1168651"/>
            <a:ext cx="3052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接種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HPV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/>
          <p:cNvSpPr txBox="1">
            <a:spLocks/>
          </p:cNvSpPr>
          <p:nvPr/>
        </p:nvSpPr>
        <p:spPr>
          <a:xfrm>
            <a:off x="3258699" y="3139015"/>
            <a:ext cx="3508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子宮頸癌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之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發生率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767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/>
          <p:cNvSpPr txBox="1">
            <a:spLocks/>
          </p:cNvSpPr>
          <p:nvPr/>
        </p:nvSpPr>
        <p:spPr>
          <a:xfrm>
            <a:off x="1875175" y="3649369"/>
            <a:ext cx="6209168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Apply</a:t>
            </a:r>
            <a:r>
              <a:rPr lang="zh-TW" altLang="en-US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應用在我的病人</a:t>
            </a: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3E</a:t>
            </a:r>
            <a:endParaRPr lang="en-US" altLang="zh-TW" sz="24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>
            <a:spLocks/>
          </p:cNvSpPr>
          <p:nvPr/>
        </p:nvSpPr>
        <p:spPr>
          <a:xfrm>
            <a:off x="1875175" y="149468"/>
            <a:ext cx="7141825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Ask </a:t>
            </a:r>
            <a:r>
              <a:rPr lang="zh-TW" altLang="en-US" sz="36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問一個可以回答的問題 </a:t>
            </a:r>
            <a:r>
              <a:rPr lang="en-US" altLang="zh-TW" sz="36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PICO</a:t>
            </a:r>
            <a:endParaRPr lang="en-US" altLang="zh-TW" sz="40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>
            <a:spLocks/>
          </p:cNvSpPr>
          <p:nvPr/>
        </p:nvSpPr>
        <p:spPr>
          <a:xfrm>
            <a:off x="1875175" y="1248263"/>
            <a:ext cx="4664884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rgbClr val="FF5D5D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Acquire</a:t>
            </a:r>
            <a:r>
              <a:rPr lang="zh-TW" altLang="en-US" sz="4000" b="1" dirty="0" smtClean="0">
                <a:solidFill>
                  <a:srgbClr val="FF5D5D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搜尋文獻</a:t>
            </a:r>
            <a:endParaRPr lang="en-US" altLang="zh-TW" sz="4000" b="1" dirty="0">
              <a:solidFill>
                <a:srgbClr val="FF5D5D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>
            <a:spLocks/>
          </p:cNvSpPr>
          <p:nvPr/>
        </p:nvSpPr>
        <p:spPr>
          <a:xfrm>
            <a:off x="1875175" y="2448816"/>
            <a:ext cx="6530637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Appraise</a:t>
            </a:r>
            <a:r>
              <a:rPr lang="zh-TW" altLang="en-US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評讀文獻 VIP</a:t>
            </a:r>
            <a:endParaRPr lang="en-US" altLang="zh-TW" sz="40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>
            <a:spLocks/>
          </p:cNvSpPr>
          <p:nvPr/>
        </p:nvSpPr>
        <p:spPr>
          <a:xfrm>
            <a:off x="1875174" y="4849923"/>
            <a:ext cx="4597745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Audit</a:t>
            </a:r>
            <a:r>
              <a:rPr lang="zh-TW" altLang="en-US" sz="4000" b="1" dirty="0" smtClean="0">
                <a:solidFill>
                  <a:schemeClr val="bg1">
                    <a:lumMod val="65000"/>
                  </a:schemeClr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自我檢討</a:t>
            </a:r>
            <a:endParaRPr lang="en-US" altLang="zh-TW" sz="4000" b="1" dirty="0">
              <a:solidFill>
                <a:schemeClr val="bg1">
                  <a:lumMod val="65000"/>
                </a:schemeClr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4" b="79965"/>
          <a:stretch/>
        </p:blipFill>
        <p:spPr>
          <a:xfrm>
            <a:off x="495225" y="143435"/>
            <a:ext cx="1195563" cy="1174377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6"/>
          <a:stretch/>
        </p:blipFill>
        <p:spPr>
          <a:xfrm>
            <a:off x="495225" y="2474259"/>
            <a:ext cx="1195563" cy="3506631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9" b="60440"/>
          <a:stretch/>
        </p:blipFill>
        <p:spPr>
          <a:xfrm>
            <a:off x="495225" y="1272988"/>
            <a:ext cx="1195563" cy="11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0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0000" t="15229" r="17647"/>
          <a:stretch/>
        </p:blipFill>
        <p:spPr>
          <a:xfrm>
            <a:off x="0" y="-27709"/>
            <a:ext cx="9140930" cy="602428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67938" t="69849" r="21826" b="5977"/>
          <a:stretch/>
        </p:blipFill>
        <p:spPr>
          <a:xfrm>
            <a:off x="6686432" y="3592944"/>
            <a:ext cx="2457568" cy="32650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764603" y="5751604"/>
            <a:ext cx="2231615" cy="501413"/>
          </a:xfrm>
          <a:prstGeom prst="rect">
            <a:avLst/>
          </a:prstGeom>
          <a:noFill/>
          <a:ln w="57150">
            <a:solidFill>
              <a:srgbClr val="FF5D5D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277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t="53922" r="39706"/>
          <a:stretch/>
        </p:blipFill>
        <p:spPr>
          <a:xfrm>
            <a:off x="0" y="116540"/>
            <a:ext cx="9144000" cy="393080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t="55252" r="33225"/>
          <a:stretch/>
        </p:blipFill>
        <p:spPr>
          <a:xfrm>
            <a:off x="0" y="1149561"/>
            <a:ext cx="9144000" cy="344681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t="54967" r="38922"/>
          <a:stretch/>
        </p:blipFill>
        <p:spPr>
          <a:xfrm>
            <a:off x="0" y="2350936"/>
            <a:ext cx="9144000" cy="379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9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1509</TotalTime>
  <Words>712</Words>
  <Application>Microsoft Office PowerPoint</Application>
  <PresentationFormat>如螢幕大小 (4:3)</PresentationFormat>
  <Paragraphs>138</Paragraphs>
  <Slides>29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6" baseType="lpstr">
      <vt:lpstr>微軟正黑體</vt:lpstr>
      <vt:lpstr>新細明體</vt:lpstr>
      <vt:lpstr>Arial</vt:lpstr>
      <vt:lpstr>Calibri</vt:lpstr>
      <vt:lpstr>Calibri Light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Yuyalun</dc:creator>
  <cp:lastModifiedBy>Yuyalun</cp:lastModifiedBy>
  <cp:revision>203</cp:revision>
  <dcterms:created xsi:type="dcterms:W3CDTF">2020-11-23T07:42:19Z</dcterms:created>
  <dcterms:modified xsi:type="dcterms:W3CDTF">2020-12-18T05:53:13Z</dcterms:modified>
</cp:coreProperties>
</file>