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67" r:id="rId2"/>
    <p:sldId id="280" r:id="rId3"/>
    <p:sldId id="299" r:id="rId4"/>
    <p:sldId id="314" r:id="rId5"/>
    <p:sldId id="302" r:id="rId6"/>
    <p:sldId id="301" r:id="rId7"/>
    <p:sldId id="303" r:id="rId8"/>
    <p:sldId id="311" r:id="rId9"/>
    <p:sldId id="312" r:id="rId10"/>
    <p:sldId id="313" r:id="rId11"/>
    <p:sldId id="305" r:id="rId12"/>
    <p:sldId id="310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CCFFCC"/>
    <a:srgbClr val="FFFFCC"/>
    <a:srgbClr val="CCECFF"/>
    <a:srgbClr val="99CCFF"/>
    <a:srgbClr val="0066FF"/>
    <a:srgbClr val="CCCCFF"/>
    <a:srgbClr val="CCFFFF"/>
    <a:srgbClr val="66CCFF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03" autoAdjust="0"/>
    <p:restoredTop sz="94660"/>
  </p:normalViewPr>
  <p:slideViewPr>
    <p:cSldViewPr snapToGrid="0">
      <p:cViewPr varScale="1">
        <p:scale>
          <a:sx n="62" d="100"/>
          <a:sy n="62" d="100"/>
        </p:scale>
        <p:origin x="128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7BED2-0612-4931-8535-90D724F2B499}" type="datetimeFigureOut">
              <a:rPr lang="zh-TW" altLang="en-US" smtClean="0"/>
              <a:t>2020/8/26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A4FED7-AD3F-415B-8BBA-36B7A86F78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1118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 descr="淺色水平線"/>
          <p:cNvSpPr>
            <a:spLocks noChangeArrowheads="1"/>
          </p:cNvSpPr>
          <p:nvPr userDrawn="1"/>
        </p:nvSpPr>
        <p:spPr bwMode="gray">
          <a:xfrm>
            <a:off x="0" y="1341438"/>
            <a:ext cx="9132888" cy="12954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b="0">
              <a:solidFill>
                <a:srgbClr val="000000"/>
              </a:solidFill>
            </a:endParaRPr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24275"/>
            <a:ext cx="91440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4261" y="1465063"/>
            <a:ext cx="8258475" cy="1020762"/>
          </a:xfrm>
        </p:spPr>
        <p:txBody>
          <a:bodyPr anchor="ctr"/>
          <a:lstStyle>
            <a:lvl1pPr algn="ctr">
              <a:defRPr sz="5000">
                <a:solidFill>
                  <a:srgbClr val="000066"/>
                </a:solidFill>
              </a:defRPr>
            </a:lvl1pPr>
          </a:lstStyle>
          <a:p>
            <a:pPr lv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981325"/>
            <a:ext cx="7010400" cy="204787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800"/>
            </a:lvl1pPr>
          </a:lstStyle>
          <a:p>
            <a:pPr lvl="0"/>
            <a:r>
              <a:rPr lang="zh-TW" altLang="en-US" noProof="0" dirty="0"/>
              <a:t>按一下以編輯母片副標題樣式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418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6738" y="86628"/>
            <a:ext cx="8001000" cy="798898"/>
          </a:xfrm>
        </p:spPr>
        <p:txBody>
          <a:bodyPr anchor="ctr"/>
          <a:lstStyle>
            <a:lvl1pPr algn="ctr">
              <a:defRPr sz="4000">
                <a:solidFill>
                  <a:srgbClr val="000099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66738" y="1078029"/>
            <a:ext cx="8001000" cy="5087821"/>
          </a:xfrm>
        </p:spPr>
        <p:txBody>
          <a:bodyPr/>
          <a:lstStyle>
            <a:lvl1pPr marL="469900" indent="-469900">
              <a:buClr>
                <a:srgbClr val="008000"/>
              </a:buClr>
              <a:buFont typeface="Wingdings" panose="05000000000000000000" pitchFamily="2" charset="2"/>
              <a:buChar char="u"/>
              <a:defRPr/>
            </a:lvl1pPr>
            <a:lvl2pPr marL="908050" indent="-436563">
              <a:buClr>
                <a:srgbClr val="663300"/>
              </a:buClr>
              <a:buFont typeface="Wingdings" panose="05000000000000000000" pitchFamily="2" charset="2"/>
              <a:buChar char="Ø"/>
              <a:defRPr/>
            </a:lvl2pPr>
            <a:lvl3pPr marL="1304925" indent="-395288">
              <a:buClr>
                <a:srgbClr val="996600"/>
              </a:buClr>
              <a:buFont typeface="Wingdings" panose="05000000000000000000" pitchFamily="2" charset="2"/>
              <a:buChar char="l"/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762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566738" y="115503"/>
            <a:ext cx="8001000" cy="770021"/>
          </a:xfrm>
        </p:spPr>
        <p:txBody>
          <a:bodyPr anchor="ctr"/>
          <a:lstStyle>
            <a:lvl1pPr algn="ctr">
              <a:defRPr sz="4000">
                <a:solidFill>
                  <a:srgbClr val="000099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566738" y="1078029"/>
            <a:ext cx="8001000" cy="5087821"/>
          </a:xfrm>
        </p:spPr>
        <p:txBody>
          <a:bodyPr/>
          <a:lstStyle>
            <a:lvl1pPr marL="469900" indent="-469900">
              <a:buClr>
                <a:srgbClr val="008000"/>
              </a:buClr>
              <a:buFont typeface="Wingdings" panose="05000000000000000000" pitchFamily="2" charset="2"/>
              <a:buChar char="u"/>
              <a:defRPr/>
            </a:lvl1pPr>
            <a:lvl2pPr marL="908050" indent="-436563">
              <a:buClr>
                <a:srgbClr val="663300"/>
              </a:buClr>
              <a:buFont typeface="Wingdings" panose="05000000000000000000" pitchFamily="2" charset="2"/>
              <a:buChar char="Ø"/>
              <a:defRPr/>
            </a:lvl2pPr>
            <a:lvl3pPr marL="1304925" indent="-395288">
              <a:buClr>
                <a:srgbClr val="996600"/>
              </a:buClr>
              <a:buFont typeface="Wingdings" panose="05000000000000000000" pitchFamily="2" charset="2"/>
              <a:buChar char="l"/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5493942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9CDD2-CA6C-4A6B-82D5-49368E2C55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04540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0"/>
            <a:ext cx="800100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052513"/>
            <a:ext cx="8001000" cy="511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69900" lvl="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8000"/>
              </a:buClr>
              <a:buFont typeface="Wingdings" panose="05000000000000000000" pitchFamily="2" charset="2"/>
              <a:buChar char="u"/>
            </a:pPr>
            <a:r>
              <a:rPr lang="zh-TW" altLang="en-US" dirty="0" smtClean="0"/>
              <a:t>按一下以編輯母片</a:t>
            </a:r>
          </a:p>
          <a:p>
            <a:pPr marL="908050" lvl="1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3300"/>
              </a:buClr>
              <a:buFont typeface="Wingdings" panose="05000000000000000000" pitchFamily="2" charset="2"/>
              <a:buChar char="Ø"/>
            </a:pPr>
            <a:r>
              <a:rPr lang="zh-TW" altLang="en-US" dirty="0" smtClean="0"/>
              <a:t>第二層</a:t>
            </a:r>
          </a:p>
          <a:p>
            <a:pPr marL="1304925" lvl="2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00"/>
              </a:buClr>
              <a:buFont typeface="Wingdings" panose="05000000000000000000" pitchFamily="2" charset="2"/>
              <a:buChar char="l"/>
            </a:pPr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ClrTx/>
              <a:buFontTx/>
              <a:buNone/>
              <a:defRPr kumimoji="0" sz="1200" b="0">
                <a:ea typeface="新細明體" pitchFamily="18" charset="-12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113" y="6237288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kumimoji="0" sz="1200" b="0">
                <a:ea typeface="新細明體" pitchFamily="18" charset="-12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237288"/>
            <a:ext cx="19812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>
                <a:ea typeface="新細明體" panose="02020500000000000000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9DA20A-D434-4590-AB94-EE5A60DF91E9}" type="slidenum">
              <a:rPr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  <p:pic>
        <p:nvPicPr>
          <p:cNvPr id="1031" name="Picture 12" descr="CYCH-logo橫式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6453188"/>
            <a:ext cx="17605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3" descr="淺色水平線"/>
          <p:cNvSpPr>
            <a:spLocks noChangeArrowheads="1"/>
          </p:cNvSpPr>
          <p:nvPr/>
        </p:nvSpPr>
        <p:spPr bwMode="gray">
          <a:xfrm>
            <a:off x="0" y="0"/>
            <a:ext cx="9144000" cy="981075"/>
          </a:xfrm>
          <a:prstGeom prst="rect">
            <a:avLst/>
          </a:prstGeom>
          <a:blipFill dpi="0" rotWithShape="0">
            <a:blip r:embed="rId7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b="0">
              <a:solidFill>
                <a:srgbClr val="000000"/>
              </a:solidFill>
            </a:endParaRPr>
          </a:p>
        </p:txBody>
      </p:sp>
      <p:sp>
        <p:nvSpPr>
          <p:cNvPr id="1033" name="Line 14"/>
          <p:cNvSpPr>
            <a:spLocks noChangeShapeType="1"/>
          </p:cNvSpPr>
          <p:nvPr/>
        </p:nvSpPr>
        <p:spPr bwMode="gray">
          <a:xfrm>
            <a:off x="0" y="6597650"/>
            <a:ext cx="6935788" cy="0"/>
          </a:xfrm>
          <a:prstGeom prst="line">
            <a:avLst/>
          </a:prstGeom>
          <a:noFill/>
          <a:ln w="9525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TW" alt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540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9" r:id="rId3"/>
    <p:sldLayoutId id="214748368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lang="zh-TW" altLang="en-US" sz="30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lang="zh-TW" altLang="en-US" sz="2600" dirty="0" smtClean="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lang="zh-TW" altLang="en-US" sz="2300" dirty="0" smtClean="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54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醫學教育委員會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47800" y="2800953"/>
            <a:ext cx="6204284" cy="2228248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2020.09.07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3509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09CDD2-CA6C-4A6B-82D5-49368E2C5593}" type="slidenum">
              <a:rPr lang="en-US" altLang="zh-TW" smtClean="0"/>
              <a:pPr>
                <a:defRPr/>
              </a:pPr>
              <a:t>10</a:t>
            </a:fld>
            <a:endParaRPr lang="en-US" altLang="zh-TW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27981" y="61784"/>
            <a:ext cx="8567738" cy="79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1pPr>
            <a:lvl2pPr marL="908050" indent="-436563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2pPr>
            <a:lvl3pPr marL="1304925" indent="-395288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3pPr>
            <a:lvl4pPr marL="1693863" indent="-3873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4pPr>
            <a:lvl5pPr marL="2093913" indent="-398463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5pPr>
            <a:lvl6pPr marL="2551113" indent="-398463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6pPr>
            <a:lvl7pPr marL="3008313" indent="-398463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7pPr>
            <a:lvl8pPr marL="3465513" indent="-398463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8pPr>
            <a:lvl9pPr marL="3922713" indent="-398463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kumimoji="0" lang="zh-TW" altLang="en-US" sz="4000" b="1" dirty="0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實證醫學種子教師認證要點修訂   </a:t>
            </a:r>
            <a:r>
              <a:rPr kumimoji="0" lang="en-US" altLang="zh-TW" sz="4000" b="1" dirty="0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0" lang="zh-TW" altLang="en-US" sz="4000" b="1" dirty="0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續</a:t>
            </a:r>
            <a:r>
              <a:rPr kumimoji="0" lang="en-US" altLang="zh-TW" sz="4000" b="1" dirty="0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kumimoji="0" lang="zh-TW" altLang="en-US" sz="2000" b="1" dirty="0" smtClean="0">
              <a:solidFill>
                <a:srgbClr val="000099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0" y="1037968"/>
            <a:ext cx="1606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</a:t>
            </a:r>
            <a:r>
              <a:rPr lang="en-US" altLang="zh-TW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附件</a:t>
            </a:r>
            <a:r>
              <a:rPr lang="en-US" altLang="zh-TW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endParaRPr lang="zh-TW" altLang="en-US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25" y="1584972"/>
            <a:ext cx="4189167" cy="495175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518" y="1854019"/>
            <a:ext cx="4213272" cy="4682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82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6738" y="160638"/>
            <a:ext cx="8001000" cy="770021"/>
          </a:xfrm>
        </p:spPr>
        <p:txBody>
          <a:bodyPr/>
          <a:lstStyle/>
          <a:p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下半年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課程規劃</a:t>
            </a:r>
            <a:r>
              <a:rPr lang="en-US" altLang="zh-TW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.</a:t>
            </a:r>
            <a:endParaRPr lang="zh-TW" altLang="en-US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55876" y="1075038"/>
            <a:ext cx="88227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規劃重點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由同一位教師進行初、進階系列方式授課，課程全程錄影，提供為明年度數位課程之教材，預計明年開設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實證數位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課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程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學分。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236776"/>
              </p:ext>
            </p:extLst>
          </p:nvPr>
        </p:nvGraphicFramePr>
        <p:xfrm>
          <a:off x="246252" y="1828165"/>
          <a:ext cx="8732348" cy="41302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4064"/>
                <a:gridCol w="1439324"/>
                <a:gridCol w="3591886"/>
                <a:gridCol w="606069"/>
                <a:gridCol w="850036"/>
                <a:gridCol w="1450969"/>
              </a:tblGrid>
              <a:tr h="41050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日期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主題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學分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教師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地點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105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7/8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12:10~13:10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醫事檢驗初階種子教師認證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謝伶瑜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2B</a:t>
                      </a:r>
                      <a:r>
                        <a:rPr lang="zh-TW" sz="1600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檢驗會議室</a:t>
                      </a:r>
                      <a:endParaRPr lang="zh-TW" sz="1600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78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8/28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12:00~14:00</a:t>
                      </a:r>
                      <a:endParaRPr lang="zh-TW" sz="1600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基</a:t>
                      </a:r>
                      <a:r>
                        <a:rPr lang="zh-TW" altLang="en-US" sz="1600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礎</a:t>
                      </a:r>
                      <a:r>
                        <a:rPr lang="zh-TW" sz="1600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1: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PICO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模式問問題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基</a:t>
                      </a:r>
                      <a:r>
                        <a:rPr lang="zh-TW" altLang="en-US" sz="1600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礎</a:t>
                      </a:r>
                      <a:r>
                        <a:rPr lang="zh-TW" sz="1600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2: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證據等級與研究設計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謝伶瑜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9B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會議室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080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9/25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12:00~14:00</a:t>
                      </a:r>
                      <a:endParaRPr lang="zh-TW" sz="1600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基</a:t>
                      </a:r>
                      <a:r>
                        <a:rPr lang="zh-TW" altLang="en-US" sz="1600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礎</a:t>
                      </a:r>
                      <a:r>
                        <a:rPr lang="zh-TW" sz="1600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3: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資料庫搜尋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基</a:t>
                      </a:r>
                      <a:r>
                        <a:rPr lang="zh-TW" altLang="en-US" sz="1600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礎</a:t>
                      </a:r>
                      <a:r>
                        <a:rPr lang="zh-TW" sz="1600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4: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文獻評讀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謝伶瑜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9B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會議室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05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10/05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08:00~17:30</a:t>
                      </a:r>
                      <a:endParaRPr lang="zh-TW" sz="1600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種子教師認證教學課程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謝伶瑜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第八會議室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78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10/30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12:00~14:00</a:t>
                      </a:r>
                      <a:endParaRPr lang="zh-TW" sz="1600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進階課程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1: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文獻評析技巧實作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—RCT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進階課程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2: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文獻評析技巧實作—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SR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謝伶瑜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9B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會議室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05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11/13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12:00~14:00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進階課程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3: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統合分析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Rev Man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實機操作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謝伶瑜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9B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會議室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125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/>
          <p:cNvSpPr txBox="1">
            <a:spLocks noChangeArrowheads="1"/>
          </p:cNvSpPr>
          <p:nvPr/>
        </p:nvSpPr>
        <p:spPr bwMode="auto">
          <a:xfrm>
            <a:off x="1087438" y="2154238"/>
            <a:ext cx="7218362" cy="232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r>
              <a:rPr lang="en-US" altLang="zh-TW" sz="6600" b="1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</a:rPr>
              <a:t>Thank you for </a:t>
            </a:r>
          </a:p>
          <a:p>
            <a:pPr algn="ctr" eaLnBrk="1" hangingPunct="1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r>
              <a:rPr lang="en-US" altLang="zh-TW" sz="6600" b="1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</a:rPr>
              <a:t>         your attention</a:t>
            </a:r>
            <a:r>
              <a:rPr lang="zh-TW" altLang="en-US" sz="4000" b="1" i="1" dirty="0">
                <a:solidFill>
                  <a:srgbClr val="006600"/>
                </a:solidFill>
                <a:latin typeface="標楷體" pitchFamily="65" charset="-120"/>
                <a:ea typeface="+mn-ea"/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18636029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-圖案 1"/>
          <p:cNvSpPr/>
          <p:nvPr/>
        </p:nvSpPr>
        <p:spPr bwMode="auto">
          <a:xfrm>
            <a:off x="0" y="4365625"/>
            <a:ext cx="2411413" cy="2376488"/>
          </a:xfrm>
          <a:prstGeom prst="corner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469900" indent="-469900" algn="ctr" fontAlgn="base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defRPr/>
            </a:pPr>
            <a:endParaRPr kumimoji="1" lang="zh-TW" altLang="en-US" sz="3600">
              <a:solidFill>
                <a:srgbClr val="000000"/>
              </a:solidFill>
            </a:endParaRPr>
          </a:p>
        </p:txBody>
      </p:sp>
      <p:sp>
        <p:nvSpPr>
          <p:cNvPr id="6" name="框架 5"/>
          <p:cNvSpPr/>
          <p:nvPr/>
        </p:nvSpPr>
        <p:spPr bwMode="auto">
          <a:xfrm>
            <a:off x="0" y="0"/>
            <a:ext cx="9144000" cy="6858000"/>
          </a:xfrm>
          <a:prstGeom prst="frame">
            <a:avLst>
              <a:gd name="adj1" fmla="val 13982"/>
            </a:avLst>
          </a:prstGeom>
          <a:pattFill prst="smCheck">
            <a:fgClr>
              <a:srgbClr val="6699FF"/>
            </a:fgClr>
            <a:bgClr>
              <a:schemeClr val="bg1"/>
            </a:bgClr>
          </a:patt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69900" marR="0" indent="-469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</a:pPr>
            <a:endParaRPr kumimoji="1" lang="zh-TW" alt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標楷體" pitchFamily="65" charset="-120"/>
            </a:endParaRPr>
          </a:p>
        </p:txBody>
      </p:sp>
      <p:sp>
        <p:nvSpPr>
          <p:cNvPr id="7" name="矩形 3"/>
          <p:cNvSpPr>
            <a:spLocks noChangeArrowheads="1"/>
          </p:cNvSpPr>
          <p:nvPr/>
        </p:nvSpPr>
        <p:spPr bwMode="auto">
          <a:xfrm>
            <a:off x="827584" y="2867625"/>
            <a:ext cx="7488832" cy="1122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>
            <a:lvl1pPr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ctr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anose="05000000000000000000" pitchFamily="2" charset="2"/>
              <a:buNone/>
            </a:pPr>
            <a:r>
              <a:rPr lang="zh-TW" altLang="en-US" sz="4200" b="1" spc="300" dirty="0">
                <a:solidFill>
                  <a:srgbClr val="0033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實證醫學</a:t>
            </a:r>
            <a:r>
              <a:rPr lang="zh-TW" altLang="en-US" sz="4200" b="1" spc="300" dirty="0" smtClean="0">
                <a:solidFill>
                  <a:srgbClr val="0033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中心</a:t>
            </a:r>
            <a:endParaRPr lang="en-US" altLang="zh-TW" sz="4200" b="1" spc="300" dirty="0" smtClean="0">
              <a:solidFill>
                <a:srgbClr val="0033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anose="05000000000000000000" pitchFamily="2" charset="2"/>
              <a:buNone/>
            </a:pPr>
            <a:r>
              <a:rPr lang="zh-TW" altLang="en-US" sz="1200" b="1" dirty="0" smtClean="0">
                <a:solidFill>
                  <a:srgbClr val="0033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　</a:t>
            </a:r>
            <a:endParaRPr lang="en-US" altLang="zh-TW" sz="1200" b="1" dirty="0" smtClean="0">
              <a:solidFill>
                <a:srgbClr val="0033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9582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內  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67778" y="1504337"/>
            <a:ext cx="7190422" cy="4538117"/>
          </a:xfrm>
        </p:spPr>
        <p:txBody>
          <a:bodyPr/>
          <a:lstStyle/>
          <a:p>
            <a:pPr marL="0" indent="0">
              <a:lnSpc>
                <a:spcPct val="150000"/>
              </a:lnSpc>
              <a:buClr>
                <a:srgbClr val="0070C0"/>
              </a:buClr>
              <a:buNone/>
            </a:pPr>
            <a:r>
              <a:rPr lang="zh-TW" altLang="en-US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</a:t>
            </a:r>
            <a:r>
              <a:rPr lang="en-US" altLang="zh-TW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2020</a:t>
            </a:r>
            <a:r>
              <a:rPr lang="zh-TW" altLang="en-US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年上半年度</a:t>
            </a:r>
            <a:r>
              <a:rPr lang="en-US" altLang="zh-TW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SMART</a:t>
            </a:r>
            <a:r>
              <a:rPr lang="zh-TW" altLang="en-US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執行成效</a:t>
            </a:r>
            <a:endParaRPr lang="en-US" altLang="zh-TW" sz="2800" b="1" dirty="0" smtClean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buClr>
                <a:srgbClr val="0070C0"/>
              </a:buClr>
              <a:buNone/>
            </a:pPr>
            <a:r>
              <a:rPr lang="zh-TW" altLang="en-US" sz="2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二、種子教師</a:t>
            </a:r>
            <a:r>
              <a:rPr lang="zh-TW" altLang="en-US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報告</a:t>
            </a:r>
            <a:endParaRPr lang="en-US" altLang="zh-TW" sz="2800" b="1" dirty="0" smtClean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buClr>
                <a:srgbClr val="0070C0"/>
              </a:buClr>
              <a:buNone/>
            </a:pPr>
            <a:r>
              <a:rPr lang="zh-TW" altLang="en-US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三、實證</a:t>
            </a:r>
            <a:r>
              <a:rPr lang="zh-TW" altLang="en-US" sz="2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醫學會投稿篇數</a:t>
            </a:r>
            <a:r>
              <a:rPr lang="zh-TW" altLang="en-US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報告</a:t>
            </a:r>
            <a:endParaRPr lang="en-US" altLang="zh-TW" sz="2800" b="1" dirty="0" smtClean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buClr>
                <a:srgbClr val="0070C0"/>
              </a:buClr>
              <a:buNone/>
            </a:pPr>
            <a:r>
              <a:rPr lang="zh-TW" altLang="en-US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四、</a:t>
            </a:r>
            <a:r>
              <a:rPr lang="en-US" altLang="zh-TW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競賽成效報告</a:t>
            </a:r>
            <a:endParaRPr lang="en-US" altLang="zh-TW" sz="2800" b="1" dirty="0" smtClean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buClr>
                <a:srgbClr val="0070C0"/>
              </a:buClr>
              <a:buNone/>
            </a:pPr>
            <a:r>
              <a:rPr lang="zh-TW" altLang="en-US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五、辦法修訂</a:t>
            </a:r>
            <a:endParaRPr lang="en-US" altLang="zh-TW" sz="2800" b="1" dirty="0" smtClean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buClr>
                <a:srgbClr val="0070C0"/>
              </a:buClr>
              <a:buNone/>
            </a:pPr>
            <a:r>
              <a:rPr lang="zh-TW" altLang="en-US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六、下半年課程規劃</a:t>
            </a:r>
            <a:endParaRPr lang="zh-TW" altLang="en-US" sz="28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212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765202"/>
              </p:ext>
            </p:extLst>
          </p:nvPr>
        </p:nvGraphicFramePr>
        <p:xfrm>
          <a:off x="142683" y="1114018"/>
          <a:ext cx="8849108" cy="57053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6646"/>
                <a:gridCol w="1437646"/>
                <a:gridCol w="1169630"/>
                <a:gridCol w="1458097"/>
                <a:gridCol w="840259"/>
                <a:gridCol w="939114"/>
                <a:gridCol w="2137716"/>
              </a:tblGrid>
              <a:tr h="292138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TW" sz="1600" kern="1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院目標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TW" sz="1600" kern="1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院短程目標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TW" sz="1600" kern="1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部門目標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TW" sz="1600" kern="1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衡量指標</a:t>
                      </a:r>
                      <a:r>
                        <a:rPr lang="en-US" sz="1600" kern="1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KPI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TW" sz="1600" kern="1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目標值　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TW" sz="1600" b="1" kern="0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達 成 率</a:t>
                      </a:r>
                      <a:endParaRPr lang="zh-TW" sz="1600" b="1" kern="100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TW" sz="16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達成內容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</a:tr>
              <a:tr h="5333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1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目標四：落實全人醫療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1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辦理多元化的全人照護教育及師資培育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實證基礎技能之落實教學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109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PGY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學員於「職前訓練」完成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EBM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訓練人數％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&gt;=85%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100%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8/7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日完成課程訓練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參加人員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含西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24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、牙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):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共計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 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64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12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目標四：落實全人醫療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12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辦理多元化的全人照護教育及師資培育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實證基礎技能之落實教學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後測答對率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&gt;=75%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100%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後測答對率平均</a:t>
                      </a:r>
                      <a:r>
                        <a:rPr lang="en-US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78.65%(3/5</a:t>
                      </a:r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3/24)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64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12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目標四：落實全人醫療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12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辦理多元化的全人照護教育及師資培育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實證基礎技能之落實教學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課程滿意度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&gt;=4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100%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第一季滿意度平均達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4.63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(3/5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3/24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；第二季滿意度平均達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4.53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(4/22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日、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4/29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日、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5/27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64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12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目標四：落實全人醫療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12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辦理多元化的全人照護教育及師資培育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師資培訓與繼續教育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取得初階、進階師資人數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初階：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位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100%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今年認證教師初階有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r>
                        <a:rPr lang="zh-TW" sz="16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位</a:t>
                      </a:r>
                      <a:r>
                        <a:rPr lang="en-US" sz="16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檢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位、護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位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64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12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目標四：落實全人醫療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12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辦理多元化的全人照護教育及師資培育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師資培訓與繼續教育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師資進階課程與繼續教育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人次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100%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今年院外培訓達</a:t>
                      </a:r>
                      <a:r>
                        <a:rPr lang="en-US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</a:t>
                      </a:r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位</a:t>
                      </a:r>
                      <a:r>
                        <a:rPr lang="en-US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西醫</a:t>
                      </a:r>
                      <a:r>
                        <a:rPr lang="en-US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人、放</a:t>
                      </a:r>
                      <a:r>
                        <a:rPr lang="en-US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人、藥</a:t>
                      </a:r>
                      <a:r>
                        <a:rPr lang="en-US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</a:t>
                      </a:r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人、護</a:t>
                      </a:r>
                      <a:r>
                        <a:rPr lang="en-US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人、口外技術人員</a:t>
                      </a:r>
                      <a:r>
                        <a:rPr lang="en-US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64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12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目標四：落實全人醫療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12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辦理多元化的全人照護教育及師資培育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厚植教學能力和研究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EBM</a:t>
                      </a:r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相關研究發表</a:t>
                      </a:r>
                      <a:r>
                        <a:rPr lang="en-US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含</a:t>
                      </a:r>
                      <a:r>
                        <a:rPr lang="en-US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poster)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每年</a:t>
                      </a:r>
                      <a:r>
                        <a:rPr lang="en-US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</a:t>
                      </a:r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篇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100%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今年投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EBM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學會接受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35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篇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8130" marR="8130" marT="81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566738" y="-82209"/>
            <a:ext cx="8001000" cy="770021"/>
          </a:xfrm>
        </p:spPr>
        <p:txBody>
          <a:bodyPr/>
          <a:lstStyle/>
          <a:p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2020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年上半年度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SMART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執行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成效</a:t>
            </a:r>
            <a:endParaRPr lang="zh-TW" altLang="en-US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50382" y="733073"/>
            <a:ext cx="9033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US" altLang="zh-TW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中心</a:t>
            </a:r>
            <a:r>
              <a:rPr lang="en-US" altLang="zh-TW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:2020</a:t>
            </a:r>
            <a:r>
              <a:rPr lang="zh-TW" altLang="en-US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年上半年</a:t>
            </a:r>
            <a:r>
              <a:rPr lang="en-US" altLang="zh-TW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SMART</a:t>
            </a:r>
            <a:r>
              <a:rPr lang="zh-TW" altLang="en-US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達成率</a:t>
            </a:r>
            <a:r>
              <a:rPr lang="en-US" altLang="zh-TW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100% </a:t>
            </a:r>
            <a:endParaRPr lang="zh-TW" altLang="en-US" b="1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5234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種子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教師培訓報告</a:t>
            </a:r>
            <a:endParaRPr lang="zh-TW" altLang="en-US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0" y="1038576"/>
            <a:ext cx="9033711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重新審視及盤點種子教師資格，並於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月底前完成發放種子教師證書。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50000"/>
              </a:lnSpc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種子教師名單公告於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:OA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教學部網頁、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Moodle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實證醫學中心平台，可供查詢。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50000"/>
              </a:lnSpc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種子教師人數如下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:2020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月新增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位初階教師；展延初階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位；進階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:12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90089"/>
              </p:ext>
            </p:extLst>
          </p:nvPr>
        </p:nvGraphicFramePr>
        <p:xfrm>
          <a:off x="343931" y="2616673"/>
          <a:ext cx="8392298" cy="2987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3284"/>
                <a:gridCol w="3101555"/>
                <a:gridCol w="3487459"/>
              </a:tblGrid>
              <a:tr h="274320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職類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zh-TW" altLang="en-US" sz="16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初階人數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zh-TW" altLang="en-US" sz="16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進階人數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9407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西醫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</a:pPr>
                      <a:r>
                        <a:rPr lang="en-US" altLang="zh-TW" sz="16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</a:pPr>
                      <a:r>
                        <a:rPr lang="en-US" altLang="zh-TW" sz="16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86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  <a:r>
                        <a:rPr lang="en-US" altLang="zh-TW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</a:t>
                      </a:r>
                      <a:r>
                        <a:rPr lang="en-US" altLang="zh-TW" sz="16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-1</a:t>
                      </a:r>
                      <a:r>
                        <a:rPr lang="zh-TW" altLang="en-US" sz="16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外</a:t>
                      </a:r>
                      <a:r>
                        <a:rPr lang="en-US" altLang="zh-TW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-4</a:t>
                      </a:r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、家醫</a:t>
                      </a:r>
                      <a:r>
                        <a:rPr lang="en-US" altLang="zh-TW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-1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  <a:r>
                        <a:rPr lang="en-US" altLang="zh-TW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兒</a:t>
                      </a:r>
                      <a:r>
                        <a:rPr lang="en-US" altLang="zh-TW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-1</a:t>
                      </a:r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、內</a:t>
                      </a:r>
                      <a:r>
                        <a:rPr lang="en-US" altLang="zh-TW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-2</a:t>
                      </a:r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、婦</a:t>
                      </a:r>
                      <a:r>
                        <a:rPr lang="en-US" altLang="zh-TW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-1</a:t>
                      </a:r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、麻</a:t>
                      </a:r>
                      <a:r>
                        <a:rPr lang="en-US" altLang="zh-TW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-2</a:t>
                      </a:r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、外</a:t>
                      </a:r>
                      <a:r>
                        <a:rPr lang="en-US" altLang="zh-TW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-1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護理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en-US" altLang="zh-TW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en-US" altLang="zh-TW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醫事檢驗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en-US" altLang="zh-TW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en-US" altLang="zh-TW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藥事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en-US" altLang="zh-TW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en-US" altLang="zh-TW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醫事放射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en-US" altLang="zh-TW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en-US" altLang="zh-TW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zh-TW" altLang="en-US" sz="16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en-US" altLang="zh-TW" sz="16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17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en-US" altLang="zh-TW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075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69558" y="308008"/>
            <a:ext cx="8595360" cy="770021"/>
          </a:xfrm>
        </p:spPr>
        <p:txBody>
          <a:bodyPr/>
          <a:lstStyle/>
          <a:p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2020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月實證醫學會投稿篇數報告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127157"/>
              </p:ext>
            </p:extLst>
          </p:nvPr>
        </p:nvGraphicFramePr>
        <p:xfrm>
          <a:off x="630926" y="1204698"/>
          <a:ext cx="7289755" cy="20345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43863"/>
                <a:gridCol w="1149179"/>
                <a:gridCol w="1149178"/>
                <a:gridCol w="1247667"/>
                <a:gridCol w="1099934"/>
                <a:gridCol w="1099934"/>
              </a:tblGrid>
              <a:tr h="20574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zh-TW" altLang="en-US" sz="22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實證醫學</a:t>
                      </a:r>
                      <a:r>
                        <a:rPr lang="zh-TW" altLang="en-US" sz="2200" b="1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</a:t>
                      </a:r>
                      <a:r>
                        <a:rPr lang="en-US" altLang="zh-TW" sz="2200" b="1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22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</a:t>
                      </a:r>
                      <a:r>
                        <a:rPr lang="zh-TW" altLang="en-US" sz="2200" b="1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院錄取篇</a:t>
                      </a:r>
                      <a:r>
                        <a:rPr lang="zh-TW" altLang="en-US" sz="22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數</a:t>
                      </a:r>
                      <a:endParaRPr lang="zh-TW" alt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0574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職系名稱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105</a:t>
                      </a:r>
                      <a:r>
                        <a:rPr lang="zh-TW" altLang="en-US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106</a:t>
                      </a:r>
                      <a:r>
                        <a:rPr lang="zh-TW" altLang="en-US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107</a:t>
                      </a:r>
                      <a:r>
                        <a:rPr lang="zh-TW" altLang="en-US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108</a:t>
                      </a:r>
                      <a:r>
                        <a:rPr lang="zh-TW" altLang="en-US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109</a:t>
                      </a:r>
                      <a:r>
                        <a:rPr lang="zh-TW" altLang="en-US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藥事</a:t>
                      </a:r>
                      <a:endParaRPr lang="zh-TW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  <a:endParaRPr lang="en-US" altLang="zh-TW" sz="18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endParaRPr lang="en-US" altLang="zh-TW" sz="18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  <a:endParaRPr lang="en-US" altLang="zh-TW" sz="18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醫事放射</a:t>
                      </a:r>
                      <a:endParaRPr lang="zh-TW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altLang="en-US" sz="1800" b="0" i="0" u="none" strike="noStrike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en-US" altLang="zh-TW" sz="18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護理</a:t>
                      </a:r>
                      <a:endParaRPr lang="zh-TW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  <a:endParaRPr lang="en-US" altLang="zh-TW" sz="18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endParaRPr lang="en-US" altLang="zh-TW" sz="18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14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21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22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呼吸治療</a:t>
                      </a:r>
                      <a:endParaRPr lang="zh-TW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en-US" altLang="zh-TW" sz="18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en-US" altLang="zh-TW" sz="18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19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14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21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25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35</a:t>
                      </a:r>
                      <a:endParaRPr lang="en-US" altLang="zh-TW" sz="1800" b="1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pic>
        <p:nvPicPr>
          <p:cNvPr id="9" name="圖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634" y="3542976"/>
            <a:ext cx="7240975" cy="312967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3896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競賽成效報告</a:t>
            </a:r>
            <a:endParaRPr lang="zh-TW" altLang="en-US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0" y="1001562"/>
            <a:ext cx="8567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2020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年，每二個月比賽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次，第一名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3000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元、第二名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2000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元、第三名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1000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47" y="4299713"/>
            <a:ext cx="8711247" cy="24295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547" y="1486932"/>
            <a:ext cx="5276069" cy="245580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3575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53E0C3-EA00-489B-AB34-D24575E92E46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20483" name="Rectangle 2"/>
          <p:cNvSpPr txBox="1">
            <a:spLocks noChangeArrowheads="1"/>
          </p:cNvSpPr>
          <p:nvPr/>
        </p:nvSpPr>
        <p:spPr bwMode="auto">
          <a:xfrm>
            <a:off x="566738" y="87313"/>
            <a:ext cx="8001000" cy="79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1pPr>
            <a:lvl2pPr marL="908050" indent="-436563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2pPr>
            <a:lvl3pPr marL="1304925" indent="-395288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3pPr>
            <a:lvl4pPr marL="1693863" indent="-3873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4pPr>
            <a:lvl5pPr marL="2093913" indent="-398463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5pPr>
            <a:lvl6pPr marL="2551113" indent="-398463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6pPr>
            <a:lvl7pPr marL="3008313" indent="-398463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7pPr>
            <a:lvl8pPr marL="3465513" indent="-398463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8pPr>
            <a:lvl9pPr marL="3922713" indent="-398463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kumimoji="0" lang="zh-TW" altLang="en-US" sz="4000" b="1" dirty="0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實證醫學種子教師認證要點</a:t>
            </a:r>
            <a:r>
              <a:rPr kumimoji="0" lang="zh-TW" altLang="en-US" sz="4000" b="1" dirty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修訂</a:t>
            </a:r>
            <a:endParaRPr kumimoji="0" lang="zh-TW" altLang="en-US" sz="4000" b="1" dirty="0" smtClean="0">
              <a:solidFill>
                <a:srgbClr val="000099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/>
          </p:nvPr>
        </p:nvGraphicFramePr>
        <p:xfrm>
          <a:off x="125691" y="998109"/>
          <a:ext cx="8880818" cy="5793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0409"/>
                <a:gridCol w="4440409"/>
              </a:tblGrid>
              <a:tr h="41389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修訂前</a:t>
                      </a:r>
                      <a:endParaRPr lang="zh-TW" altLang="en-US" sz="16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5" marR="91435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修訂後</a:t>
                      </a:r>
                      <a:endParaRPr lang="zh-TW" altLang="en-US" sz="16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5" marR="91435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</a:tr>
              <a:tr h="4715320">
                <a:tc>
                  <a:txBody>
                    <a:bodyPr/>
                    <a:lstStyle/>
                    <a:p>
                      <a:pPr marL="87313" marR="0" lvl="0" indent="3175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原名</a:t>
                      </a: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:</a:t>
                      </a: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實證醫學中心種子教師認證辦法</a:t>
                      </a:r>
                      <a:endParaRPr lang="en-US" altLang="zh-TW" sz="1600" kern="120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一、初階、進階之種子教師認證</a:t>
                      </a: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1. </a:t>
                      </a: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初階認證</a:t>
                      </a:r>
                    </a:p>
                    <a:p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2. </a:t>
                      </a: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進階認證</a:t>
                      </a: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:</a:t>
                      </a:r>
                      <a:endParaRPr lang="zh-TW" altLang="en-US" sz="1600" b="0" i="0" u="none" strike="noStrike" kern="1200" baseline="0" dirty="0" smtClean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r>
                        <a:rPr lang="zh-TW" alt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進階認證：符合台灣實證醫學會</a:t>
                      </a:r>
                      <a:r>
                        <a:rPr lang="en-US" altLang="zh-TW" sz="1600" b="0" i="0" u="none" strike="noStrike" kern="1200" baseline="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-</a:t>
                      </a:r>
                      <a:r>
                        <a:rPr lang="zh-TW" alt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實證健康照護指導教師資格者，或以下四項符合二項者：</a:t>
                      </a:r>
                    </a:p>
                    <a:p>
                      <a:r>
                        <a:rPr lang="en-US" altLang="zh-TW" sz="1600" b="0" i="0" u="none" strike="noStrike" kern="1200" baseline="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(1)</a:t>
                      </a:r>
                      <a:r>
                        <a:rPr lang="zh-TW" alt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二年內參與院內、外進階課程</a:t>
                      </a:r>
                      <a:r>
                        <a:rPr lang="en-US" altLang="zh-TW" sz="1600" b="0" i="0" u="none" strike="noStrike" kern="1200" baseline="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8</a:t>
                      </a:r>
                      <a:r>
                        <a:rPr lang="zh-TW" alt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小時</a:t>
                      </a:r>
                    </a:p>
                    <a:p>
                      <a:r>
                        <a:rPr lang="en-US" altLang="zh-TW" sz="1600" b="0" i="0" u="none" strike="noStrike" kern="1200" baseline="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(2)</a:t>
                      </a:r>
                      <a:r>
                        <a:rPr lang="zh-TW" alt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二年內參與院內、外</a:t>
                      </a:r>
                      <a:r>
                        <a:rPr lang="en-US" altLang="zh-TW" sz="1600" b="0" i="0" u="none" strike="noStrike" kern="1200" baseline="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EBM</a:t>
                      </a:r>
                      <a:r>
                        <a:rPr lang="zh-TW" alt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授課到達</a:t>
                      </a:r>
                      <a:r>
                        <a:rPr lang="en-US" altLang="zh-TW" sz="1600" b="0" i="0" u="none" strike="noStrike" kern="1200" baseline="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8</a:t>
                      </a:r>
                      <a:r>
                        <a:rPr lang="zh-TW" alt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小時</a:t>
                      </a:r>
                    </a:p>
                    <a:p>
                      <a:r>
                        <a:rPr lang="en-US" altLang="zh-TW" sz="1600" b="0" i="0" u="none" strike="noStrike" kern="1200" baseline="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(3)</a:t>
                      </a:r>
                      <a:r>
                        <a:rPr lang="zh-TW" alt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設計</a:t>
                      </a:r>
                      <a:r>
                        <a:rPr lang="en-US" altLang="zh-TW" sz="1600" b="0" i="0" u="none" strike="noStrike" kern="1200" baseline="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EBM</a:t>
                      </a:r>
                      <a:r>
                        <a:rPr lang="zh-TW" alt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課程</a:t>
                      </a:r>
                    </a:p>
                    <a:p>
                      <a:r>
                        <a:rPr lang="en-US" altLang="zh-TW" sz="1600" b="0" i="0" u="none" strike="noStrike" kern="1200" baseline="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(4)</a:t>
                      </a:r>
                      <a:r>
                        <a:rPr lang="zh-TW" alt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發表</a:t>
                      </a:r>
                      <a:r>
                        <a:rPr lang="en-US" altLang="zh-TW" sz="1600" b="0" i="0" u="none" strike="noStrike" kern="1200" baseline="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EBM</a:t>
                      </a:r>
                      <a:r>
                        <a:rPr lang="zh-TW" alt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相關之文獻</a:t>
                      </a:r>
                      <a:endParaRPr lang="en-US" altLang="zh-TW" sz="16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＊教師認證之有效期限為</a:t>
                      </a: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6</a:t>
                      </a: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年，期間須進修教</a:t>
                      </a:r>
                      <a:endParaRPr lang="en-US" altLang="zh-TW" sz="16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學能力提升課程</a:t>
                      </a: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12</a:t>
                      </a: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小時，期滿後完成</a:t>
                      </a: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12</a:t>
                      </a: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小</a:t>
                      </a:r>
                      <a:endParaRPr lang="en-US" altLang="zh-TW" sz="16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時教學能力提升課程者使得延展效期。</a:t>
                      </a: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endParaRPr lang="zh-TW" altLang="en-US" sz="1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5" marR="91435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>
                          <a:solidFill>
                            <a:srgbClr val="0000FF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變更為要點</a:t>
                      </a:r>
                      <a:r>
                        <a:rPr lang="en-US" altLang="zh-TW" sz="1600" dirty="0" smtClean="0">
                          <a:solidFill>
                            <a:srgbClr val="0000FF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zh-TW" altLang="en-US" sz="1600" kern="100" dirty="0" smtClean="0">
                          <a:solidFill>
                            <a:srgbClr val="0000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教師培育</a:t>
                      </a:r>
                      <a:r>
                        <a:rPr lang="en-US" altLang="zh-TW" sz="1600" kern="100" dirty="0" smtClean="0">
                          <a:solidFill>
                            <a:srgbClr val="0000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600" kern="100" dirty="0" smtClean="0">
                          <a:solidFill>
                            <a:srgbClr val="0000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實證醫學種子教師認證要點</a:t>
                      </a:r>
                      <a:endParaRPr lang="en-US" altLang="zh-TW" sz="1600" kern="100" dirty="0" smtClean="0">
                        <a:solidFill>
                          <a:srgbClr val="0000FF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修改重點：格式及措詞修正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zh-TW" altLang="en-US" sz="1600" kern="1200" dirty="0" smtClean="0">
                          <a:solidFill>
                            <a:srgbClr val="0000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新增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一、訂定依據</a:t>
                      </a:r>
                    </a:p>
                    <a:p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二、種子教師認證</a:t>
                      </a:r>
                    </a:p>
                    <a:p>
                      <a:r>
                        <a:rPr lang="zh-TW" altLang="en-US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一</a:t>
                      </a:r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 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初階資格</a:t>
                      </a:r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 </a:t>
                      </a:r>
                      <a:endParaRPr lang="zh-TW" altLang="zh-TW" sz="1600" kern="1200" dirty="0" smtClean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r>
                        <a:rPr lang="zh-TW" altLang="en-US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二</a:t>
                      </a:r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 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進階資格</a:t>
                      </a:r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: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符合台灣實證醫學會</a:t>
                      </a:r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-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實證健康照護指導教師資格者，</a:t>
                      </a:r>
                    </a:p>
                    <a:p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或以下四項符合二項者：</a:t>
                      </a:r>
                      <a:r>
                        <a:rPr lang="zh-TW" altLang="zh-TW" sz="1600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請檢附佐證資料，佐證須標示日期。</a:t>
                      </a:r>
                    </a:p>
                    <a:p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1.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二年內參與院內、外</a:t>
                      </a:r>
                      <a:r>
                        <a:rPr lang="zh-TW" altLang="en-US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進階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課程</a:t>
                      </a:r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8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小時</a:t>
                      </a:r>
                    </a:p>
                    <a:p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2.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二年內參與院內、外</a:t>
                      </a:r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EBM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授課到達</a:t>
                      </a:r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8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小時</a:t>
                      </a:r>
                    </a:p>
                    <a:p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3.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設計</a:t>
                      </a:r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EBM</a:t>
                      </a:r>
                      <a:r>
                        <a:rPr lang="zh-TW" altLang="en-US" sz="1600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教案</a:t>
                      </a:r>
                      <a:r>
                        <a:rPr lang="en-US" altLang="zh-TW" sz="1600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。</a:t>
                      </a:r>
                      <a:r>
                        <a:rPr lang="en-US" altLang="zh-TW" sz="1600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zh-TW" sz="1600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如附件</a:t>
                      </a:r>
                      <a:r>
                        <a:rPr lang="en-US" altLang="zh-TW" sz="1600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1) </a:t>
                      </a:r>
                      <a:endParaRPr lang="zh-TW" altLang="zh-TW" sz="1600" kern="1200" dirty="0" smtClean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4.</a:t>
                      </a:r>
                      <a:r>
                        <a:rPr lang="zh-TW" altLang="zh-TW" sz="1600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以第一作者或通訊作者發表發表</a:t>
                      </a:r>
                      <a:r>
                        <a:rPr lang="en-US" altLang="zh-TW" sz="1600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EBM</a:t>
                      </a:r>
                      <a:r>
                        <a:rPr lang="zh-TW" altLang="zh-TW" sz="1600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相關之文獻</a:t>
                      </a:r>
                      <a:r>
                        <a:rPr lang="en-US" altLang="zh-TW" sz="1600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zh-TW" sz="1600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含口頭發表、海報、期刊等</a:t>
                      </a:r>
                      <a:r>
                        <a:rPr lang="en-US" altLang="zh-TW" sz="1600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</a:p>
                    <a:p>
                      <a:endParaRPr lang="en-US" altLang="zh-TW" sz="1200" kern="1200" dirty="0" smtClean="0">
                        <a:solidFill>
                          <a:srgbClr val="0000FF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r>
                        <a:rPr lang="zh-TW" altLang="zh-TW" sz="1600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三、</a:t>
                      </a:r>
                      <a:r>
                        <a:rPr lang="zh-TW" altLang="en-US" sz="1600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展延</a:t>
                      </a:r>
                      <a:r>
                        <a:rPr lang="zh-TW" altLang="zh-TW" sz="1600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認證程序</a:t>
                      </a:r>
                    </a:p>
                    <a:p>
                      <a:r>
                        <a:rPr lang="zh-TW" altLang="en-US" sz="1600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初階與進階</a:t>
                      </a:r>
                      <a:r>
                        <a:rPr lang="zh-TW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教師認證之有效期限為</a:t>
                      </a: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6</a:t>
                      </a:r>
                      <a:r>
                        <a:rPr lang="zh-TW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年，期間須進修教學能力提升課程</a:t>
                      </a: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12</a:t>
                      </a:r>
                      <a:r>
                        <a:rPr lang="zh-TW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小時</a:t>
                      </a:r>
                      <a:r>
                        <a:rPr lang="zh-TW" altLang="zh-TW" sz="1600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或發表實證相關研究以第一作者或通訊作發表</a:t>
                      </a:r>
                      <a:r>
                        <a:rPr lang="en-US" altLang="zh-TW" sz="1600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</a:t>
                      </a:r>
                      <a:r>
                        <a:rPr lang="zh-TW" altLang="zh-TW" sz="1600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篇</a:t>
                      </a:r>
                      <a:r>
                        <a:rPr lang="en-US" altLang="zh-TW" sz="1600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zh-TW" sz="1600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含口頭發表、海報、期刊等</a:t>
                      </a:r>
                      <a:r>
                        <a:rPr lang="en-US" altLang="zh-TW" sz="1600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altLang="zh-TW" sz="1600" kern="12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得延展效期。</a:t>
                      </a:r>
                      <a:endParaRPr lang="zh-TW" altLang="en-US" sz="1600" kern="120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1435" marR="91435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985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90652E-9796-4027-AD80-54DE4BDE0959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21507" name="Rectangle 2"/>
          <p:cNvSpPr txBox="1">
            <a:spLocks noChangeArrowheads="1"/>
          </p:cNvSpPr>
          <p:nvPr/>
        </p:nvSpPr>
        <p:spPr bwMode="auto">
          <a:xfrm>
            <a:off x="330200" y="112026"/>
            <a:ext cx="8567738" cy="79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1pPr>
            <a:lvl2pPr marL="908050" indent="-436563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2pPr>
            <a:lvl3pPr marL="1304925" indent="-395288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3pPr>
            <a:lvl4pPr marL="1693863" indent="-3873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4pPr>
            <a:lvl5pPr marL="2093913" indent="-398463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5pPr>
            <a:lvl6pPr marL="2551113" indent="-398463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6pPr>
            <a:lvl7pPr marL="3008313" indent="-398463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7pPr>
            <a:lvl8pPr marL="3465513" indent="-398463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8pPr>
            <a:lvl9pPr marL="3922713" indent="-398463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kumimoji="0" lang="zh-TW" altLang="en-US" sz="4000" b="1" dirty="0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實證醫學種子教師認證要點修訂   </a:t>
            </a:r>
            <a:r>
              <a:rPr kumimoji="0" lang="en-US" altLang="zh-TW" sz="4000" b="1" dirty="0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0" lang="zh-TW" altLang="en-US" sz="4000" b="1" dirty="0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續</a:t>
            </a:r>
            <a:r>
              <a:rPr kumimoji="0" lang="en-US" altLang="zh-TW" sz="4000" b="1" dirty="0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kumimoji="0" lang="zh-TW" altLang="en-US" sz="2000" b="1" dirty="0" smtClean="0">
              <a:solidFill>
                <a:srgbClr val="000099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/>
          </p:nvPr>
        </p:nvGraphicFramePr>
        <p:xfrm>
          <a:off x="250825" y="1096963"/>
          <a:ext cx="8729664" cy="5168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832"/>
                <a:gridCol w="4364832"/>
              </a:tblGrid>
              <a:tr h="41389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修訂前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5" marR="91435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修訂後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5" marR="91435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</a:tr>
              <a:tr h="4755003">
                <a:tc>
                  <a:txBody>
                    <a:bodyPr/>
                    <a:lstStyle/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二、種子教師之權利義務</a:t>
                      </a: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1. </a:t>
                      </a: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費用</a:t>
                      </a:r>
                      <a:endParaRPr lang="en-US" altLang="zh-TW" sz="16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</a:t>
                      </a: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</a:t>
                      </a: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進階教師：講師費以具部定教職講師費申請。</a:t>
                      </a: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2. </a:t>
                      </a: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可教授課程</a:t>
                      </a: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初階教師：基礎課程。</a:t>
                      </a: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進階教師：進階課程</a:t>
                      </a: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搜尋課程、文獻評讀</a:t>
                      </a: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</a:t>
                      </a: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Workshop</a:t>
                      </a: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</a:t>
                      </a: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PGY1</a:t>
                      </a: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之作業批改。</a:t>
                      </a: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endParaRPr lang="zh-TW" alt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5" marR="91435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1600" kern="1200" dirty="0" smtClean="0">
                        <a:solidFill>
                          <a:srgbClr val="0000FF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r>
                        <a:rPr lang="zh-TW" altLang="en-US" sz="1600" kern="1200" dirty="0" smtClean="0">
                          <a:solidFill>
                            <a:srgbClr val="0000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原二、修改如下</a:t>
                      </a:r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 </a:t>
                      </a:r>
                      <a:endParaRPr lang="zh-TW" altLang="zh-TW" sz="1600" kern="1200" dirty="0" smtClean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355600" indent="-355600"/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四、初階教師得授基礎課程，進階教師得授如搜尋課程、文獻評讀、特色課程、</a:t>
                      </a:r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Workshop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等及學員之作業批改。</a:t>
                      </a:r>
                      <a:endParaRPr lang="en-US" altLang="zh-TW" sz="1600" kern="1200" dirty="0" smtClean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355600" indent="-355600"/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 </a:t>
                      </a:r>
                      <a:endParaRPr lang="zh-TW" altLang="zh-TW" sz="1600" kern="1200" dirty="0" smtClean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355600" indent="-355600"/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五、初階教師講師費依院內辦法申請，進階教</a:t>
                      </a:r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師講師費得以部定講師資格申請。</a:t>
                      </a:r>
                    </a:p>
                    <a:p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 </a:t>
                      </a:r>
                      <a:endParaRPr lang="zh-TW" altLang="zh-TW" sz="1600" kern="1200" dirty="0" smtClean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808038" indent="-808038"/>
                      <a:r>
                        <a:rPr lang="zh-TW" altLang="en-US" sz="1600" kern="1200" dirty="0" smtClean="0">
                          <a:solidFill>
                            <a:srgbClr val="0000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新增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六、本要點經醫學教育委員會會議通過，呈請副院長核定後實施，修正時亦同。</a:t>
                      </a:r>
                    </a:p>
                    <a:p>
                      <a:pPr marL="984250" marR="0" lvl="0" indent="-893763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1435" marR="91435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1519" name="圖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" y="2378075"/>
            <a:ext cx="38989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761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40710 教學部聯合會議_醫師養成中心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標楷體"/>
        <a:cs typeface=""/>
      </a:majorFont>
      <a:minorFont>
        <a:latin typeface="Verdan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15687</TotalTime>
  <Words>1092</Words>
  <Application>Microsoft Office PowerPoint</Application>
  <PresentationFormat>如螢幕大小 (4:3)</PresentationFormat>
  <Paragraphs>241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20" baseType="lpstr">
      <vt:lpstr>微軟正黑體</vt:lpstr>
      <vt:lpstr>新細明體</vt:lpstr>
      <vt:lpstr>標楷體</vt:lpstr>
      <vt:lpstr>Calibri</vt:lpstr>
      <vt:lpstr>Times New Roman</vt:lpstr>
      <vt:lpstr>Verdana</vt:lpstr>
      <vt:lpstr>Wingdings</vt:lpstr>
      <vt:lpstr>1040710 教學部聯合會議_醫師養成中心</vt:lpstr>
      <vt:lpstr>醫學教育委員會</vt:lpstr>
      <vt:lpstr>PowerPoint 簡報</vt:lpstr>
      <vt:lpstr>內  容</vt:lpstr>
      <vt:lpstr>2020年上半年度SMART執行成效</vt:lpstr>
      <vt:lpstr>種子教師培訓報告</vt:lpstr>
      <vt:lpstr>2020年7月實證醫學會投稿篇數報告 </vt:lpstr>
      <vt:lpstr>EBM競賽成效報告</vt:lpstr>
      <vt:lpstr>PowerPoint 簡報</vt:lpstr>
      <vt:lpstr>PowerPoint 簡報</vt:lpstr>
      <vt:lpstr>PowerPoint 簡報</vt:lpstr>
      <vt:lpstr>下半年課程規劃.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教學部聯合會議</dc:title>
  <dc:creator>06618(洪吉伶)</dc:creator>
  <cp:lastModifiedBy>教研行政中心-高碧連 組長</cp:lastModifiedBy>
  <cp:revision>260</cp:revision>
  <dcterms:created xsi:type="dcterms:W3CDTF">2018-05-09T07:05:51Z</dcterms:created>
  <dcterms:modified xsi:type="dcterms:W3CDTF">2020-08-26T01:01:54Z</dcterms:modified>
</cp:coreProperties>
</file>