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67" r:id="rId2"/>
    <p:sldId id="280" r:id="rId3"/>
    <p:sldId id="360" r:id="rId4"/>
    <p:sldId id="361" r:id="rId5"/>
    <p:sldId id="362" r:id="rId6"/>
    <p:sldId id="363" r:id="rId7"/>
    <p:sldId id="324" r:id="rId8"/>
    <p:sldId id="364" r:id="rId9"/>
    <p:sldId id="365" r:id="rId10"/>
    <p:sldId id="366" r:id="rId11"/>
    <p:sldId id="367" r:id="rId12"/>
    <p:sldId id="368" r:id="rId13"/>
    <p:sldId id="370" r:id="rId14"/>
    <p:sldId id="373" r:id="rId15"/>
    <p:sldId id="371" r:id="rId16"/>
    <p:sldId id="310" r:id="rId17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6633"/>
    <a:srgbClr val="33CC33"/>
    <a:srgbClr val="00FF00"/>
    <a:srgbClr val="CC9900"/>
    <a:srgbClr val="FFCC00"/>
    <a:srgbClr val="FFFFCC"/>
    <a:srgbClr val="CCECFF"/>
    <a:srgbClr val="99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80222C-CCBA-41A5-B3DE-F01088064760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38CDBE5-B058-45C0-B09E-D9BEDFB80184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對教師的</a:t>
          </a:r>
          <a:endParaRPr lang="en-US" altLang="zh-TW" sz="1700" dirty="0" smtClean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回饋</a:t>
          </a:r>
          <a:endParaRPr lang="zh-TW" altLang="en-US" sz="17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7692AB-9A5D-4AE5-913A-457517D8C84C}" type="parTrans" cxnId="{1A979056-28D7-45D2-9B14-E870349749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1E7E38-058C-4CA2-A6B8-E612BDFD25CD}" type="sibTrans" cxnId="{1A979056-28D7-45D2-9B14-E870349749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27AC522-5151-494D-9A1A-B1E688868A0A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講的很棒、很清楚、非常清晰、老師上課真的很讚會想繼續聽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9C5358-7234-40A2-B841-894523CEEAA0}" type="parTrans" cxnId="{08A070EB-2C06-4A23-B0C6-CBE79103AE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299048A-95CD-4897-B584-051C37B898E6}" type="sibTrans" cxnId="{08A070EB-2C06-4A23-B0C6-CBE79103AE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962ADD-27E0-4D2D-B188-C97B87DBA126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講的淺顯易懂。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A66996-605C-45B7-A578-58A2724E3B7D}" type="parTrans" cxnId="{1F0C5996-F248-4988-8A4D-1DC5F80EA3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D82311C-4DB6-4B0F-8A07-9C10D42559CD}" type="sibTrans" cxnId="{1F0C5996-F248-4988-8A4D-1DC5F80EA3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52B5B71-08B4-4208-A10F-6F17B50B451E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對開課的</a:t>
          </a:r>
          <a:endParaRPr lang="en-US" altLang="zh-TW" sz="1700" dirty="0" smtClean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回饋</a:t>
          </a:r>
          <a:endParaRPr lang="zh-TW" altLang="en-US" sz="17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2415BE-6A53-49DB-9FCE-1E550CB42877}" type="parTrans" cxnId="{B6A546A3-3236-4A61-BF74-100342DDF4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23643FD-9685-4371-BEE3-37E67962BEFC}" type="sibTrans" cxnId="{B6A546A3-3236-4A61-BF74-100342DDF4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1126B8A-08C5-4B3B-A946-105736DE1658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線上課程很不錯、可多開數位課程讓學員可隨時隨地線上學習、我們在家也可學習、謝謝提供</a:t>
          </a:r>
          <a:r>
            <a:rPr lang="en-US" altLang="zh-TW" sz="1800" dirty="0" err="1" smtClean="0">
              <a:latin typeface="微軟正黑體" panose="020B0604030504040204" pitchFamily="34" charset="-120"/>
              <a:ea typeface="微軟正黑體" panose="020B0604030504040204" pitchFamily="34" charset="-120"/>
            </a:rPr>
            <a:t>moodle</a:t>
          </a: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平台讓我們上課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A9305E0-00E9-4DD0-A250-E7BAF4C614D1}" type="parTrans" cxnId="{BDB5DB83-5975-4AC1-8DB2-6C75E06CE0B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47EAA2C-1197-45A4-8F48-36C8A1FD5C2F}" type="sibTrans" cxnId="{BDB5DB83-5975-4AC1-8DB2-6C75E06CE0B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25A7BDE-7BC9-4D79-82EF-871081EEDB5B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對學員的</a:t>
          </a:r>
          <a:endParaRPr lang="en-US" altLang="zh-TW" sz="1700" dirty="0" smtClean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助益</a:t>
          </a:r>
          <a:endParaRPr lang="zh-TW" altLang="en-US" sz="17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A8BE6FF-79C5-403C-98B8-AE40349CF107}" type="parTrans" cxnId="{DD63BC1F-1E45-441B-B4DB-3D6B11897D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3683E37-4CE0-4168-A3E8-C40FB6F9EC8E}" type="sibTrans" cxnId="{DD63BC1F-1E45-441B-B4DB-3D6B11897D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7C7ECE0-C59C-45C2-AAB5-1248C0E50732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收穫很多、基礎課程對我幫助比較多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7246F9D-B8F4-4134-B025-379924B06E07}" type="parTrans" cxnId="{B9DF921A-4513-41DA-B783-026BDA88566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A56355-0431-42C4-B128-8F513C16453E}" type="sibTrans" cxnId="{B9DF921A-4513-41DA-B783-026BDA88566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 sz="160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999B379-4D47-4E72-A672-2B7AAC9E518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建議</a:t>
          </a:r>
          <a:endParaRPr lang="en-US" altLang="zh-TW" sz="17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7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改善</a:t>
          </a:r>
          <a:endParaRPr lang="zh-TW" altLang="en-US" sz="17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48BD5A-04F2-4223-BAF6-E2A3B7E1C175}" type="parTrans" cxnId="{79729379-D069-40F3-BDBB-0C5D30E89DB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/>
        </a:p>
      </dgm:t>
    </dgm:pt>
    <dgm:pt modelId="{41B90277-6620-4773-AEBF-429862F12662}" type="sibTrans" cxnId="{79729379-D069-40F3-BDBB-0C5D30E89DB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endParaRPr lang="zh-TW" altLang="en-US"/>
        </a:p>
      </dgm:t>
    </dgm:pt>
    <dgm:pt modelId="{1A97A2B1-4952-448B-B05B-CD072C403FC2}">
      <dgm:prSet custT="1"/>
      <dgm:spPr/>
      <dgm:t>
        <a:bodyPr/>
        <a:lstStyle/>
        <a:p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多舉辦</a:t>
          </a:r>
          <a:r>
            <a:rPr lang="en-US" altLang="zh-TW" sz="1800" dirty="0" err="1" smtClean="0">
              <a:latin typeface="微軟正黑體" panose="020B0604030504040204" pitchFamily="34" charset="-120"/>
              <a:ea typeface="微軟正黑體" panose="020B0604030504040204" pitchFamily="34" charset="-120"/>
            </a:rPr>
            <a:t>moodle</a:t>
          </a: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課程、增加實證護理課程、課程時間可再縮短些、想聽他人的實證分享、可多舉</a:t>
          </a:r>
          <a:r>
            <a:rPr lang="en-US" altLang="zh-TW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PICO</a:t>
          </a: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實例舉證參考、可提供講義下載及存檔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7CF66BB-9ACB-421A-9EC6-43E5879C872E}" type="parTrans" cxnId="{93653809-1773-4F54-B118-4FA69077DFFF}">
      <dgm:prSet/>
      <dgm:spPr/>
      <dgm:t>
        <a:bodyPr/>
        <a:lstStyle/>
        <a:p>
          <a:endParaRPr lang="zh-TW" altLang="en-US"/>
        </a:p>
      </dgm:t>
    </dgm:pt>
    <dgm:pt modelId="{27C43FB3-EF9E-4EB3-A214-C9659437CADF}" type="sibTrans" cxnId="{93653809-1773-4F54-B118-4FA69077DFFF}">
      <dgm:prSet/>
      <dgm:spPr/>
      <dgm:t>
        <a:bodyPr/>
        <a:lstStyle/>
        <a:p>
          <a:endParaRPr lang="zh-TW" altLang="en-US"/>
        </a:p>
      </dgm:t>
    </dgm:pt>
    <dgm:pt modelId="{2489B914-07A4-42EC-B527-33FEB6747A73}">
      <dgm:prSet phldrT="[文字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</a:pP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臨床經驗必須與實證醫學結合，可提升醫療品質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5BDA29-75E0-4C1D-A46A-4CB94B94C051}" type="parTrans" cxnId="{DEDE5038-FF40-45CB-82A6-D9720893E0C6}">
      <dgm:prSet/>
      <dgm:spPr/>
      <dgm:t>
        <a:bodyPr/>
        <a:lstStyle/>
        <a:p>
          <a:endParaRPr lang="zh-TW" altLang="en-US"/>
        </a:p>
      </dgm:t>
    </dgm:pt>
    <dgm:pt modelId="{9CB4C9B8-3F37-4EAD-A286-4EE5A477DCB6}" type="sibTrans" cxnId="{DEDE5038-FF40-45CB-82A6-D9720893E0C6}">
      <dgm:prSet/>
      <dgm:spPr/>
      <dgm:t>
        <a:bodyPr/>
        <a:lstStyle/>
        <a:p>
          <a:endParaRPr lang="zh-TW" altLang="en-US"/>
        </a:p>
      </dgm:t>
    </dgm:pt>
    <dgm:pt modelId="{0BE137E1-6D21-4167-A3EF-9C6FFBF77318}" type="pres">
      <dgm:prSet presAssocID="{FD80222C-CCBA-41A5-B3DE-F010880647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190915-150B-46E4-9AC1-446C8E307582}" type="pres">
      <dgm:prSet presAssocID="{938CDBE5-B058-45C0-B09E-D9BEDFB80184}" presName="composite" presStyleCnt="0"/>
      <dgm:spPr/>
    </dgm:pt>
    <dgm:pt modelId="{6546B166-59E0-4A46-8261-C4AE05581C79}" type="pres">
      <dgm:prSet presAssocID="{938CDBE5-B058-45C0-B09E-D9BEDFB8018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07D2B9-F66C-46FC-A6B0-212BD913E533}" type="pres">
      <dgm:prSet presAssocID="{938CDBE5-B058-45C0-B09E-D9BEDFB80184}" presName="descendantText" presStyleLbl="alignAcc1" presStyleIdx="0" presStyleCnt="4" custLinFactNeighborX="1205" custLinFactNeighborY="789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309FDC-13C5-4BEE-9147-85D4AE879C5A}" type="pres">
      <dgm:prSet presAssocID="{241E7E38-058C-4CA2-A6B8-E612BDFD25CD}" presName="sp" presStyleCnt="0"/>
      <dgm:spPr/>
    </dgm:pt>
    <dgm:pt modelId="{DCC21CC6-820F-4496-9AE4-D8BBDA2B5EF2}" type="pres">
      <dgm:prSet presAssocID="{052B5B71-08B4-4208-A10F-6F17B50B451E}" presName="composite" presStyleCnt="0"/>
      <dgm:spPr/>
    </dgm:pt>
    <dgm:pt modelId="{EA9BBB85-EFE0-4CC1-ADD7-0C1E9CFC724D}" type="pres">
      <dgm:prSet presAssocID="{052B5B71-08B4-4208-A10F-6F17B50B451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2290B2-6877-4A80-93E1-801ED583207E}" type="pres">
      <dgm:prSet presAssocID="{052B5B71-08B4-4208-A10F-6F17B50B451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2E546A-4A59-4EBD-BC54-CDD328764CC2}" type="pres">
      <dgm:prSet presAssocID="{C23643FD-9685-4371-BEE3-37E67962BEFC}" presName="sp" presStyleCnt="0"/>
      <dgm:spPr/>
    </dgm:pt>
    <dgm:pt modelId="{D03FBE68-DB94-4E74-A4BA-E97002A39307}" type="pres">
      <dgm:prSet presAssocID="{A25A7BDE-7BC9-4D79-82EF-871081EEDB5B}" presName="composite" presStyleCnt="0"/>
      <dgm:spPr/>
    </dgm:pt>
    <dgm:pt modelId="{1AB8A90D-5C7B-4868-BC7C-F92806232F31}" type="pres">
      <dgm:prSet presAssocID="{A25A7BDE-7BC9-4D79-82EF-871081EEDB5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66E2C4-99AF-4D4B-A782-965D13357F97}" type="pres">
      <dgm:prSet presAssocID="{A25A7BDE-7BC9-4D79-82EF-871081EEDB5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86B059-5AA4-468B-9A92-2E23C7A90465}" type="pres">
      <dgm:prSet presAssocID="{A3683E37-4CE0-4168-A3E8-C40FB6F9EC8E}" presName="sp" presStyleCnt="0"/>
      <dgm:spPr/>
    </dgm:pt>
    <dgm:pt modelId="{38E161E9-9E31-41C6-93DC-4FA64B93B392}" type="pres">
      <dgm:prSet presAssocID="{6999B379-4D47-4E72-A672-2B7AAC9E5182}" presName="composite" presStyleCnt="0"/>
      <dgm:spPr/>
    </dgm:pt>
    <dgm:pt modelId="{FC83DC06-E574-4CEB-AC93-23AAD4A3A550}" type="pres">
      <dgm:prSet presAssocID="{6999B379-4D47-4E72-A672-2B7AAC9E518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BFE55B-0BA4-4291-AE57-86304624EE86}" type="pres">
      <dgm:prSet presAssocID="{6999B379-4D47-4E72-A672-2B7AAC9E518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6A546A3-3236-4A61-BF74-100342DDF44C}" srcId="{FD80222C-CCBA-41A5-B3DE-F01088064760}" destId="{052B5B71-08B4-4208-A10F-6F17B50B451E}" srcOrd="1" destOrd="0" parTransId="{DD2415BE-6A53-49DB-9FCE-1E550CB42877}" sibTransId="{C23643FD-9685-4371-BEE3-37E67962BEFC}"/>
    <dgm:cxn modelId="{FBDB1942-C50E-44C4-B883-1F61CDD64E95}" type="presOf" srcId="{01126B8A-08C5-4B3B-A946-105736DE1658}" destId="{872290B2-6877-4A80-93E1-801ED583207E}" srcOrd="0" destOrd="0" presId="urn:microsoft.com/office/officeart/2005/8/layout/chevron2"/>
    <dgm:cxn modelId="{DD63BC1F-1E45-441B-B4DB-3D6B11897DA0}" srcId="{FD80222C-CCBA-41A5-B3DE-F01088064760}" destId="{A25A7BDE-7BC9-4D79-82EF-871081EEDB5B}" srcOrd="2" destOrd="0" parTransId="{EA8BE6FF-79C5-403C-98B8-AE40349CF107}" sibTransId="{A3683E37-4CE0-4168-A3E8-C40FB6F9EC8E}"/>
    <dgm:cxn modelId="{79729379-D069-40F3-BDBB-0C5D30E89DBF}" srcId="{FD80222C-CCBA-41A5-B3DE-F01088064760}" destId="{6999B379-4D47-4E72-A672-2B7AAC9E5182}" srcOrd="3" destOrd="0" parTransId="{DA48BD5A-04F2-4223-BAF6-E2A3B7E1C175}" sibTransId="{41B90277-6620-4773-AEBF-429862F12662}"/>
    <dgm:cxn modelId="{76529510-9F77-4753-B915-CD60ABBBC4B6}" type="presOf" srcId="{22962ADD-27E0-4D2D-B188-C97B87DBA126}" destId="{1307D2B9-F66C-46FC-A6B0-212BD913E533}" srcOrd="0" destOrd="1" presId="urn:microsoft.com/office/officeart/2005/8/layout/chevron2"/>
    <dgm:cxn modelId="{B9DF921A-4513-41DA-B783-026BDA885667}" srcId="{A25A7BDE-7BC9-4D79-82EF-871081EEDB5B}" destId="{07C7ECE0-C59C-45C2-AAB5-1248C0E50732}" srcOrd="0" destOrd="0" parTransId="{17246F9D-B8F4-4134-B025-379924B06E07}" sibTransId="{BEA56355-0431-42C4-B128-8F513C16453E}"/>
    <dgm:cxn modelId="{DB72F852-ED78-4BDB-9E1A-2AB2C91EC041}" type="presOf" srcId="{938CDBE5-B058-45C0-B09E-D9BEDFB80184}" destId="{6546B166-59E0-4A46-8261-C4AE05581C79}" srcOrd="0" destOrd="0" presId="urn:microsoft.com/office/officeart/2005/8/layout/chevron2"/>
    <dgm:cxn modelId="{46D5645F-C529-48E9-ADEC-ACFDC5E0ED43}" type="presOf" srcId="{A25A7BDE-7BC9-4D79-82EF-871081EEDB5B}" destId="{1AB8A90D-5C7B-4868-BC7C-F92806232F31}" srcOrd="0" destOrd="0" presId="urn:microsoft.com/office/officeart/2005/8/layout/chevron2"/>
    <dgm:cxn modelId="{31493AE8-5A4A-4A6E-89DB-A0432D105580}" type="presOf" srcId="{2489B914-07A4-42EC-B527-33FEB6747A73}" destId="{6466E2C4-99AF-4D4B-A782-965D13357F97}" srcOrd="0" destOrd="1" presId="urn:microsoft.com/office/officeart/2005/8/layout/chevron2"/>
    <dgm:cxn modelId="{4C9F220E-80D2-4821-8AEF-55D8EFD44EDB}" type="presOf" srcId="{052B5B71-08B4-4208-A10F-6F17B50B451E}" destId="{EA9BBB85-EFE0-4CC1-ADD7-0C1E9CFC724D}" srcOrd="0" destOrd="0" presId="urn:microsoft.com/office/officeart/2005/8/layout/chevron2"/>
    <dgm:cxn modelId="{B92C9D04-733F-4BA4-8C95-D719202A4379}" type="presOf" srcId="{07C7ECE0-C59C-45C2-AAB5-1248C0E50732}" destId="{6466E2C4-99AF-4D4B-A782-965D13357F97}" srcOrd="0" destOrd="0" presId="urn:microsoft.com/office/officeart/2005/8/layout/chevron2"/>
    <dgm:cxn modelId="{1A979056-28D7-45D2-9B14-E8703497496D}" srcId="{FD80222C-CCBA-41A5-B3DE-F01088064760}" destId="{938CDBE5-B058-45C0-B09E-D9BEDFB80184}" srcOrd="0" destOrd="0" parTransId="{497692AB-9A5D-4AE5-913A-457517D8C84C}" sibTransId="{241E7E38-058C-4CA2-A6B8-E612BDFD25CD}"/>
    <dgm:cxn modelId="{60BFF602-001A-4BEB-94D4-EFBD2B9C2D4A}" type="presOf" srcId="{327AC522-5151-494D-9A1A-B1E688868A0A}" destId="{1307D2B9-F66C-46FC-A6B0-212BD913E533}" srcOrd="0" destOrd="0" presId="urn:microsoft.com/office/officeart/2005/8/layout/chevron2"/>
    <dgm:cxn modelId="{BDB5DB83-5975-4AC1-8DB2-6C75E06CE0B1}" srcId="{052B5B71-08B4-4208-A10F-6F17B50B451E}" destId="{01126B8A-08C5-4B3B-A946-105736DE1658}" srcOrd="0" destOrd="0" parTransId="{5A9305E0-00E9-4DD0-A250-E7BAF4C614D1}" sibTransId="{647EAA2C-1197-45A4-8F48-36C8A1FD5C2F}"/>
    <dgm:cxn modelId="{8074A388-A990-4F6C-B824-118233D9239A}" type="presOf" srcId="{FD80222C-CCBA-41A5-B3DE-F01088064760}" destId="{0BE137E1-6D21-4167-A3EF-9C6FFBF77318}" srcOrd="0" destOrd="0" presId="urn:microsoft.com/office/officeart/2005/8/layout/chevron2"/>
    <dgm:cxn modelId="{93653809-1773-4F54-B118-4FA69077DFFF}" srcId="{6999B379-4D47-4E72-A672-2B7AAC9E5182}" destId="{1A97A2B1-4952-448B-B05B-CD072C403FC2}" srcOrd="0" destOrd="0" parTransId="{A7CF66BB-9ACB-421A-9EC6-43E5879C872E}" sibTransId="{27C43FB3-EF9E-4EB3-A214-C9659437CADF}"/>
    <dgm:cxn modelId="{08A070EB-2C06-4A23-B0C6-CBE79103AE3A}" srcId="{938CDBE5-B058-45C0-B09E-D9BEDFB80184}" destId="{327AC522-5151-494D-9A1A-B1E688868A0A}" srcOrd="0" destOrd="0" parTransId="{1E9C5358-7234-40A2-B841-894523CEEAA0}" sibTransId="{D299048A-95CD-4897-B584-051C37B898E6}"/>
    <dgm:cxn modelId="{1F0C5996-F248-4988-8A4D-1DC5F80EA3A6}" srcId="{938CDBE5-B058-45C0-B09E-D9BEDFB80184}" destId="{22962ADD-27E0-4D2D-B188-C97B87DBA126}" srcOrd="1" destOrd="0" parTransId="{52A66996-605C-45B7-A578-58A2724E3B7D}" sibTransId="{9D82311C-4DB6-4B0F-8A07-9C10D42559CD}"/>
    <dgm:cxn modelId="{37852E4C-6C7A-46BB-ADAE-C0F22F6F7FAF}" type="presOf" srcId="{6999B379-4D47-4E72-A672-2B7AAC9E5182}" destId="{FC83DC06-E574-4CEB-AC93-23AAD4A3A550}" srcOrd="0" destOrd="0" presId="urn:microsoft.com/office/officeart/2005/8/layout/chevron2"/>
    <dgm:cxn modelId="{6861CD21-6C4F-45CB-A0ED-909F9796B0B1}" type="presOf" srcId="{1A97A2B1-4952-448B-B05B-CD072C403FC2}" destId="{4CBFE55B-0BA4-4291-AE57-86304624EE86}" srcOrd="0" destOrd="0" presId="urn:microsoft.com/office/officeart/2005/8/layout/chevron2"/>
    <dgm:cxn modelId="{DEDE5038-FF40-45CB-82A6-D9720893E0C6}" srcId="{A25A7BDE-7BC9-4D79-82EF-871081EEDB5B}" destId="{2489B914-07A4-42EC-B527-33FEB6747A73}" srcOrd="1" destOrd="0" parTransId="{C95BDA29-75E0-4C1D-A46A-4CB94B94C051}" sibTransId="{9CB4C9B8-3F37-4EAD-A286-4EE5A477DCB6}"/>
    <dgm:cxn modelId="{B9A61120-2ADA-4254-921B-801C59B07D40}" type="presParOf" srcId="{0BE137E1-6D21-4167-A3EF-9C6FFBF77318}" destId="{9C190915-150B-46E4-9AC1-446C8E307582}" srcOrd="0" destOrd="0" presId="urn:microsoft.com/office/officeart/2005/8/layout/chevron2"/>
    <dgm:cxn modelId="{8D4D27F2-1EF3-4F79-80FF-DB7EAD84CCC4}" type="presParOf" srcId="{9C190915-150B-46E4-9AC1-446C8E307582}" destId="{6546B166-59E0-4A46-8261-C4AE05581C79}" srcOrd="0" destOrd="0" presId="urn:microsoft.com/office/officeart/2005/8/layout/chevron2"/>
    <dgm:cxn modelId="{A7FB0E96-E0C6-4A42-878B-8A93D6426D4F}" type="presParOf" srcId="{9C190915-150B-46E4-9AC1-446C8E307582}" destId="{1307D2B9-F66C-46FC-A6B0-212BD913E533}" srcOrd="1" destOrd="0" presId="urn:microsoft.com/office/officeart/2005/8/layout/chevron2"/>
    <dgm:cxn modelId="{868BBA0A-D170-47E3-8753-C995C7737980}" type="presParOf" srcId="{0BE137E1-6D21-4167-A3EF-9C6FFBF77318}" destId="{27309FDC-13C5-4BEE-9147-85D4AE879C5A}" srcOrd="1" destOrd="0" presId="urn:microsoft.com/office/officeart/2005/8/layout/chevron2"/>
    <dgm:cxn modelId="{B982D60B-9E16-4AAF-B4B6-E0CB881D1216}" type="presParOf" srcId="{0BE137E1-6D21-4167-A3EF-9C6FFBF77318}" destId="{DCC21CC6-820F-4496-9AE4-D8BBDA2B5EF2}" srcOrd="2" destOrd="0" presId="urn:microsoft.com/office/officeart/2005/8/layout/chevron2"/>
    <dgm:cxn modelId="{ECB7E28D-A54B-428B-B537-B87EDB66024E}" type="presParOf" srcId="{DCC21CC6-820F-4496-9AE4-D8BBDA2B5EF2}" destId="{EA9BBB85-EFE0-4CC1-ADD7-0C1E9CFC724D}" srcOrd="0" destOrd="0" presId="urn:microsoft.com/office/officeart/2005/8/layout/chevron2"/>
    <dgm:cxn modelId="{5DBB16D4-B024-4D7A-9102-1AB23F8A622A}" type="presParOf" srcId="{DCC21CC6-820F-4496-9AE4-D8BBDA2B5EF2}" destId="{872290B2-6877-4A80-93E1-801ED583207E}" srcOrd="1" destOrd="0" presId="urn:microsoft.com/office/officeart/2005/8/layout/chevron2"/>
    <dgm:cxn modelId="{04B13708-4E1B-4EF9-88A5-4C9614F9F69C}" type="presParOf" srcId="{0BE137E1-6D21-4167-A3EF-9C6FFBF77318}" destId="{AB2E546A-4A59-4EBD-BC54-CDD328764CC2}" srcOrd="3" destOrd="0" presId="urn:microsoft.com/office/officeart/2005/8/layout/chevron2"/>
    <dgm:cxn modelId="{ABA97C4E-CD2D-4231-BD57-93CC751103A3}" type="presParOf" srcId="{0BE137E1-6D21-4167-A3EF-9C6FFBF77318}" destId="{D03FBE68-DB94-4E74-A4BA-E97002A39307}" srcOrd="4" destOrd="0" presId="urn:microsoft.com/office/officeart/2005/8/layout/chevron2"/>
    <dgm:cxn modelId="{33097297-E17E-4C08-A34E-CB0350C8BE75}" type="presParOf" srcId="{D03FBE68-DB94-4E74-A4BA-E97002A39307}" destId="{1AB8A90D-5C7B-4868-BC7C-F92806232F31}" srcOrd="0" destOrd="0" presId="urn:microsoft.com/office/officeart/2005/8/layout/chevron2"/>
    <dgm:cxn modelId="{BA859056-1B15-443A-9582-EC68A3071CB3}" type="presParOf" srcId="{D03FBE68-DB94-4E74-A4BA-E97002A39307}" destId="{6466E2C4-99AF-4D4B-A782-965D13357F97}" srcOrd="1" destOrd="0" presId="urn:microsoft.com/office/officeart/2005/8/layout/chevron2"/>
    <dgm:cxn modelId="{6DC8180E-6652-4A95-A4D2-F1B1535A4AD7}" type="presParOf" srcId="{0BE137E1-6D21-4167-A3EF-9C6FFBF77318}" destId="{3586B059-5AA4-468B-9A92-2E23C7A90465}" srcOrd="5" destOrd="0" presId="urn:microsoft.com/office/officeart/2005/8/layout/chevron2"/>
    <dgm:cxn modelId="{4182C98A-3146-4B84-BFA8-9098A14B9519}" type="presParOf" srcId="{0BE137E1-6D21-4167-A3EF-9C6FFBF77318}" destId="{38E161E9-9E31-41C6-93DC-4FA64B93B392}" srcOrd="6" destOrd="0" presId="urn:microsoft.com/office/officeart/2005/8/layout/chevron2"/>
    <dgm:cxn modelId="{0AF267B9-A65F-4664-AB11-10EBFFB1503B}" type="presParOf" srcId="{38E161E9-9E31-41C6-93DC-4FA64B93B392}" destId="{FC83DC06-E574-4CEB-AC93-23AAD4A3A550}" srcOrd="0" destOrd="0" presId="urn:microsoft.com/office/officeart/2005/8/layout/chevron2"/>
    <dgm:cxn modelId="{51AF9AC1-854B-4F3D-80BB-1B403AF472DD}" type="presParOf" srcId="{38E161E9-9E31-41C6-93DC-4FA64B93B392}" destId="{4CBFE55B-0BA4-4291-AE57-86304624EE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7BED2-0612-4931-8535-90D724F2B499}" type="datetimeFigureOut">
              <a:rPr lang="zh-TW" altLang="en-US" smtClean="0"/>
              <a:t>2021/6/22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4FED7-AD3F-415B-8BBA-36B7A86F7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11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438"/>
            <a:ext cx="9132888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61" y="1465063"/>
            <a:ext cx="8258475" cy="1020762"/>
          </a:xfrm>
        </p:spPr>
        <p:txBody>
          <a:bodyPr anchor="ctr"/>
          <a:lstStyle>
            <a:lvl1pPr algn="ctr">
              <a:defRPr sz="5000">
                <a:solidFill>
                  <a:srgbClr val="000066"/>
                </a:solidFill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81325"/>
            <a:ext cx="7010400" cy="20478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18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923075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86628"/>
            <a:ext cx="8001000" cy="798898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762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49394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9CDD2-CA6C-4A6B-82D5-49368E2C55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454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06388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335897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11197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88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994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0"/>
            <a:ext cx="8001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513"/>
            <a:ext cx="8001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lvl="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Wingdings" panose="05000000000000000000" pitchFamily="2" charset="2"/>
              <a:buChar char="u"/>
            </a:pPr>
            <a:r>
              <a:rPr lang="zh-TW" altLang="en-US" dirty="0" smtClean="0"/>
              <a:t>按一下以編輯母片</a:t>
            </a:r>
          </a:p>
          <a:p>
            <a:pPr marL="908050" lvl="1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/>
              <a:t>第二層</a:t>
            </a:r>
          </a:p>
          <a:p>
            <a:pPr marL="1304925" lvl="2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00"/>
              </a:buClr>
              <a:buFont typeface="Wingdings" panose="05000000000000000000" pitchFamily="2" charset="2"/>
              <a:buChar char="l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288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DA20A-D434-4590-AB94-EE5A60DF91E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453188"/>
            <a:ext cx="176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0"/>
            <a:ext cx="9144000" cy="981075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4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  <p:sldLayoutId id="2147483680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30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lang="zh-TW" altLang="en-US" sz="2600" dirty="0" smtClean="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300" dirty="0" smtClean="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醫教會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7800" y="2800953"/>
            <a:ext cx="6204284" cy="22282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2021.06.07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50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矩形 3"/>
          <p:cNvSpPr>
            <a:spLocks noChangeArrowheads="1"/>
          </p:cNvSpPr>
          <p:nvPr/>
        </p:nvSpPr>
        <p:spPr bwMode="auto">
          <a:xfrm>
            <a:off x="119063" y="1133475"/>
            <a:ext cx="7858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2021</a:t>
            </a:r>
            <a:r>
              <a:rPr lang="zh-TW" altLang="en-US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年第</a:t>
            </a:r>
            <a:r>
              <a:rPr lang="en-US" altLang="zh-TW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季實證醫學課程</a:t>
            </a:r>
            <a:r>
              <a:rPr lang="en-US" altLang="zh-TW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共開</a:t>
            </a:r>
            <a:r>
              <a:rPr lang="en-US" altLang="zh-TW" b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TW" altLang="en-US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堂課，參加人數共計</a:t>
            </a:r>
            <a:r>
              <a:rPr lang="en-US" altLang="zh-TW" b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1,119</a:t>
            </a:r>
            <a:r>
              <a:rPr lang="zh-TW" altLang="en-US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人次數。</a:t>
            </a:r>
            <a:endParaRPr lang="zh-TW" altLang="en-US">
              <a:solidFill>
                <a:srgbClr val="002060"/>
              </a:solidFill>
            </a:endParaRPr>
          </a:p>
        </p:txBody>
      </p:sp>
      <p:sp>
        <p:nvSpPr>
          <p:cNvPr id="155651" name="標題 1"/>
          <p:cNvSpPr>
            <a:spLocks noGrp="1"/>
          </p:cNvSpPr>
          <p:nvPr>
            <p:ph type="title"/>
          </p:nvPr>
        </p:nvSpPr>
        <p:spPr>
          <a:xfrm>
            <a:off x="384175" y="0"/>
            <a:ext cx="8759825" cy="927100"/>
          </a:xfrm>
        </p:spPr>
        <p:txBody>
          <a:bodyPr/>
          <a:lstStyle/>
          <a:p>
            <a:pPr algn="l">
              <a:lnSpc>
                <a:spcPct val="150000"/>
              </a:lnSpc>
              <a:buClr>
                <a:srgbClr val="0070C0"/>
              </a:buClr>
              <a:defRPr/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、第一季</a:t>
            </a:r>
            <a:r>
              <a:rPr lang="en-US" altLang="zh-TW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成效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全院課程</a:t>
            </a:r>
            <a:endParaRPr lang="en-US" altLang="zh-TW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557213" y="1674813"/>
          <a:ext cx="7288213" cy="4451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26"/>
                <a:gridCol w="2915284"/>
                <a:gridCol w="1311878"/>
                <a:gridCol w="1788925"/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開課單位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參加人次數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數位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實證醫學中心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752</a:t>
                      </a:r>
                      <a:endParaRPr lang="zh-TW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實證醫學中心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156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藥事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兒科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68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教研行政中心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影像醫學科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專科護理師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門診部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第二綜合加護病房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血液透析室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800" b="1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24</a:t>
                      </a:r>
                      <a:endParaRPr lang="zh-TW" altLang="en-US" sz="1800" b="1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1,119</a:t>
                      </a:r>
                      <a:endParaRPr lang="zh-TW" altLang="en-US" sz="1800" b="1" dirty="0">
                        <a:solidFill>
                          <a:srgbClr val="000099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4" marR="91434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88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619875"/>
            <a:ext cx="19812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E49A800-7B60-4713-A59B-83EF6726CF9D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31927" y="0"/>
            <a:ext cx="8759825" cy="917309"/>
          </a:xfrm>
        </p:spPr>
        <p:txBody>
          <a:bodyPr/>
          <a:lstStyle/>
          <a:p>
            <a:pPr algn="l">
              <a:lnSpc>
                <a:spcPct val="150000"/>
              </a:lnSpc>
              <a:buClr>
                <a:srgbClr val="0070C0"/>
              </a:buClr>
              <a:defRPr/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、第一季</a:t>
            </a:r>
            <a:r>
              <a:rPr lang="en-US" altLang="zh-TW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成效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教學品質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0" y="917309"/>
            <a:ext cx="914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年第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中心開課共計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堂，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學分，其教學品質評核如下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(1).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學員對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教師課後平均滿意度為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4.66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其中最高是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4.91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，最低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4.43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(2).EBM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主管對教師授課評核為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5.6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總分為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39" y="1706852"/>
            <a:ext cx="8497613" cy="515114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矩形 12"/>
          <p:cNvSpPr/>
          <p:nvPr/>
        </p:nvSpPr>
        <p:spPr bwMode="auto">
          <a:xfrm>
            <a:off x="394139" y="2207172"/>
            <a:ext cx="8497613" cy="89863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63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標題 1"/>
          <p:cNvSpPr>
            <a:spLocks noGrp="1"/>
          </p:cNvSpPr>
          <p:nvPr>
            <p:ph type="title"/>
          </p:nvPr>
        </p:nvSpPr>
        <p:spPr>
          <a:xfrm>
            <a:off x="131763" y="0"/>
            <a:ext cx="8759825" cy="917575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070C0"/>
              </a:buClr>
            </a:pP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一、第一季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業務執行成效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教學檢討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pic>
        <p:nvPicPr>
          <p:cNvPr id="151556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2117725"/>
            <a:ext cx="8448675" cy="4121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1557" name="文字方塊 5"/>
          <p:cNvSpPr txBox="1">
            <a:spLocks noChangeArrowheads="1"/>
          </p:cNvSpPr>
          <p:nvPr/>
        </p:nvSpPr>
        <p:spPr bwMode="auto">
          <a:xfrm>
            <a:off x="131763" y="917575"/>
            <a:ext cx="90122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依據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開課滿意度較低的部份，進行教學檢討與改善，首先進行數位課程開課方式及內容檢討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數位課程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年第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752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位學員課後滿意度調查分析結果，每個題項平均滿意度皆達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4.46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以上，但相較於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實體課程及初階教師試教課程的教學滿意度為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低，將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5/31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委員小組會議，提出檢討與改善。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669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31926" y="851331"/>
            <a:ext cx="901207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數位課程</a:t>
            </a:r>
            <a:r>
              <a:rPr lang="en-US" altLang="zh-TW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年第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752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位學員課後滿意度調查分析結果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 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開放問卷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其它建議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學員回覆統整分類如下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以下問題將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5/31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委員小組會議，提出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檢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與改善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       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362989" y="4001072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dirty="0"/>
          </a:p>
        </p:txBody>
      </p:sp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917309"/>
          </a:xfrm>
        </p:spPr>
        <p:txBody>
          <a:bodyPr/>
          <a:lstStyle/>
          <a:p>
            <a:pPr algn="l">
              <a:lnSpc>
                <a:spcPct val="150000"/>
              </a:lnSpc>
              <a:buClr>
                <a:srgbClr val="0070C0"/>
              </a:buClr>
              <a:defRPr/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、第一季</a:t>
            </a:r>
            <a:r>
              <a:rPr lang="en-US" altLang="zh-TW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成效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教學檢討 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en-US" altLang="zh-TW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資料庫圖表 5"/>
          <p:cNvGraphicFramePr/>
          <p:nvPr>
            <p:extLst/>
          </p:nvPr>
        </p:nvGraphicFramePr>
        <p:xfrm>
          <a:off x="362989" y="1994520"/>
          <a:ext cx="8463213" cy="475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949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619875"/>
            <a:ext cx="1981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4FCF688-488F-40B9-BD37-C1A617080953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14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362499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7575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070C0"/>
              </a:buClr>
            </a:pP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一、第一季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業務執行成效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教學檢討 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31763" y="1071563"/>
            <a:ext cx="7751762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數位課程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年第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752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位學員課後滿意度調查分析結果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開放問卷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請問您有意願被培育成為本院實證醫學的教師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690563" y="1995488"/>
          <a:ext cx="8121651" cy="2779942"/>
        </p:xfrm>
        <a:graphic>
          <a:graphicData uri="http://schemas.openxmlformats.org/drawingml/2006/table">
            <a:tbl>
              <a:tblPr/>
              <a:tblGrid>
                <a:gridCol w="1349542"/>
                <a:gridCol w="1683088"/>
                <a:gridCol w="1869224"/>
                <a:gridCol w="3219797"/>
              </a:tblGrid>
              <a:tr h="360395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職別</a:t>
                      </a: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有意願人數</a:t>
                      </a: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已完成培養人數</a:t>
                      </a: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1994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主治醫師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月再培訓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94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放射師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單位主管回覆，目前較不適合培訓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94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專科護理師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另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位於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月份已培訓完成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94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營養師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現為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PGY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較不合適，待未來再培訓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352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醫檢師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單位會提供培訓時間。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24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護理師 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已詢問單位主管，從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位中單位僅選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位較適合培訓，預計今年底完成這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位的培訓。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395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46</a:t>
                      </a: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29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84313" y="0"/>
            <a:ext cx="8759687" cy="927652"/>
          </a:xfrm>
        </p:spPr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70C0"/>
              </a:buClr>
              <a:buNone/>
            </a:pPr>
            <a:r>
              <a:rPr lang="zh-TW" altLang="en-US" sz="32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第一季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業務執行成效</a:t>
            </a:r>
            <a:r>
              <a:rPr lang="en-US" altLang="zh-TW" sz="32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---</a:t>
            </a:r>
            <a:r>
              <a:rPr lang="zh-TW" altLang="en-US" sz="32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預決算費用</a:t>
            </a:r>
            <a:endParaRPr lang="en-US" altLang="zh-TW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85529" y="996217"/>
            <a:ext cx="9064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年總預算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:388,000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第一季實證醫學中心總費用支出共計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:15,470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，本年度實際費用將是明年提撥預算的重要參考依據之一。</a:t>
            </a:r>
            <a:endParaRPr lang="zh-TW" altLang="en-US" sz="16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91" y="1802296"/>
            <a:ext cx="8387257" cy="505570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756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1087438" y="2154238"/>
            <a:ext cx="7218362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Thank you for </a:t>
            </a:r>
          </a:p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         your attention</a:t>
            </a:r>
            <a:r>
              <a:rPr lang="zh-TW" altLang="en-US" sz="4000" b="1" i="1" dirty="0">
                <a:solidFill>
                  <a:srgbClr val="006600"/>
                </a:solidFill>
                <a:latin typeface="標楷體" pitchFamily="65" charset="-120"/>
                <a:ea typeface="+mn-ea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863602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-圖案 1"/>
          <p:cNvSpPr/>
          <p:nvPr/>
        </p:nvSpPr>
        <p:spPr bwMode="auto">
          <a:xfrm>
            <a:off x="0" y="4365625"/>
            <a:ext cx="2411413" cy="2376488"/>
          </a:xfrm>
          <a:prstGeom prst="corner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469900" indent="-469900" algn="ctr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defRPr/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  <p:sp>
        <p:nvSpPr>
          <p:cNvPr id="6" name="框架 5"/>
          <p:cNvSpPr/>
          <p:nvPr/>
        </p:nvSpPr>
        <p:spPr bwMode="auto">
          <a:xfrm>
            <a:off x="0" y="0"/>
            <a:ext cx="9144000" cy="6858000"/>
          </a:xfrm>
          <a:prstGeom prst="frame">
            <a:avLst>
              <a:gd name="adj1" fmla="val 13982"/>
            </a:avLst>
          </a:prstGeom>
          <a:pattFill prst="smCheck">
            <a:fgClr>
              <a:srgbClr val="6699FF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  <p:sp>
        <p:nvSpPr>
          <p:cNvPr id="7" name="矩形 3"/>
          <p:cNvSpPr>
            <a:spLocks noChangeArrowheads="1"/>
          </p:cNvSpPr>
          <p:nvPr/>
        </p:nvSpPr>
        <p:spPr bwMode="auto">
          <a:xfrm>
            <a:off x="827584" y="2867625"/>
            <a:ext cx="7488832" cy="112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4200" b="1" spc="300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</a:t>
            </a:r>
            <a:r>
              <a:rPr lang="zh-TW" altLang="en-US" sz="4200" b="1" spc="300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lang="en-US" altLang="zh-TW" sz="4200" b="1" spc="300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12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endParaRPr lang="en-US" altLang="zh-TW" sz="1200" b="1" dirty="0" smtClean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58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0" y="1014897"/>
            <a:ext cx="50623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實證醫學中心六大業務規劃</a:t>
            </a:r>
            <a:r>
              <a:rPr lang="en-US" altLang="zh-TW" sz="2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zh-TW" altLang="en-US" sz="22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7825099" y="2487450"/>
            <a:ext cx="1223823" cy="107275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0" tIns="60960" rIns="60960" bIns="60960" numCol="1" spcCol="1270" anchor="t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sz="16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3217119" y="1466159"/>
            <a:ext cx="1997612" cy="46995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開辦課程</a:t>
            </a:r>
            <a:endParaRPr lang="en-US" altLang="zh-TW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08711" y="1516470"/>
            <a:ext cx="2316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:EBM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中心開課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3217119" y="3512236"/>
            <a:ext cx="1997612" cy="45016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自辦課程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3217119" y="2501706"/>
            <a:ext cx="1997612" cy="45016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教師認證</a:t>
            </a:r>
          </a:p>
        </p:txBody>
      </p:sp>
      <p:sp>
        <p:nvSpPr>
          <p:cNvPr id="27" name="矩形 26"/>
          <p:cNvSpPr/>
          <p:nvPr/>
        </p:nvSpPr>
        <p:spPr bwMode="auto">
          <a:xfrm>
            <a:off x="291102" y="4454718"/>
            <a:ext cx="1997612" cy="45016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臨床教學及運用</a:t>
            </a:r>
          </a:p>
        </p:txBody>
      </p:sp>
      <p:sp>
        <p:nvSpPr>
          <p:cNvPr id="28" name="矩形 27"/>
          <p:cNvSpPr/>
          <p:nvPr/>
        </p:nvSpPr>
        <p:spPr bwMode="auto">
          <a:xfrm>
            <a:off x="3204794" y="4452206"/>
            <a:ext cx="1997612" cy="45016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競賽</a:t>
            </a:r>
            <a:endParaRPr lang="zh-TW" altLang="en-US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6627908" y="4454718"/>
            <a:ext cx="1997612" cy="45016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投稿</a:t>
            </a:r>
          </a:p>
        </p:txBody>
      </p:sp>
      <p:sp>
        <p:nvSpPr>
          <p:cNvPr id="2" name="矩形 1"/>
          <p:cNvSpPr/>
          <p:nvPr/>
        </p:nvSpPr>
        <p:spPr>
          <a:xfrm>
            <a:off x="5482355" y="2502777"/>
            <a:ext cx="3475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醫學初、進階教師認證</a:t>
            </a:r>
          </a:p>
        </p:txBody>
      </p:sp>
      <p:sp>
        <p:nvSpPr>
          <p:cNvPr id="13" name="矩形 12"/>
          <p:cNvSpPr/>
          <p:nvPr/>
        </p:nvSpPr>
        <p:spPr>
          <a:xfrm>
            <a:off x="5482354" y="3414153"/>
            <a:ext cx="32447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各單位安排該單位的初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進階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教師授課</a:t>
            </a:r>
          </a:p>
        </p:txBody>
      </p:sp>
      <p:cxnSp>
        <p:nvCxnSpPr>
          <p:cNvPr id="10" name="直線接點 9"/>
          <p:cNvCxnSpPr/>
          <p:nvPr/>
        </p:nvCxnSpPr>
        <p:spPr bwMode="auto">
          <a:xfrm>
            <a:off x="1162114" y="4122408"/>
            <a:ext cx="6480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矩形 13"/>
          <p:cNvSpPr/>
          <p:nvPr/>
        </p:nvSpPr>
        <p:spPr>
          <a:xfrm>
            <a:off x="46895" y="5050347"/>
            <a:ext cx="2737848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臨床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SDM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初進階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教師可在單位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對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PGY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及實習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學生開課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927679" y="5050347"/>
            <a:ext cx="29843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11200">
              <a:spcBef>
                <a:spcPct val="0"/>
              </a:spcBef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lvl="0" defTabSz="711200">
              <a:spcBef>
                <a:spcPct val="0"/>
              </a:spcBef>
            </a:pP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院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除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中心舉辦競賽外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711200">
              <a:spcBef>
                <a:spcPct val="0"/>
              </a:spcBef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也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輔導各單位自辦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PK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賽，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711200">
              <a:spcBef>
                <a:spcPct val="0"/>
              </a:spcBef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提升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能力。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711200">
              <a:spcBef>
                <a:spcPct val="0"/>
              </a:spcBef>
            </a:pP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院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外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各單位參與醫策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711200">
              <a:spcBef>
                <a:spcPct val="0"/>
              </a:spcBef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相關學會競賽</a:t>
            </a:r>
          </a:p>
        </p:txBody>
      </p:sp>
      <p:sp>
        <p:nvSpPr>
          <p:cNvPr id="21" name="矩形 20"/>
          <p:cNvSpPr/>
          <p:nvPr/>
        </p:nvSpPr>
        <p:spPr>
          <a:xfrm>
            <a:off x="6441153" y="5050347"/>
            <a:ext cx="2516833" cy="106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立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工作坊輔導各單位投稿台灣實證醫學學會、台灣護理學會。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2" name="直線單箭頭接點 31"/>
          <p:cNvCxnSpPr>
            <a:stCxn id="3" idx="2"/>
          </p:cNvCxnSpPr>
          <p:nvPr/>
        </p:nvCxnSpPr>
        <p:spPr bwMode="auto">
          <a:xfrm>
            <a:off x="4215925" y="1936113"/>
            <a:ext cx="0" cy="551337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直線單箭頭接點 32"/>
          <p:cNvCxnSpPr/>
          <p:nvPr/>
        </p:nvCxnSpPr>
        <p:spPr bwMode="auto">
          <a:xfrm>
            <a:off x="4215925" y="2951872"/>
            <a:ext cx="0" cy="551337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直線單箭頭接點 33"/>
          <p:cNvCxnSpPr/>
          <p:nvPr/>
        </p:nvCxnSpPr>
        <p:spPr bwMode="auto">
          <a:xfrm>
            <a:off x="4201637" y="3959854"/>
            <a:ext cx="0" cy="1800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直線單箭頭接點 36"/>
          <p:cNvCxnSpPr/>
          <p:nvPr/>
        </p:nvCxnSpPr>
        <p:spPr bwMode="auto">
          <a:xfrm>
            <a:off x="1158463" y="4122408"/>
            <a:ext cx="0" cy="2880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直線單箭頭接點 37"/>
          <p:cNvCxnSpPr/>
          <p:nvPr/>
        </p:nvCxnSpPr>
        <p:spPr bwMode="auto">
          <a:xfrm>
            <a:off x="7654718" y="4119539"/>
            <a:ext cx="0" cy="2880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直線單箭頭接點 38"/>
          <p:cNvCxnSpPr/>
          <p:nvPr/>
        </p:nvCxnSpPr>
        <p:spPr bwMode="auto">
          <a:xfrm>
            <a:off x="4203600" y="4145156"/>
            <a:ext cx="0" cy="2880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標題 1"/>
          <p:cNvSpPr txBox="1">
            <a:spLocks/>
          </p:cNvSpPr>
          <p:nvPr/>
        </p:nvSpPr>
        <p:spPr bwMode="auto">
          <a:xfrm>
            <a:off x="0" y="64985"/>
            <a:ext cx="8958469" cy="77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r>
              <a:rPr lang="zh-TW" altLang="en-US" sz="3600" b="1" kern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案三</a:t>
            </a:r>
            <a:r>
              <a:rPr lang="en-US" altLang="zh-TW" sz="3600" b="1" kern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:EBM PK</a:t>
            </a:r>
            <a:r>
              <a:rPr lang="zh-TW" altLang="zh-TW" sz="3600" b="1" kern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賽整體架構與比賽內容說明</a:t>
            </a:r>
            <a:endParaRPr lang="zh-TW" altLang="en-US" sz="360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40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 bwMode="auto">
          <a:xfrm>
            <a:off x="563217" y="1993797"/>
            <a:ext cx="2981739" cy="437321"/>
          </a:xfrm>
          <a:prstGeom prst="roundRect">
            <a:avLst/>
          </a:prstGeom>
          <a:ln>
            <a:solidFill>
              <a:srgbClr val="7030A0"/>
            </a:solidFill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提出申請</a:t>
            </a:r>
          </a:p>
        </p:txBody>
      </p:sp>
      <p:cxnSp>
        <p:nvCxnSpPr>
          <p:cNvPr id="11" name="直線單箭頭接點 10"/>
          <p:cNvCxnSpPr/>
          <p:nvPr/>
        </p:nvCxnSpPr>
        <p:spPr bwMode="auto">
          <a:xfrm>
            <a:off x="2073968" y="2431118"/>
            <a:ext cx="0" cy="180000"/>
          </a:xfrm>
          <a:prstGeom prst="straightConnector1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菱形 11"/>
          <p:cNvSpPr/>
          <p:nvPr/>
        </p:nvSpPr>
        <p:spPr bwMode="auto">
          <a:xfrm>
            <a:off x="659350" y="2649272"/>
            <a:ext cx="2804445" cy="796283"/>
          </a:xfrm>
          <a:prstGeom prst="diamond">
            <a:avLst/>
          </a:prstGeom>
          <a:ln>
            <a:solidFill>
              <a:srgbClr val="7030A0"/>
            </a:solidFill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審核</a:t>
            </a:r>
            <a:endParaRPr kumimoji="1" lang="zh-TW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636104" y="3645974"/>
            <a:ext cx="2981739" cy="687826"/>
          </a:xfrm>
          <a:prstGeom prst="rect">
            <a:avLst/>
          </a:prstGeom>
          <a:ln>
            <a:solidFill>
              <a:srgbClr val="7030A0"/>
            </a:solidFill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R="0" indent="-469900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出題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&amp;OA</a:t>
            </a:r>
            <a:r>
              <a:rPr kumimoji="1" lang="zh-TW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公告比賽內容</a:t>
            </a:r>
          </a:p>
        </p:txBody>
      </p:sp>
      <p:cxnSp>
        <p:nvCxnSpPr>
          <p:cNvPr id="14" name="直線單箭頭接點 13"/>
          <p:cNvCxnSpPr/>
          <p:nvPr/>
        </p:nvCxnSpPr>
        <p:spPr bwMode="auto">
          <a:xfrm>
            <a:off x="2073968" y="3445555"/>
            <a:ext cx="0" cy="180000"/>
          </a:xfrm>
          <a:prstGeom prst="straightConnector1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圓角矩形 14"/>
          <p:cNvSpPr/>
          <p:nvPr/>
        </p:nvSpPr>
        <p:spPr bwMode="auto">
          <a:xfrm>
            <a:off x="636104" y="5561907"/>
            <a:ext cx="2981739" cy="1103936"/>
          </a:xfrm>
          <a:prstGeom prst="roundRect">
            <a:avLst/>
          </a:prstGeom>
          <a:ln>
            <a:solidFill>
              <a:srgbClr val="7030A0"/>
            </a:solidFill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indent="-469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en-US" altLang="zh-TW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R="0" indent="-469900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資料留存、發獎狀、獎金</a:t>
            </a:r>
            <a:endParaRPr kumimoji="1" lang="en-US" altLang="zh-TW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R="0" indent="-469900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檢討、後續發展</a:t>
            </a:r>
            <a:r>
              <a: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醫策會參賽</a:t>
            </a:r>
            <a:r>
              <a: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/>
          <p:cNvCxnSpPr/>
          <p:nvPr/>
        </p:nvCxnSpPr>
        <p:spPr bwMode="auto">
          <a:xfrm>
            <a:off x="2040840" y="4333800"/>
            <a:ext cx="0" cy="180000"/>
          </a:xfrm>
          <a:prstGeom prst="straightConnector1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7" name="表格 16"/>
          <p:cNvGraphicFramePr>
            <a:graphicFrameLocks noGrp="1"/>
          </p:cNvGraphicFramePr>
          <p:nvPr>
            <p:extLst/>
          </p:nvPr>
        </p:nvGraphicFramePr>
        <p:xfrm>
          <a:off x="4401925" y="2212677"/>
          <a:ext cx="421419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097"/>
                <a:gridCol w="210709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舉辦月份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舉辦單位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4/8</a:t>
                      </a:r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altLang="zh-TW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舉辦中</a:t>
                      </a:r>
                      <a:r>
                        <a:rPr lang="en-US" altLang="zh-TW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護理部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月分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醫事放射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專科護理師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" name="文字方塊 17"/>
          <p:cNvSpPr txBox="1"/>
          <p:nvPr/>
        </p:nvSpPr>
        <p:spPr>
          <a:xfrm>
            <a:off x="4293700" y="1820401"/>
            <a:ext cx="45454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年預計舉辦的單位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競賽期間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個月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0" y="909639"/>
            <a:ext cx="8083826" cy="872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中心輔導單位，依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中心提供的競賽步驟流程進行。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中心於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每年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進行總檢驗，舉辦大型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含全院性或跨院際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等競賽。        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636104" y="4573975"/>
            <a:ext cx="2981739" cy="776192"/>
          </a:xfrm>
          <a:prstGeom prst="rect">
            <a:avLst/>
          </a:prstGeom>
          <a:ln>
            <a:solidFill>
              <a:srgbClr val="7030A0"/>
            </a:solidFill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indent="-469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R="0" indent="-469900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解題課程、意見回饋參賽者確認得獎名次、</a:t>
            </a:r>
            <a:r>
              <a: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OA</a:t>
            </a:r>
            <a:r>
              <a: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</a:p>
        </p:txBody>
      </p:sp>
      <p:cxnSp>
        <p:nvCxnSpPr>
          <p:cNvPr id="22" name="直線單箭頭接點 21"/>
          <p:cNvCxnSpPr/>
          <p:nvPr/>
        </p:nvCxnSpPr>
        <p:spPr bwMode="auto">
          <a:xfrm>
            <a:off x="2040840" y="5350167"/>
            <a:ext cx="0" cy="180000"/>
          </a:xfrm>
          <a:prstGeom prst="straightConnector1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標題 1"/>
          <p:cNvSpPr>
            <a:spLocks noGrp="1"/>
          </p:cNvSpPr>
          <p:nvPr>
            <p:ph type="title"/>
          </p:nvPr>
        </p:nvSpPr>
        <p:spPr>
          <a:xfrm>
            <a:off x="0" y="64985"/>
            <a:ext cx="8958469" cy="770021"/>
          </a:xfrm>
        </p:spPr>
        <p:txBody>
          <a:bodyPr/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:EBM PK</a:t>
            </a:r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賽整體架構與比賽內容</a:t>
            </a:r>
            <a:r>
              <a:rPr lang="zh-TW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927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/>
          <a:srcRect t="1172" b="-1"/>
          <a:stretch/>
        </p:blipFill>
        <p:spPr>
          <a:xfrm>
            <a:off x="172278" y="967409"/>
            <a:ext cx="4611757" cy="5751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3305" y="967408"/>
            <a:ext cx="4147930" cy="57514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63826" y="92765"/>
            <a:ext cx="8001000" cy="770021"/>
          </a:xfrm>
        </p:spPr>
        <p:txBody>
          <a:bodyPr/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提供單位自辦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PK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賽流程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825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47" y="614494"/>
            <a:ext cx="8878957" cy="61129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303026" cy="770021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舉例</a:t>
            </a:r>
            <a:r>
              <a:rPr lang="zh-TW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en-US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---4/8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日護理部 舉辦</a:t>
            </a:r>
            <a:r>
              <a:rPr lang="en-US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PK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 競賽內容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692594" y="1360996"/>
            <a:ext cx="1338468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題目內容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3948485" y="1522672"/>
            <a:ext cx="728869" cy="265044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文字方塊 8"/>
          <p:cNvSpPr txBox="1"/>
          <p:nvPr/>
        </p:nvSpPr>
        <p:spPr>
          <a:xfrm>
            <a:off x="4692594" y="3750016"/>
            <a:ext cx="1338468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名次、獎金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/>
          <p:cNvCxnSpPr/>
          <p:nvPr/>
        </p:nvCxnSpPr>
        <p:spPr bwMode="auto">
          <a:xfrm flipH="1">
            <a:off x="3533030" y="3899609"/>
            <a:ext cx="1159564" cy="3171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文字方塊 11"/>
          <p:cNvSpPr txBox="1"/>
          <p:nvPr/>
        </p:nvSpPr>
        <p:spPr>
          <a:xfrm>
            <a:off x="6938174" y="5382370"/>
            <a:ext cx="1292087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解題課程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/>
          <p:cNvCxnSpPr/>
          <p:nvPr/>
        </p:nvCxnSpPr>
        <p:spPr bwMode="auto">
          <a:xfrm flipH="1">
            <a:off x="6341826" y="5590558"/>
            <a:ext cx="596348" cy="3222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矩形 15"/>
          <p:cNvSpPr/>
          <p:nvPr/>
        </p:nvSpPr>
        <p:spPr bwMode="auto">
          <a:xfrm>
            <a:off x="2661035" y="5912847"/>
            <a:ext cx="5976731" cy="48397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728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49507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619875"/>
            <a:ext cx="1981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9A3624D-024E-4583-A146-864184357572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7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49508" name="矩形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TW" altLang="en-US" sz="3600">
              <a:latin typeface="Verdan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框架 5"/>
          <p:cNvSpPr/>
          <p:nvPr/>
        </p:nvSpPr>
        <p:spPr bwMode="auto">
          <a:xfrm>
            <a:off x="0" y="0"/>
            <a:ext cx="9144000" cy="6858000"/>
          </a:xfrm>
          <a:prstGeom prst="fram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extLst/>
        </p:spPr>
        <p:txBody>
          <a:bodyPr/>
          <a:lstStyle/>
          <a:p>
            <a:pPr marL="469900" indent="-469900"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zh-TW" altLang="en-US" sz="3600">
              <a:latin typeface="Verdana" pitchFamily="34" charset="0"/>
              <a:ea typeface="標楷體" pitchFamily="65" charset="-120"/>
            </a:endParaRPr>
          </a:p>
        </p:txBody>
      </p:sp>
      <p:sp>
        <p:nvSpPr>
          <p:cNvPr id="149510" name="矩形 6"/>
          <p:cNvSpPr>
            <a:spLocks noChangeArrowheads="1"/>
          </p:cNvSpPr>
          <p:nvPr/>
        </p:nvSpPr>
        <p:spPr bwMode="auto">
          <a:xfrm>
            <a:off x="566738" y="2068155"/>
            <a:ext cx="7626350" cy="24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  <a:buClr>
                <a:srgbClr val="0070C0"/>
              </a:buClr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</a:t>
            </a:r>
            <a:endParaRPr lang="en-US" altLang="zh-TW" sz="36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en-US" altLang="zh-TW" sz="36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  <a:buClr>
                <a:srgbClr val="0070C0"/>
              </a:buClr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季</a:t>
            </a:r>
            <a:r>
              <a:rPr lang="en-US" altLang="zh-TW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業務報告</a:t>
            </a:r>
            <a:endParaRPr lang="en-US" altLang="zh-TW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135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文字方塊 5"/>
          <p:cNvSpPr txBox="1">
            <a:spLocks noChangeArrowheads="1"/>
          </p:cNvSpPr>
          <p:nvPr/>
        </p:nvSpPr>
        <p:spPr bwMode="auto">
          <a:xfrm>
            <a:off x="0" y="1046163"/>
            <a:ext cx="7183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第一季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SMART</a:t>
            </a:r>
            <a:r>
              <a:rPr lang="zh-TW" altLang="en-US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達成率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:33.33%(</a:t>
            </a:r>
            <a:r>
              <a:rPr lang="zh-TW" altLang="en-US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/6</a:t>
            </a:r>
            <a:r>
              <a:rPr lang="zh-TW" altLang="en-US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56675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86"/>
          <a:stretch>
            <a:fillRect/>
          </a:stretch>
        </p:blipFill>
        <p:spPr bwMode="auto">
          <a:xfrm>
            <a:off x="106363" y="1577975"/>
            <a:ext cx="8812212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標題 1"/>
          <p:cNvSpPr txBox="1">
            <a:spLocks/>
          </p:cNvSpPr>
          <p:nvPr/>
        </p:nvSpPr>
        <p:spPr bwMode="auto">
          <a:xfrm>
            <a:off x="292100" y="-42863"/>
            <a:ext cx="875982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l">
              <a:lnSpc>
                <a:spcPct val="150000"/>
              </a:lnSpc>
              <a:buClr>
                <a:srgbClr val="0070C0"/>
              </a:buClr>
              <a:defRPr/>
            </a:pPr>
            <a:r>
              <a:rPr lang="zh-TW" altLang="en-US" sz="3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一、第一季</a:t>
            </a:r>
            <a:r>
              <a:rPr lang="en-US" altLang="zh-TW" sz="3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業務執行成效</a:t>
            </a:r>
            <a:endParaRPr lang="en-US" altLang="zh-TW" sz="3600" b="1" kern="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3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矩形 3"/>
          <p:cNvSpPr>
            <a:spLocks noChangeArrowheads="1"/>
          </p:cNvSpPr>
          <p:nvPr/>
        </p:nvSpPr>
        <p:spPr bwMode="auto">
          <a:xfrm>
            <a:off x="284473" y="30539"/>
            <a:ext cx="832311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一、第一季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業務執行成效</a:t>
            </a:r>
            <a:r>
              <a:rPr lang="en-US" altLang="zh-TW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教師認證</a:t>
            </a:r>
            <a:endParaRPr lang="en-US" altLang="zh-TW" sz="36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1795" name="投影片編號版面配置區 3"/>
          <p:cNvSpPr txBox="1">
            <a:spLocks/>
          </p:cNvSpPr>
          <p:nvPr/>
        </p:nvSpPr>
        <p:spPr bwMode="auto">
          <a:xfrm>
            <a:off x="7162800" y="6430963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8241B48-4100-4ED0-9E89-9D050166B808}" type="slidenum"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kumimoji="0" lang="en-US" altLang="zh-TW" sz="120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61796" name="文字方塊 4"/>
          <p:cNvSpPr txBox="1">
            <a:spLocks noChangeArrowheads="1"/>
          </p:cNvSpPr>
          <p:nvPr/>
        </p:nvSpPr>
        <p:spPr bwMode="auto">
          <a:xfrm>
            <a:off x="157163" y="942975"/>
            <a:ext cx="8986837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提升各職類初、進階教師人數，提升各職類自行開課及舉辦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競賽次數，以落實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精神。</a:t>
            </a:r>
            <a:endParaRPr lang="en-US" altLang="zh-TW" sz="15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新增至少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職類的進階教師，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共新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増</a:t>
            </a:r>
            <a:r>
              <a:rPr lang="en-US" altLang="zh-TW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家醫、泌尿科、放腫科、職治、</a:t>
            </a:r>
            <a:r>
              <a:rPr lang="en-US" altLang="zh-TW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NP)</a:t>
            </a:r>
            <a:r>
              <a:rPr lang="zh-TW" altLang="en-US" sz="15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共新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増</a:t>
            </a:r>
            <a:r>
              <a:rPr lang="en-US" altLang="zh-TW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21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含初、進階</a:t>
            </a:r>
            <a:r>
              <a:rPr lang="en-US" altLang="zh-TW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</a:t>
            </a:r>
            <a:r>
              <a:rPr lang="en-US" altLang="zh-TW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5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1726"/>
              </p:ext>
            </p:extLst>
          </p:nvPr>
        </p:nvGraphicFramePr>
        <p:xfrm>
          <a:off x="501909" y="1799969"/>
          <a:ext cx="8403551" cy="4786542"/>
        </p:xfrm>
        <a:graphic>
          <a:graphicData uri="http://schemas.openxmlformats.org/drawingml/2006/table">
            <a:tbl>
              <a:tblPr/>
              <a:tblGrid>
                <a:gridCol w="1238985"/>
                <a:gridCol w="1436504"/>
                <a:gridCol w="843947"/>
                <a:gridCol w="537929"/>
                <a:gridCol w="4346186"/>
              </a:tblGrid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急診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新增職類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預計今年完成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呼吸治療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新增職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預計今年完成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家庭醫學科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余亞倫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；葉俊濬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放射腫瘤科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王裕文醫師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泌尿科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黃品叡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護理師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林慈珍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；雷麗碧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護理部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吳貞蓉、王楓雅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藥劑部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洪瑄佑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醫事檢驗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鄭閔如、吳沛璉、林恩嫻、曾月慧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；張義杰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物理治療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陳俊佑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職能治療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陳柏宏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</a:t>
                      </a:r>
                      <a:r>
                        <a:rPr lang="en-US" altLang="zh-TW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待協商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牙醫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牙醫</a:t>
                      </a:r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營養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臨床心理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醫事職系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語言治療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591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19" marR="7619" marT="76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94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0710 教學部聯合會議_醫師養成中心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47335</TotalTime>
  <Words>1332</Words>
  <Application>Microsoft Office PowerPoint</Application>
  <PresentationFormat>如螢幕大小 (4:3)</PresentationFormat>
  <Paragraphs>258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微軟正黑體</vt:lpstr>
      <vt:lpstr>新細明體</vt:lpstr>
      <vt:lpstr>標楷體</vt:lpstr>
      <vt:lpstr>Arial</vt:lpstr>
      <vt:lpstr>Calibri</vt:lpstr>
      <vt:lpstr>Times New Roman</vt:lpstr>
      <vt:lpstr>Verdana</vt:lpstr>
      <vt:lpstr>Wingdings</vt:lpstr>
      <vt:lpstr>1040710 教學部聯合會議_醫師養成中心</vt:lpstr>
      <vt:lpstr>醫教會</vt:lpstr>
      <vt:lpstr>PowerPoint 簡報</vt:lpstr>
      <vt:lpstr>PowerPoint 簡報</vt:lpstr>
      <vt:lpstr>案三:EBM PK賽整體架構與比賽內容說明 (續)</vt:lpstr>
      <vt:lpstr>提供單位自辦EBM PK賽流程</vt:lpstr>
      <vt:lpstr>舉例說明---4/8日護理部 舉辦EBM PK賽 競賽內容</vt:lpstr>
      <vt:lpstr>PowerPoint 簡報</vt:lpstr>
      <vt:lpstr>PowerPoint 簡報</vt:lpstr>
      <vt:lpstr>PowerPoint 簡報</vt:lpstr>
      <vt:lpstr>一、第一季EBM業務執行成效-全院課程</vt:lpstr>
      <vt:lpstr>一、第一季EBM業務執行成效-教學品質 </vt:lpstr>
      <vt:lpstr>一、第一季EBM業務執行成效-教學檢討 </vt:lpstr>
      <vt:lpstr>一、第一季EBM業務執行成效-教學檢討 (續) </vt:lpstr>
      <vt:lpstr>一、第一季EBM業務執行成效-教學檢討 (續) </vt:lpstr>
      <vt:lpstr>一、第一季EBM業務執行成效---預決算費用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教學部聯合會議</dc:title>
  <dc:creator>06618(洪吉伶)</dc:creator>
  <cp:lastModifiedBy>教研行政中心-高碧連 組長</cp:lastModifiedBy>
  <cp:revision>537</cp:revision>
  <cp:lastPrinted>2021-02-23T00:54:41Z</cp:lastPrinted>
  <dcterms:created xsi:type="dcterms:W3CDTF">2018-05-09T07:05:51Z</dcterms:created>
  <dcterms:modified xsi:type="dcterms:W3CDTF">2021-06-22T02:35:06Z</dcterms:modified>
</cp:coreProperties>
</file>