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7" r:id="rId2"/>
    <p:sldId id="340" r:id="rId3"/>
    <p:sldId id="341" r:id="rId4"/>
    <p:sldId id="280" r:id="rId5"/>
    <p:sldId id="299" r:id="rId6"/>
    <p:sldId id="337" r:id="rId7"/>
    <p:sldId id="338" r:id="rId8"/>
    <p:sldId id="325" r:id="rId9"/>
    <p:sldId id="342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1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3399"/>
    <a:srgbClr val="0000FF"/>
    <a:srgbClr val="CCECFF"/>
    <a:srgbClr val="99CCFF"/>
    <a:srgbClr val="0066FF"/>
    <a:srgbClr val="CCCC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7BED2-0612-4931-8535-90D724F2B499}" type="datetimeFigureOut">
              <a:rPr lang="zh-TW" altLang="en-US" smtClean="0"/>
              <a:t>2020/12/10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FED7-AD3F-415B-8BBA-36B7A86F7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1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9132888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261" y="1465063"/>
            <a:ext cx="8258475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981325"/>
            <a:ext cx="70104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1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738" y="86628"/>
            <a:ext cx="8001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738" y="1078029"/>
            <a:ext cx="8001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6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66738" y="115503"/>
            <a:ext cx="8001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66738" y="1078029"/>
            <a:ext cx="8001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4939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CDD2-CA6C-4A6B-82D5-49368E2C55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54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66738" y="115503"/>
            <a:ext cx="8001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66738" y="1078029"/>
            <a:ext cx="8001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598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0"/>
            <a:ext cx="8001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052513"/>
            <a:ext cx="8001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53188"/>
            <a:ext cx="1760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6935788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0" r:id="rId4"/>
    <p:sldLayoutId id="214748368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3526;&#35657;&#37291;&#23416;&#29518;&#21237;&#23526;&#26045;&#35201;&#40670;-&#26410;.docx" TargetMode="External"/><Relationship Id="rId2" Type="http://schemas.openxmlformats.org/officeDocument/2006/relationships/hyperlink" Target="../../../../&#36774;&#27861;/ok&#36774;&#27861;/&#23526;&#35657;&#37291;&#23416;&#20013;&#24515;&#22996;&#21729;&#23567;&#32068;&#35373;&#32622;&#35201;&#40670;.docx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醫學教育委員會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7800" y="2800953"/>
            <a:ext cx="6204284" cy="22282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2020.12.14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0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0291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61987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16C4EC0-F885-4DB5-9E1B-A7AFE0FD9114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10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0292" name="矩形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TW" altLang="en-US" sz="36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框架 5"/>
          <p:cNvSpPr/>
          <p:nvPr/>
        </p:nvSpPr>
        <p:spPr bwMode="auto">
          <a:xfrm>
            <a:off x="0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TW" altLang="en-US" sz="3600"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40294" name="矩形 6"/>
          <p:cNvSpPr>
            <a:spLocks noChangeArrowheads="1"/>
          </p:cNvSpPr>
          <p:nvPr/>
        </p:nvSpPr>
        <p:spPr bwMode="auto">
          <a:xfrm>
            <a:off x="2008602" y="3105834"/>
            <a:ext cx="544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三、討論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修定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0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B1600A3-6424-415A-9557-9B05B8D08B90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11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1315" name="矩形 3"/>
          <p:cNvSpPr>
            <a:spLocks noChangeArrowheads="1"/>
          </p:cNvSpPr>
          <p:nvPr/>
        </p:nvSpPr>
        <p:spPr bwMode="auto">
          <a:xfrm>
            <a:off x="497923" y="1610761"/>
            <a:ext cx="72410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1.</a:t>
            </a:r>
            <a:r>
              <a:rPr kumimoji="0"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新増</a:t>
            </a:r>
            <a:r>
              <a:rPr kumimoji="0"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-</a:t>
            </a:r>
            <a:r>
              <a:rPr kumimoji="0"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實證</a:t>
            </a:r>
            <a:r>
              <a:rPr kumimoji="0" lang="zh-TW" altLang="en-US" sz="3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醫學中心小組</a:t>
            </a:r>
            <a:r>
              <a:rPr kumimoji="0"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設置要點</a:t>
            </a:r>
            <a:endParaRPr kumimoji="0" lang="en-US" altLang="zh-TW" sz="3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0" lang="en-US" altLang="zh-TW" sz="3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0" lang="en-US" altLang="zh-TW" sz="3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2.</a:t>
            </a:r>
            <a:r>
              <a:rPr kumimoji="0"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新増</a:t>
            </a:r>
            <a:r>
              <a:rPr kumimoji="0" lang="en-US" altLang="zh-TW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實證醫學獎勵要點</a:t>
            </a:r>
            <a:endParaRPr kumimoji="0" lang="zh-TW" altLang="en-US" sz="3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316" name="Rectangle 2"/>
          <p:cNvSpPr txBox="1">
            <a:spLocks noChangeArrowheads="1"/>
          </p:cNvSpPr>
          <p:nvPr/>
        </p:nvSpPr>
        <p:spPr bwMode="auto">
          <a:xfrm>
            <a:off x="0" y="0"/>
            <a:ext cx="85677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kumimoji="0" lang="zh-TW" altLang="en-US" sz="36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新增</a:t>
            </a:r>
            <a:r>
              <a:rPr kumimoji="0" lang="en-US" altLang="zh-TW" sz="36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實證醫學中心辦法</a:t>
            </a:r>
          </a:p>
        </p:txBody>
      </p:sp>
    </p:spTree>
    <p:extLst>
      <p:ext uri="{BB962C8B-B14F-4D97-AF65-F5344CB8AC3E}">
        <p14:creationId xmlns:p14="http://schemas.microsoft.com/office/powerpoint/2010/main" val="2239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2B2F9C-0514-4699-9A4C-9245B841AB18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12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2339" name="矩形 2"/>
          <p:cNvSpPr>
            <a:spLocks noChangeArrowheads="1"/>
          </p:cNvSpPr>
          <p:nvPr/>
        </p:nvSpPr>
        <p:spPr bwMode="auto">
          <a:xfrm>
            <a:off x="1042967" y="-77788"/>
            <a:ext cx="7358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36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36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kumimoji="0" lang="zh-TW" altLang="en-US" sz="3600" b="1" u="sng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醫學中心小組</a:t>
            </a:r>
            <a:r>
              <a:rPr kumimoji="0" lang="zh-TW" altLang="en-US" sz="36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設置要點</a:t>
            </a:r>
            <a:r>
              <a:rPr kumimoji="0" lang="en-US" altLang="zh-TW" sz="3600" b="1" u="sng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68325"/>
            <a:ext cx="9144000" cy="653255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ts val="1900"/>
              </a:lnSpc>
              <a:spcBef>
                <a:spcPts val="238"/>
              </a:spcBef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一、訂定目的</a:t>
            </a:r>
          </a:p>
          <a:p>
            <a:pPr algn="just">
              <a:lnSpc>
                <a:spcPts val="1900"/>
              </a:lnSpc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戴德森醫療財團法人嘉義基督教醫院（以下簡稱本院）為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，特設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實證醫學中心委員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小組（以下簡稱本小組），並訂定本要點。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endParaRPr lang="zh-TW" altLang="zh-TW" sz="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  <a:spcBef>
                <a:spcPts val="238"/>
              </a:spcBef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二、組織任務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小組任務如下：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T2378o00"/>
              </a:rPr>
              <a:t>研擬本院實證醫學推展相關政策與計劃，以提升本院醫療服務品質。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2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推動本院實證醫學相關業務，並檢討執行之情形及其成效。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3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建構及維護實證醫學網路平台系統。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endParaRPr lang="zh-TW" altLang="zh-TW" sz="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  <a:spcBef>
                <a:spcPts val="238"/>
              </a:spcBef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三、組織組成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本小組成員人數為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人，由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實證醫學中心主任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擔任召集人。其餘成員包含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臨床科部主管或</a:t>
            </a: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學負責人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教學單位代表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本小組置執行祕書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人，由召集人指派擔任。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本小組成員為依職務聘任者，於人員職務異動時，由接任該職務之人員自動接任。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  <a:spcBef>
                <a:spcPts val="238"/>
              </a:spcBef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四、會議事項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本小組會議由召集人擔任主席，每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個月召開會議一次，必要時得召開臨時會議。召集人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故未能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召集時，得指定小組成員一人為代理。會議應有半數以上成員出席始得開會。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本小組召開會議時，得由主席指定或邀請議題相關人員列席，但列席人員僅有發言權。</a:t>
            </a:r>
          </a:p>
          <a:p>
            <a:pPr algn="just">
              <a:lnSpc>
                <a:spcPts val="19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本小組會議應作成紀錄，會議紀錄應於會議結束次日起十個工作天內送主席審核，並經</a:t>
            </a: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院長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，交由相關單位執行辦理。決議事項應於下次會議追蹤執行結果，回報執行情況。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</a:pP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900"/>
              </a:lnSpc>
              <a:spcBef>
                <a:spcPts val="238"/>
              </a:spcBef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五、訂修程序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本要點經醫學教育委員會通過，呈請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院長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核定後公告實施，修正時亦同。</a:t>
            </a:r>
          </a:p>
        </p:txBody>
      </p:sp>
    </p:spTree>
    <p:extLst>
      <p:ext uri="{BB962C8B-B14F-4D97-AF65-F5344CB8AC3E}">
        <p14:creationId xmlns:p14="http://schemas.microsoft.com/office/powerpoint/2010/main" val="21407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40CBBFF-2136-4FBA-9FA3-50C1D695E6C1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13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363" name="矩形 2"/>
          <p:cNvSpPr>
            <a:spLocks noChangeArrowheads="1"/>
          </p:cNvSpPr>
          <p:nvPr/>
        </p:nvSpPr>
        <p:spPr bwMode="auto">
          <a:xfrm>
            <a:off x="2009775" y="0"/>
            <a:ext cx="539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671513"/>
            <a:ext cx="9144000" cy="61864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訂定依據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為提升院內實證醫學研究風氣、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鼓勵單位舉辦競賽活動，以強化醫護人員落實實證醫</a:t>
            </a:r>
            <a:endParaRPr lang="en-US" altLang="zh-TW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      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學的臨床運用與研究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，特定此要點。</a:t>
            </a:r>
            <a:endParaRPr lang="en-US" altLang="zh-TW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競賽活動申請對象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教學醫院評鑑之西、中、牙醫師與醫事各職類。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活動申請及審核流程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各單位提競賽活動申請至教學部實證醫學中心辦理，申請表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，並依本院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實證醫學中心製定競賽格式進行比賽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審核流程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院內、外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單位主管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教學部實證醫學中心主任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教學部主任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副院長。</a:t>
            </a:r>
          </a:p>
          <a:p>
            <a:pPr>
              <a:defRPr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、競賽及發表獎勵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單位舉辦院內競賽獎勵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000" dirty="0"/>
              <a:t>    </a:t>
            </a:r>
            <a:r>
              <a:rPr lang="zh-TW" altLang="en-US" sz="2000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  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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出題及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小時之講解課程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元，若於星期二全院演講時段發表者，增加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 </a:t>
            </a: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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稿件審查及回饋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:6~10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11~20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21~30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31~40</a:t>
            </a: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4,000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41~50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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出題教師由投稿者中選取前三名優良答案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可從缺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，各可獲得獎金及獎狀乙張。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參賽獎金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元、第二名：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元、第三名：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元及獎狀乙張。 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597150" y="3983038"/>
            <a:ext cx="179388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284788" y="3989388"/>
            <a:ext cx="179387" cy="7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6577013" y="3989388"/>
            <a:ext cx="179387" cy="7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4D4752B-E325-4134-8897-98A2C9405CDD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14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4387" name="矩形 2"/>
          <p:cNvSpPr>
            <a:spLocks noChangeArrowheads="1"/>
          </p:cNvSpPr>
          <p:nvPr/>
        </p:nvSpPr>
        <p:spPr bwMode="auto">
          <a:xfrm>
            <a:off x="1820863" y="152400"/>
            <a:ext cx="6180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u="sng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288" y="1023938"/>
            <a:ext cx="9002712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單位舉辦院外競賽獎勵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(1).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相關活動計劃內容與活動經費用，送教學部實證醫學中心，核後以簽呈方式執行。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(2).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鼓勵舉辦院外競賽，參與外部機構達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以上，該單位即得團隊競賽補助費用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5,000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元；參加者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含講師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達三個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國家以上者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香港、澳門、大陸視為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單位即得團隊競賽補助費用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20,000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發表獎勵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669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團隊發表獎勵最多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投稿台灣實證醫學會及實證護理學會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，錄取篇數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669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即可獲得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438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503738"/>
            <a:ext cx="74834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F3EC49D-F48F-48AC-8A3E-E99113E0BD90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15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5411" name="矩形 2"/>
          <p:cNvSpPr>
            <a:spLocks noChangeArrowheads="1"/>
          </p:cNvSpPr>
          <p:nvPr/>
        </p:nvSpPr>
        <p:spPr bwMode="auto">
          <a:xfrm>
            <a:off x="1820863" y="152400"/>
            <a:ext cx="6180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u="sng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765" y="1482379"/>
            <a:ext cx="8939213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五、成效評估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1.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參賽檔案、教師回饋、教師解題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含開課、課程實錄、教師上課資料、同意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、簽到單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、得獎名單等資料，繳交教學部實證醫學中心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  <a:defRPr/>
            </a:pP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2.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成效評估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繳交上述資料呈教學部實證醫學中心主任、教學部主任、副院長核示後發放獎金。</a:t>
            </a: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六、訂修程序</a:t>
            </a:r>
          </a:p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本要點經醫學教育委員會通過，呈請院長核定後公告實施，修正時亦同。</a:t>
            </a:r>
          </a:p>
          <a:p>
            <a:pPr>
              <a:spcAft>
                <a:spcPts val="0"/>
              </a:spcAft>
              <a:defRPr/>
            </a:pP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47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9F114CD-D073-4835-A336-8B838CEB69C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16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6435" name="矩形 2"/>
          <p:cNvSpPr>
            <a:spLocks noChangeArrowheads="1"/>
          </p:cNvSpPr>
          <p:nvPr/>
        </p:nvSpPr>
        <p:spPr bwMode="auto">
          <a:xfrm>
            <a:off x="1820863" y="152400"/>
            <a:ext cx="6180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u="sng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436" name="矩形 3"/>
          <p:cNvSpPr>
            <a:spLocks noChangeArrowheads="1"/>
          </p:cNvSpPr>
          <p:nvPr/>
        </p:nvSpPr>
        <p:spPr bwMode="auto">
          <a:xfrm>
            <a:off x="0" y="1020763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附件一 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643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90650"/>
            <a:ext cx="472757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644650"/>
            <a:ext cx="38925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9" name="向右箭號 7"/>
          <p:cNvSpPr>
            <a:spLocks noChangeArrowheads="1"/>
          </p:cNvSpPr>
          <p:nvPr/>
        </p:nvSpPr>
        <p:spPr bwMode="auto">
          <a:xfrm>
            <a:off x="4910138" y="3074988"/>
            <a:ext cx="306387" cy="471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TW" altLang="en-US" sz="36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4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8A479A9-756D-4FB9-8F6B-BF4FBD9C6762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17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7459" name="矩形 2"/>
          <p:cNvSpPr>
            <a:spLocks noChangeArrowheads="1"/>
          </p:cNvSpPr>
          <p:nvPr/>
        </p:nvSpPr>
        <p:spPr bwMode="auto">
          <a:xfrm>
            <a:off x="1820863" y="152400"/>
            <a:ext cx="6180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b="1" u="sng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87325" y="1020763"/>
            <a:ext cx="24955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Aft>
                <a:spcPts val="0"/>
              </a:spcAft>
              <a:defRPr/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活動競賽格式</a:t>
            </a:r>
          </a:p>
        </p:txBody>
      </p:sp>
      <p:pic>
        <p:nvPicPr>
          <p:cNvPr id="14746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612900"/>
            <a:ext cx="4800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944688"/>
            <a:ext cx="38814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3" name="向右箭號 6"/>
          <p:cNvSpPr>
            <a:spLocks noChangeArrowheads="1"/>
          </p:cNvSpPr>
          <p:nvPr/>
        </p:nvSpPr>
        <p:spPr bwMode="auto">
          <a:xfrm>
            <a:off x="4910138" y="3074988"/>
            <a:ext cx="306387" cy="471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TW" altLang="en-US" sz="36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矩形 2"/>
          <p:cNvSpPr>
            <a:spLocks noChangeArrowheads="1"/>
          </p:cNvSpPr>
          <p:nvPr/>
        </p:nvSpPr>
        <p:spPr bwMode="auto">
          <a:xfrm>
            <a:off x="1820863" y="74613"/>
            <a:ext cx="6296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3600" b="1" u="sng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endParaRPr kumimoji="0" lang="zh-TW" altLang="en-US" sz="3600" b="1" u="sng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59648" y="1049113"/>
            <a:ext cx="53292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  <a:defRPr/>
            </a:pPr>
            <a:r>
              <a:rPr lang="zh-TW" altLang="zh-TW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zh-TW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教師解題課程錄影、錄音同意授權書</a:t>
            </a:r>
          </a:p>
        </p:txBody>
      </p:sp>
      <p:sp>
        <p:nvSpPr>
          <p:cNvPr id="11" name="矩形 10"/>
          <p:cNvSpPr/>
          <p:nvPr/>
        </p:nvSpPr>
        <p:spPr>
          <a:xfrm>
            <a:off x="158750" y="1891128"/>
            <a:ext cx="8985250" cy="452431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本人同意並擔保以下條款：</a:t>
            </a:r>
          </a:p>
          <a:p>
            <a:pPr>
              <a:spcAft>
                <a:spcPts val="0"/>
              </a:spcAft>
              <a:defRPr/>
            </a:pP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本人同意授權</a:t>
            </a:r>
            <a:r>
              <a:rPr lang="zh-TW" altLang="zh-TW" sz="16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戴德森醫療財團法人嘉義基督教醫院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將本人依</a:t>
            </a:r>
            <a:r>
              <a:rPr lang="zh-TW" altLang="zh-TW" sz="16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本院</a:t>
            </a:r>
            <a:r>
              <a:rPr lang="zh-TW" altLang="zh-TW" sz="16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實證醫學獎勵實施要點</a:t>
            </a:r>
            <a:r>
              <a:rPr lang="zh-TW" altLang="zh-TW" sz="1600" b="1" u="sng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補助之</a:t>
            </a:r>
            <a:r>
              <a:rPr lang="en-US" altLang="zh-TW" sz="1600" u="sng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600" u="sng" kern="100" dirty="0">
                <a:solidFill>
                  <a:srgbClr val="7671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u="sng" kern="100" dirty="0">
                <a:solidFill>
                  <a:srgbClr val="7671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en-US" altLang="zh-TW" sz="1600" u="sng" kern="100" dirty="0">
                <a:solidFill>
                  <a:srgbClr val="7671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u="sng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</a:t>
            </a:r>
            <a:r>
              <a:rPr lang="zh-TW" altLang="zh-TW" sz="16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解題課程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，進行錄影、錄音，並無償重製於該院網頁，並透過網際網路公開傳輸或公開播送，及閱覽者基於</a:t>
            </a:r>
            <a:r>
              <a:rPr lang="zh-TW" altLang="zh-TW" sz="16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個人非營利目的之檢索、瀏覽、下載或列印，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得不限時間與地域，為臨床教學目的之利用。</a:t>
            </a:r>
          </a:p>
          <a:p>
            <a:pPr marL="356235" indent="-356235" algn="just">
              <a:defRPr/>
            </a:pPr>
            <a:r>
              <a:rPr lang="zh-TW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、本授權書非專屬授權，本人對上述授權著作仍擁有著作權。</a:t>
            </a:r>
          </a:p>
          <a:p>
            <a:pPr marL="355600" indent="-355600" algn="just">
              <a:defRPr/>
            </a:pPr>
            <a:r>
              <a:rPr lang="zh-TW" altLang="zh-TW" sz="16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本人聲明並保證授權之教材為本人所自行創作，有權為本同意之各項授權。且授權著作未侵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>
              <a:defRPr/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害任何第三人之智慧財產權、專利權、商標權、著作權之情形。</a:t>
            </a:r>
          </a:p>
          <a:p>
            <a:pPr marL="355600" indent="-355600" algn="just">
              <a:defRPr/>
            </a:pP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四、對上述授權著作，未經本人書面同意，不得發行、改作、編輯、製作衍生著作及其他營利之</a:t>
            </a:r>
            <a:r>
              <a:rPr lang="zh-TW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endParaRPr lang="en-US" altLang="zh-TW" sz="16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>
              <a:defRPr/>
            </a:pP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55600" indent="-355600" algn="just">
              <a:defRPr/>
            </a:pP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五、如違反本同意書各項規定，本人須自負法律責任，本院並得要求本人返還全數補助。於授權</a:t>
            </a:r>
            <a:r>
              <a:rPr lang="zh-TW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en-US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55600" indent="-355600" algn="just">
              <a:defRPr/>
            </a:pP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16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材</a:t>
            </a:r>
            <a:r>
              <a:rPr lang="zh-TW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及本同意書內容範圍內，因可歸責於本人之事由致本院受有損害，本人應負賠償本院之責。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戴德森醫療財團法人嘉義基督教醫院</a:t>
            </a:r>
          </a:p>
          <a:p>
            <a:pPr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團體代表人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親筆簽名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	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	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	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		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		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8485" name="Rectangle 2"/>
          <p:cNvSpPr>
            <a:spLocks noChangeArrowheads="1"/>
          </p:cNvSpPr>
          <p:nvPr/>
        </p:nvSpPr>
        <p:spPr bwMode="auto">
          <a:xfrm>
            <a:off x="4393648" y="1521241"/>
            <a:ext cx="1338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授權</a:t>
            </a:r>
            <a:r>
              <a:rPr lang="zh-TW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同意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書</a:t>
            </a:r>
            <a:endParaRPr lang="zh-TW" altLang="zh-TW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087438" y="2154238"/>
            <a:ext cx="72183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Thank you for </a:t>
            </a:r>
          </a:p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       your attention</a:t>
            </a:r>
            <a:r>
              <a:rPr lang="zh-TW" altLang="en-US" sz="4000" b="1" i="1" dirty="0">
                <a:solidFill>
                  <a:srgbClr val="006600"/>
                </a:solidFill>
                <a:latin typeface="標楷體" pitchFamily="65" charset="-120"/>
                <a:ea typeface="+mn-ea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86360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圖案 1"/>
          <p:cNvSpPr/>
          <p:nvPr/>
        </p:nvSpPr>
        <p:spPr bwMode="auto">
          <a:xfrm>
            <a:off x="0" y="4365625"/>
            <a:ext cx="2411413" cy="2376488"/>
          </a:xfrm>
          <a:prstGeom prst="corner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kumimoji="1" lang="zh-TW" altLang="en-US" sz="3600">
              <a:solidFill>
                <a:srgbClr val="000000"/>
              </a:solidFill>
            </a:endParaRPr>
          </a:p>
        </p:txBody>
      </p:sp>
      <p:sp>
        <p:nvSpPr>
          <p:cNvPr id="6" name="框架 5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13982"/>
            </a:avLst>
          </a:prstGeom>
          <a:pattFill prst="smCheck">
            <a:fgClr>
              <a:srgbClr val="6699FF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TW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827584" y="2150092"/>
            <a:ext cx="7488832" cy="255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TW" altLang="en-US" sz="4200" b="1" spc="30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案五 上期追踨事項</a:t>
            </a:r>
            <a:endParaRPr lang="en-US" altLang="zh-TW" sz="4200" b="1" spc="300" dirty="0" smtClean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TW" altLang="zh-TW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zh-TW" altLang="zh-TW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醫學教師認證要點修改</a:t>
            </a:r>
            <a:endParaRPr lang="en-US" altLang="zh-TW" b="1" spc="300" dirty="0" smtClean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TW" altLang="en-US" sz="12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1200" b="1" dirty="0" smtClean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醫學教師認證要點修改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38536" y="1070192"/>
          <a:ext cx="8494646" cy="541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986"/>
                <a:gridCol w="5552660"/>
              </a:tblGrid>
              <a:tr h="445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上次會議決議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應修正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修正後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66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實證醫學教師認證要點需改為呈請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院長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核定後實施</a:t>
                      </a: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b="10927"/>
          <a:stretch/>
        </p:blipFill>
        <p:spPr>
          <a:xfrm>
            <a:off x="3472070" y="1539514"/>
            <a:ext cx="5095668" cy="4809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 bwMode="auto">
          <a:xfrm>
            <a:off x="5592418" y="6029740"/>
            <a:ext cx="1285460" cy="3189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TW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>
            <a:off x="2955235" y="1070192"/>
            <a:ext cx="662608" cy="46932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TW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2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圖案 1"/>
          <p:cNvSpPr/>
          <p:nvPr/>
        </p:nvSpPr>
        <p:spPr bwMode="auto">
          <a:xfrm>
            <a:off x="0" y="4365625"/>
            <a:ext cx="2411413" cy="2376488"/>
          </a:xfrm>
          <a:prstGeom prst="corner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kumimoji="1" lang="zh-TW" altLang="en-US" sz="3600">
              <a:solidFill>
                <a:srgbClr val="000000"/>
              </a:solidFill>
            </a:endParaRPr>
          </a:p>
        </p:txBody>
      </p:sp>
      <p:sp>
        <p:nvSpPr>
          <p:cNvPr id="6" name="框架 5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13982"/>
            </a:avLst>
          </a:prstGeom>
          <a:pattFill prst="smCheck">
            <a:fgClr>
              <a:srgbClr val="6699FF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marR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TW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827584" y="2867625"/>
            <a:ext cx="7488832" cy="11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TW" altLang="en-US" sz="4200" b="1" spc="300" dirty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</a:t>
            </a:r>
            <a:r>
              <a:rPr lang="zh-TW" altLang="en-US" sz="4200" b="1" spc="30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4200" b="1" spc="300" dirty="0" smtClean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TW" altLang="en-US" sz="12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1200" b="1" dirty="0" smtClean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58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  容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809" y="1504337"/>
            <a:ext cx="8918713" cy="4822322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成效及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年度課程總檢討及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年課程規劃</a:t>
            </a:r>
          </a:p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三、討論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辦法新增及修訂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實證醫學中心委員小組設置要點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新増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實證醫學獎勵要點</a:t>
            </a:r>
          </a:p>
          <a:p>
            <a:pPr marL="0" indent="0">
              <a:buNone/>
            </a:pP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21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77811"/>
              </p:ext>
            </p:extLst>
          </p:nvPr>
        </p:nvGraphicFramePr>
        <p:xfrm>
          <a:off x="92075" y="1029198"/>
          <a:ext cx="8848724" cy="5705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180"/>
                <a:gridCol w="1150883"/>
                <a:gridCol w="851338"/>
                <a:gridCol w="1513490"/>
                <a:gridCol w="914400"/>
                <a:gridCol w="1012496"/>
                <a:gridCol w="2476937"/>
              </a:tblGrid>
              <a:tr h="29214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院目標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院短程目標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部門目標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衡量指標</a:t>
                      </a:r>
                      <a:r>
                        <a:rPr lang="en-US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KPI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目標值　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 成 </a:t>
                      </a:r>
                      <a:r>
                        <a:rPr lang="zh-TW" altLang="en-US" sz="1600" b="1" kern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狀況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達成內容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983503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目標四：落實全人</a:t>
                      </a:r>
                      <a:r>
                        <a:rPr lang="zh-TW" sz="16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辦理多元化的全人照護教育及師資</a:t>
                      </a:r>
                      <a:r>
                        <a:rPr lang="zh-TW" sz="16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培育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實證基礎技能之落實</a:t>
                      </a:r>
                      <a:r>
                        <a:rPr lang="zh-TW" sz="16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PGY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學員於「職前訓練」完成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訓練人數％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&gt;=85%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8/7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日完成課程訓練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參加人員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牙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):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6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</a:t>
                      </a: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84.93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後測答對率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84.93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(3/5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3/24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8/28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9/25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4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課程滿意度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&gt;=</a:t>
                      </a: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4.70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第一季滿意度平均達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4.63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(3/5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3/24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；第二季滿意度平均達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(4/22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日、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日、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，第三季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4.78%(8/28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9/25)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第四季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4.88(1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1/13)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6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師資培訓與繼續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取得初階、進階師資人數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初階：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今年認證教師初階有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位、護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50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師資進階課程與繼續教育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今年院外培訓達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西醫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人、放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人、藥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人、護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人、口外技術人員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6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厚植教學能力和研究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相關研究發表</a:t>
                      </a: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poster)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每年</a:t>
                      </a: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今年投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學會接受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130" marR="8130" marT="8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199" name="標題 1"/>
          <p:cNvSpPr>
            <a:spLocks noGrp="1"/>
          </p:cNvSpPr>
          <p:nvPr>
            <p:ph type="title"/>
          </p:nvPr>
        </p:nvSpPr>
        <p:spPr>
          <a:xfrm>
            <a:off x="566738" y="-6350"/>
            <a:ext cx="8001000" cy="769938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執行成效</a:t>
            </a:r>
          </a:p>
        </p:txBody>
      </p:sp>
      <p:sp>
        <p:nvSpPr>
          <p:cNvPr id="134200" name="文字方塊 5"/>
          <p:cNvSpPr txBox="1">
            <a:spLocks noChangeArrowheads="1"/>
          </p:cNvSpPr>
          <p:nvPr/>
        </p:nvSpPr>
        <p:spPr bwMode="auto">
          <a:xfrm>
            <a:off x="0" y="660898"/>
            <a:ext cx="903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:2020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完成率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 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10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66737" y="0"/>
            <a:ext cx="8001000" cy="769938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</a:p>
        </p:txBody>
      </p:sp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50800" y="1023502"/>
            <a:ext cx="903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完成狀況，訂定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如下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9025"/>
              </p:ext>
            </p:extLst>
          </p:nvPr>
        </p:nvGraphicFramePr>
        <p:xfrm>
          <a:off x="47298" y="1454860"/>
          <a:ext cx="9032871" cy="5182805"/>
        </p:xfrm>
        <a:graphic>
          <a:graphicData uri="http://schemas.openxmlformats.org/drawingml/2006/table">
            <a:tbl>
              <a:tblPr/>
              <a:tblGrid>
                <a:gridCol w="721328"/>
                <a:gridCol w="967409"/>
                <a:gridCol w="1166191"/>
                <a:gridCol w="1722783"/>
                <a:gridCol w="1172582"/>
                <a:gridCol w="1885343"/>
                <a:gridCol w="659291"/>
                <a:gridCol w="737944"/>
              </a:tblGrid>
              <a:tr h="27570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院目標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院短程目標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部門目標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衡量指標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KPI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目標值　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行動方案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負責人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TW" sz="1400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預定完成日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559604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目標四：落實全人</a:t>
                      </a:r>
                      <a:r>
                        <a:rPr lang="zh-TW" sz="1400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醫療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辦理多元化的全人照護教育及師資</a:t>
                      </a:r>
                      <a:r>
                        <a:rPr lang="zh-TW" sz="1400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培育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實證基礎技能之落實教學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PGY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學員於「職前訓練」完成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訓練人數％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&gt;=85%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結合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PGY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報到訓練，利用半天時間，進行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工作坊分組訓練。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u="sng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陳嘉宏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42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實證基礎技能之落實教學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後測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答對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成績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&gt;=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部分實證醫學系列課程講師針對課程內容設計前後測題目，並於課堂中進行測驗；後測時依學員回答狀況現場加強補充，期望平均後測成績較前測提升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u="sng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陳嘉宏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實證基礎技能之落實教學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課程滿意度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&gt;=</a:t>
                      </a:r>
                      <a:r>
                        <a:rPr 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課程結束時進行滿意度調查以利成效評估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u="sng" kern="12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陳嘉宏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師資培訓與繼續教育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取得初階、進階師資人數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初階：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</a:t>
                      </a: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提升</a:t>
                      </a: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倍</a:t>
                      </a:r>
                      <a:endParaRPr lang="zh-TW" sz="13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依『實證醫學中心種子教師認證要點』協助有興趣之教師取得資格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u="sng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陳嘉宏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師資培訓與繼續教育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師資進階課程與繼續教育訓練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人次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以公費公假鼓勵種子教師參與院外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相關培訓課程、研究能力課程、國內外相關學會發表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u="sng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陳嘉宏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99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厚植教學能力和研究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相關研究發表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poster)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每年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篇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篇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提升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鼓勵並協助同仁參加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TEBMA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年會或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TEBNA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年會等實證相關投稿</a:t>
                      </a: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u="sng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陳嘉宏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87" marR="7687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21005"/>
              </p:ext>
            </p:extLst>
          </p:nvPr>
        </p:nvGraphicFramePr>
        <p:xfrm>
          <a:off x="92765" y="1038780"/>
          <a:ext cx="8892210" cy="581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695"/>
                <a:gridCol w="4041515"/>
              </a:tblGrid>
              <a:tr h="392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檢討一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:2020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1~10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推廣課程與活動</a:t>
                      </a:r>
                      <a:endParaRPr lang="zh-TW" altLang="en-US" sz="1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檢討二、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11/16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教師課後檢討與改善</a:t>
                      </a:r>
                      <a:endParaRPr lang="zh-TW" altLang="en-US" sz="1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514493">
                <a:tc rowSpan="3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72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檢討三、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12/4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7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委員小組會議討論</a:t>
                      </a:r>
                      <a:endParaRPr lang="zh-TW" alt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12150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765" y="128755"/>
            <a:ext cx="9051235" cy="719384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年度課程總檢討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510748"/>
            <a:ext cx="4837044" cy="534725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6" y="1510748"/>
            <a:ext cx="3975652" cy="2398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22" y="4333459"/>
            <a:ext cx="3882886" cy="24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2250"/>
            <a:ext cx="9144000" cy="770021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年度課程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32000"/>
              </p:ext>
            </p:extLst>
          </p:nvPr>
        </p:nvGraphicFramePr>
        <p:xfrm>
          <a:off x="158340" y="1527320"/>
          <a:ext cx="8866391" cy="4940247"/>
        </p:xfrm>
        <a:graphic>
          <a:graphicData uri="http://schemas.openxmlformats.org/drawingml/2006/table">
            <a:tbl>
              <a:tblPr firstRow="1" firstCol="1" bandRow="1"/>
              <a:tblGrid>
                <a:gridCol w="913013"/>
                <a:gridCol w="5660696"/>
                <a:gridCol w="527519"/>
                <a:gridCol w="1136197"/>
                <a:gridCol w="62896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主題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類型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25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PICO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模式問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問題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證據等級與研究設計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數位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資料庫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搜尋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文獻評讀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數位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統合分析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Rev Man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實機操作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數位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文獻評析技巧實作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—RCT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西醫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文獻評析技巧實作—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SR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西醫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</a:t>
                      </a:r>
                      <a:r>
                        <a:rPr lang="zh-TW" sz="1400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認證教學課程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系自辦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 PK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302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en-US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暫定</a:t>
                      </a:r>
                      <a:endParaRPr lang="en-US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配合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SDM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推廣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PICO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模式問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問題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、牙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79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證據等級與研究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設計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0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</a:t>
                      </a:r>
                      <a:r>
                        <a:rPr lang="zh-TW" altLang="en-US" sz="1400" kern="10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、牙</a:t>
                      </a:r>
                      <a:r>
                        <a:rPr lang="zh-TW" altLang="zh-TW" sz="1400" kern="10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79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資料庫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搜尋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    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、牙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48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基楚課程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文獻評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        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、牙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文獻評析技巧實作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—RCT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進階課程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2: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文獻評析技巧實作—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SR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考科藍教師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院外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)-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全院演講 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院外講師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全院性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 PK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西醫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內科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教師認證教學課程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謝伶瑜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職系自辦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 PK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PGY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職前訓練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實證課程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2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職系自辦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 PK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教師認證教學課程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全院性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 PK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西醫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外科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EBM PK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賽解題課程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</a:p>
                  </a:txBody>
                  <a:tcPr marL="59922" marR="5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-39756" y="965035"/>
            <a:ext cx="9223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，培養各職系有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教師，鼓勵單位自辦初、進階課程及競賽。將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落實於臨床運用。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透過上述課後檢討後，規劃</a:t>
            </a:r>
            <a:r>
              <a:rPr lang="en-US" altLang="zh-TW" sz="1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1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年度課程如下</a:t>
            </a:r>
            <a:r>
              <a:rPr lang="en-US" altLang="zh-TW" sz="1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3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27143</TotalTime>
  <Words>2357</Words>
  <Application>Microsoft Office PowerPoint</Application>
  <PresentationFormat>如螢幕大小 (4:3)</PresentationFormat>
  <Paragraphs>346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TT2378o00</vt:lpstr>
      <vt:lpstr>微軟正黑體</vt:lpstr>
      <vt:lpstr>新細明體</vt:lpstr>
      <vt:lpstr>標楷體</vt:lpstr>
      <vt:lpstr>Arial</vt:lpstr>
      <vt:lpstr>Calibri</vt:lpstr>
      <vt:lpstr>Helvetica</vt:lpstr>
      <vt:lpstr>Times New Roman</vt:lpstr>
      <vt:lpstr>Verdana</vt:lpstr>
      <vt:lpstr>Wingdings</vt:lpstr>
      <vt:lpstr>Wingdings 2</vt:lpstr>
      <vt:lpstr>1040710 教學部聯合會議_醫師養成中心</vt:lpstr>
      <vt:lpstr>醫學教育委員會</vt:lpstr>
      <vt:lpstr>PowerPoint 簡報</vt:lpstr>
      <vt:lpstr>案五-實證醫學教師認證要點修改</vt:lpstr>
      <vt:lpstr>PowerPoint 簡報</vt:lpstr>
      <vt:lpstr>內  容</vt:lpstr>
      <vt:lpstr>2020年度SMART執行成效</vt:lpstr>
      <vt:lpstr>2021年度SMART規劃</vt:lpstr>
      <vt:lpstr>二、2020年度課程總檢討</vt:lpstr>
      <vt:lpstr>二、2021年度課程規劃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教學部聯合會議</dc:title>
  <dc:creator>06618(洪吉伶)</dc:creator>
  <cp:lastModifiedBy>教研行政中心-高碧連 組長</cp:lastModifiedBy>
  <cp:revision>384</cp:revision>
  <dcterms:created xsi:type="dcterms:W3CDTF">2018-05-09T07:05:51Z</dcterms:created>
  <dcterms:modified xsi:type="dcterms:W3CDTF">2020-12-10T02:37:30Z</dcterms:modified>
</cp:coreProperties>
</file>