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40" r:id="rId2"/>
    <p:sldId id="4897" r:id="rId3"/>
    <p:sldId id="4898" r:id="rId4"/>
    <p:sldId id="4899" r:id="rId5"/>
    <p:sldId id="4900" r:id="rId6"/>
    <p:sldId id="4883" r:id="rId7"/>
    <p:sldId id="4884" r:id="rId8"/>
    <p:sldId id="4796" r:id="rId9"/>
    <p:sldId id="279" r:id="rId10"/>
    <p:sldId id="4885" r:id="rId11"/>
    <p:sldId id="4804" r:id="rId12"/>
    <p:sldId id="4888" r:id="rId13"/>
    <p:sldId id="4886" r:id="rId14"/>
    <p:sldId id="4811" r:id="rId15"/>
    <p:sldId id="4887" r:id="rId16"/>
    <p:sldId id="4889" r:id="rId17"/>
    <p:sldId id="4818" r:id="rId18"/>
    <p:sldId id="4819" r:id="rId19"/>
    <p:sldId id="4835" r:id="rId20"/>
    <p:sldId id="281" r:id="rId21"/>
    <p:sldId id="4821" r:id="rId22"/>
    <p:sldId id="4836" r:id="rId23"/>
    <p:sldId id="4837" r:id="rId24"/>
    <p:sldId id="4838" r:id="rId25"/>
    <p:sldId id="4832" r:id="rId26"/>
    <p:sldId id="4824" r:id="rId27"/>
    <p:sldId id="4827" r:id="rId28"/>
    <p:sldId id="4852" r:id="rId29"/>
    <p:sldId id="4877" r:id="rId30"/>
    <p:sldId id="4878" r:id="rId31"/>
    <p:sldId id="4880" r:id="rId32"/>
    <p:sldId id="4829" r:id="rId33"/>
    <p:sldId id="4830" r:id="rId34"/>
    <p:sldId id="4890" r:id="rId35"/>
    <p:sldId id="4891" r:id="rId36"/>
    <p:sldId id="4850" r:id="rId37"/>
    <p:sldId id="4868" r:id="rId38"/>
    <p:sldId id="4860" r:id="rId39"/>
    <p:sldId id="4870" r:id="rId40"/>
    <p:sldId id="4895" r:id="rId41"/>
    <p:sldId id="4893" r:id="rId42"/>
    <p:sldId id="4896" r:id="rId4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EA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31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6C957-D764-4F50-B59E-A23027CF0EF1}" type="datetimeFigureOut">
              <a:rPr lang="zh-TW" altLang="en-US" smtClean="0"/>
              <a:t>2022/12/16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B4181-66A9-4E3E-9264-F10E88ECA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02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握們台灣血液透析的方式已</a:t>
            </a:r>
            <a:r>
              <a:rPr lang="en-US" altLang="zh-TW" dirty="0" smtClean="0"/>
              <a:t>3-4</a:t>
            </a:r>
            <a:r>
              <a:rPr lang="zh-TW" altLang="en-US" dirty="0" smtClean="0"/>
              <a:t>小小時</a:t>
            </a:r>
            <a:r>
              <a:rPr lang="en-US" altLang="zh-TW" dirty="0" smtClean="0"/>
              <a:t>/2-3</a:t>
            </a:r>
            <a:r>
              <a:rPr lang="zh-TW" altLang="en-US" dirty="0" smtClean="0"/>
              <a:t>次</a:t>
            </a:r>
            <a:r>
              <a:rPr lang="en-US" altLang="zh-TW" dirty="0" smtClean="0"/>
              <a:t>/</a:t>
            </a:r>
            <a:r>
              <a:rPr lang="zh-TW" altLang="en-US" dirty="0" smtClean="0"/>
              <a:t>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4181-66A9-4E3E-9264-F10E88ECA86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61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瘻管組塞的風險：本身狹窄、損傷、動脈瘤、穿刺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4181-66A9-4E3E-9264-F10E88ECA86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83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紅外線坡常有分近、中、遠</a:t>
            </a:r>
            <a:r>
              <a:rPr lang="en-US" altLang="zh-TW" dirty="0" smtClean="0"/>
              <a:t>3</a:t>
            </a:r>
            <a:r>
              <a:rPr lang="zh-TW" altLang="en-US" dirty="0" smtClean="0"/>
              <a:t>種波長</a:t>
            </a:r>
            <a:endParaRPr lang="en-US" altLang="zh-TW" dirty="0" smtClean="0"/>
          </a:p>
          <a:p>
            <a:r>
              <a:rPr lang="zh-TW" altLang="en-US" dirty="0" smtClean="0"/>
              <a:t>只有原紅外線能夠穿透皮下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4181-66A9-4E3E-9264-F10E88ECA86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72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E920-7FDF-4EF8-A1D4-B76D9ADC682C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17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4181-66A9-4E3E-9264-F10E88ECA86E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9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11DF-53BF-4B46-94DC-82F8B3B60990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22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97653"/>
            <a:ext cx="91440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그룹 5"/>
          <p:cNvGrpSpPr>
            <a:grpSpLocks/>
          </p:cNvGrpSpPr>
          <p:nvPr userDrawn="1"/>
        </p:nvGrpSpPr>
        <p:grpSpPr bwMode="auto">
          <a:xfrm>
            <a:off x="8001000" y="5253567"/>
            <a:ext cx="1143000" cy="1585384"/>
            <a:chOff x="4572000" y="387072"/>
            <a:chExt cx="4569687" cy="4756528"/>
          </a:xfrm>
        </p:grpSpPr>
        <p:sp>
          <p:nvSpPr>
            <p:cNvPr id="6" name="자유형: 도형 6"/>
            <p:cNvSpPr/>
            <p:nvPr userDrawn="1"/>
          </p:nvSpPr>
          <p:spPr>
            <a:xfrm>
              <a:off x="4572000" y="1409505"/>
              <a:ext cx="4569687" cy="3734095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그룹 7"/>
            <p:cNvGrpSpPr>
              <a:grpSpLocks/>
            </p:cNvGrpSpPr>
            <p:nvPr userDrawn="1"/>
          </p:nvGrpSpPr>
          <p:grpSpPr bwMode="auto">
            <a:xfrm>
              <a:off x="6990138" y="387072"/>
              <a:ext cx="704491" cy="1352657"/>
              <a:chOff x="5303016" y="-789923"/>
              <a:chExt cx="645516" cy="1239425"/>
            </a:xfrm>
          </p:grpSpPr>
          <p:grpSp>
            <p:nvGrpSpPr>
              <p:cNvPr id="8" name="그룹 8"/>
              <p:cNvGrpSpPr>
                <a:grpSpLocks/>
              </p:cNvGrpSpPr>
              <p:nvPr userDrawn="1"/>
            </p:nvGrpSpPr>
            <p:grpSpPr bwMode="auto">
              <a:xfrm>
                <a:off x="5372803" y="-789923"/>
                <a:ext cx="500130" cy="1053220"/>
                <a:chOff x="5863715" y="-857099"/>
                <a:chExt cx="500130" cy="1053220"/>
              </a:xfrm>
            </p:grpSpPr>
            <p:sp>
              <p:nvSpPr>
                <p:cNvPr id="15" name="이등변 삼각형 49"/>
                <p:cNvSpPr/>
                <p:nvPr userDrawn="1"/>
              </p:nvSpPr>
              <p:spPr>
                <a:xfrm>
                  <a:off x="5863715" y="-851278"/>
                  <a:ext cx="500130" cy="1047399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자유형: 도형 16"/>
                <p:cNvSpPr/>
                <p:nvPr userDrawn="1"/>
              </p:nvSpPr>
              <p:spPr>
                <a:xfrm>
                  <a:off x="5933501" y="103018"/>
                  <a:ext cx="366372" cy="93102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자유형: 도형 17"/>
                <p:cNvSpPr/>
                <p:nvPr userDrawn="1"/>
              </p:nvSpPr>
              <p:spPr>
                <a:xfrm>
                  <a:off x="5886977" y="-857099"/>
                  <a:ext cx="453606" cy="349133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타원 11"/>
              <p:cNvSpPr/>
              <p:nvPr userDrawn="1"/>
            </p:nvSpPr>
            <p:spPr>
              <a:xfrm>
                <a:off x="5535635" y="-353504"/>
                <a:ext cx="180278" cy="1803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직사각형 12"/>
              <p:cNvSpPr/>
              <p:nvPr userDrawn="1"/>
            </p:nvSpPr>
            <p:spPr>
              <a:xfrm flipH="1">
                <a:off x="5611234" y="7267"/>
                <a:ext cx="23262" cy="4305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자유형: 도형 13"/>
              <p:cNvSpPr/>
              <p:nvPr userDrawn="1"/>
            </p:nvSpPr>
            <p:spPr>
              <a:xfrm>
                <a:off x="5303016" y="-4371"/>
                <a:ext cx="145385" cy="453873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자유형: 도형 14"/>
              <p:cNvSpPr/>
              <p:nvPr userDrawn="1"/>
            </p:nvSpPr>
            <p:spPr>
              <a:xfrm flipH="1">
                <a:off x="5803147" y="-4371"/>
                <a:ext cx="145385" cy="453873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4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ko-KR" altLang="en-US" dirty="0"/>
              <a:t>按一下以編輯母片文字樣式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93272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ko-KR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165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16" y="2425834"/>
            <a:ext cx="3403317" cy="4288179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7372" y="4365104"/>
            <a:ext cx="7114976" cy="1922372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b="1" u="sng" dirty="0" smtClean="0">
                <a:solidFill>
                  <a:srgbClr val="2E5E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TW" altLang="en-US" sz="4400" b="1" u="sng" dirty="0" smtClean="0">
                <a:solidFill>
                  <a:srgbClr val="2E5E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組</a:t>
            </a:r>
            <a:r>
              <a:rPr lang="en-US" altLang="zh-TW" sz="4400" b="1" u="sng" dirty="0" smtClean="0">
                <a:solidFill>
                  <a:srgbClr val="2E5E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algn="l"/>
            <a:r>
              <a:rPr lang="zh-TW" altLang="en-US" b="1" dirty="0" smtClean="0">
                <a:solidFill>
                  <a:srgbClr val="2E5E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團隊</a:t>
            </a:r>
            <a:r>
              <a:rPr lang="zh-TW" altLang="en-US" b="1" dirty="0">
                <a:solidFill>
                  <a:srgbClr val="2E5E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b="1" dirty="0" smtClean="0">
                <a:solidFill>
                  <a:srgbClr val="2E5E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吳秋楓、林佩燕、謝宜珍</a:t>
            </a:r>
            <a:endParaRPr lang="en-US" altLang="zh-TW" sz="1300" dirty="0">
              <a:solidFill>
                <a:srgbClr val="2E5EA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AutoShape 2" descr="「實證醫學會」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副標題 2">
            <a:extLst>
              <a:ext uri="{FF2B5EF4-FFF2-40B4-BE49-F238E27FC236}">
                <a16:creationId xmlns:a16="http://schemas.microsoft.com/office/drawing/2014/main" xmlns="" id="{EA930483-0E50-917C-D39D-93ACB101F943}"/>
              </a:ext>
            </a:extLst>
          </p:cNvPr>
          <p:cNvSpPr txBox="1">
            <a:spLocks/>
          </p:cNvSpPr>
          <p:nvPr/>
        </p:nvSpPr>
        <p:spPr>
          <a:xfrm>
            <a:off x="1787154" y="1550686"/>
            <a:ext cx="5458645" cy="1279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5000"/>
              </a:lnSpc>
            </a:pPr>
            <a:r>
              <a:rPr lang="zh-TW" alt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實證競賽報告</a:t>
            </a:r>
            <a:endParaRPr lang="zh-TW" alt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副標題 2">
            <a:extLst>
              <a:ext uri="{FF2B5EF4-FFF2-40B4-BE49-F238E27FC236}">
                <a16:creationId xmlns:a16="http://schemas.microsoft.com/office/drawing/2014/main" xmlns="" id="{EA930483-0E50-917C-D39D-93ACB101F943}"/>
              </a:ext>
            </a:extLst>
          </p:cNvPr>
          <p:cNvSpPr txBox="1">
            <a:spLocks/>
          </p:cNvSpPr>
          <p:nvPr/>
        </p:nvSpPr>
        <p:spPr>
          <a:xfrm>
            <a:off x="2771800" y="2717672"/>
            <a:ext cx="2975682" cy="64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5000"/>
              </a:lnSpc>
            </a:pP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2022.12.16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FF9766F3-EEED-44C3-554E-C8E81C670C5D}"/>
              </a:ext>
            </a:extLst>
          </p:cNvPr>
          <p:cNvSpPr txBox="1"/>
          <p:nvPr/>
        </p:nvSpPr>
        <p:spPr>
          <a:xfrm>
            <a:off x="-81008" y="5157192"/>
            <a:ext cx="93060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問題設計：</a:t>
            </a:r>
            <a:r>
              <a:rPr lang="zh-TW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</a:t>
            </a:r>
            <a:r>
              <a:rPr lang="zh-TW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治療型 </a:t>
            </a:r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傷害型 診斷型 篩檢型 預後型</a:t>
            </a:r>
            <a:endParaRPr lang="zh-TW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3E94F5AB-EC70-02D3-2C83-146DBC810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11604"/>
              </p:ext>
            </p:extLst>
          </p:nvPr>
        </p:nvGraphicFramePr>
        <p:xfrm>
          <a:off x="355058" y="260648"/>
          <a:ext cx="8465412" cy="47930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12581">
                  <a:extLst>
                    <a:ext uri="{9D8B030D-6E8A-4147-A177-3AD203B41FA5}">
                      <a16:colId xmlns="" xmlns:a16="http://schemas.microsoft.com/office/drawing/2014/main" val="1407667573"/>
                    </a:ext>
                  </a:extLst>
                </a:gridCol>
                <a:gridCol w="3180425">
                  <a:extLst>
                    <a:ext uri="{9D8B030D-6E8A-4147-A177-3AD203B41FA5}">
                      <a16:colId xmlns="" xmlns:a16="http://schemas.microsoft.com/office/drawing/2014/main" val="4138949841"/>
                    </a:ext>
                  </a:extLst>
                </a:gridCol>
                <a:gridCol w="3672406">
                  <a:extLst>
                    <a:ext uri="{9D8B030D-6E8A-4147-A177-3AD203B41FA5}">
                      <a16:colId xmlns="" xmlns:a16="http://schemas.microsoft.com/office/drawing/2014/main" val="14121183"/>
                    </a:ext>
                  </a:extLst>
                </a:gridCol>
              </a:tblGrid>
              <a:tr h="676128">
                <a:tc>
                  <a:txBody>
                    <a:bodyPr/>
                    <a:lstStyle/>
                    <a:p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zh-TW" sz="13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kern="100" dirty="0">
                          <a:effectLst/>
                        </a:rPr>
                        <a:t>Free-Text</a:t>
                      </a:r>
                      <a:endParaRPr lang="zh-TW" sz="3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kern="100" dirty="0">
                          <a:effectLst/>
                        </a:rPr>
                        <a:t>Synonyms</a:t>
                      </a:r>
                      <a:endParaRPr lang="zh-TW" sz="3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1932238136"/>
                  </a:ext>
                </a:extLst>
              </a:tr>
              <a:tr h="973279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P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“Chronic kidney disease” dialysis</a:t>
                      </a:r>
                    </a:p>
                    <a:p>
                      <a:pPr algn="ctr"/>
                      <a:r>
                        <a:rPr lang="en-US" altLang="zh-TW" sz="18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hemodialysis</a:t>
                      </a:r>
                    </a:p>
                    <a:p>
                      <a:pPr algn="ctr"/>
                      <a:r>
                        <a:rPr lang="en-US" altLang="zh-TW" sz="18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“end-stage renal disease” “ renal failure” </a:t>
                      </a:r>
                      <a:endParaRPr lang="en-US" altLang="zh-TW" sz="1800" b="1" kern="100" dirty="0" smtClean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“Kidney Failure Chronic” 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1600" b="1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MeSH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Terms</a:t>
                      </a:r>
                      <a:r>
                        <a:rPr lang="en-US" altLang="zh-TW" sz="16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algn="ctr"/>
                      <a:r>
                        <a:rPr lang="en-US" altLang="zh-TW" sz="16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“Renal Dialysis” [</a:t>
                      </a:r>
                      <a:r>
                        <a:rPr lang="en-US" altLang="zh-TW" sz="1600" b="1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MeSH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Terms</a:t>
                      </a:r>
                      <a:r>
                        <a:rPr lang="en-US" altLang="zh-TW" sz="16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]</a:t>
                      </a:r>
                      <a:endParaRPr lang="en-US" altLang="zh-TW" sz="1600" b="1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1797516774"/>
                  </a:ext>
                </a:extLst>
              </a:tr>
              <a:tr h="904600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I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“far infrared therapy “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 far infrared “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 far infra-red”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“far infrared therapy “</a:t>
                      </a:r>
                    </a:p>
                    <a:p>
                      <a:pPr algn="ctr"/>
                      <a:r>
                        <a:rPr lang="en-US" altLang="zh-TW" sz="1800" b="1" u="none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 far infrared “</a:t>
                      </a:r>
                    </a:p>
                    <a:p>
                      <a:pPr algn="ctr"/>
                      <a:r>
                        <a:rPr lang="en-US" altLang="zh-TW" sz="1800" b="1" u="none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 far infra-red”</a:t>
                      </a:r>
                      <a:r>
                        <a:rPr lang="en-US" altLang="zh-TW" sz="18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[All Fields]</a:t>
                      </a:r>
                      <a:endParaRPr lang="en-US" altLang="zh-TW" sz="1800" b="1" u="none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3715886808"/>
                  </a:ext>
                </a:extLst>
              </a:tr>
              <a:tr h="867425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C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u="none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routine</a:t>
                      </a:r>
                      <a:endParaRPr lang="zh-TW" altLang="zh-TW" sz="1800" b="1" u="none" kern="100" dirty="0" smtClean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1" u="none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3211575817"/>
                  </a:ext>
                </a:extLst>
              </a:tr>
              <a:tr h="973279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O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maturation</a:t>
                      </a:r>
                    </a:p>
                    <a:p>
                      <a:pPr algn="ctr"/>
                      <a:r>
                        <a:rPr lang="en-US" altLang="zh-TW" sz="18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“blood flow“</a:t>
                      </a:r>
                    </a:p>
                    <a:p>
                      <a:pPr algn="ctr"/>
                      <a:r>
                        <a:rPr lang="en-US" altLang="zh-TW" sz="18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 fistula occlusion”</a:t>
                      </a:r>
                      <a:endParaRPr lang="zh-TW" sz="1800" b="1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“Renal Blood Flow, Effective”</a:t>
                      </a:r>
                    </a:p>
                    <a:p>
                      <a:pPr algn="ctr"/>
                      <a:r>
                        <a:rPr lang="en-US" altLang="zh-TW" sz="18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1800" b="1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MeSH</a:t>
                      </a:r>
                      <a:r>
                        <a:rPr lang="en-US" altLang="zh-TW" sz="18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Terms</a:t>
                      </a:r>
                      <a:r>
                        <a:rPr lang="en-US" altLang="zh-TW" sz="1800" b="1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]</a:t>
                      </a:r>
                      <a:endParaRPr lang="en-US" altLang="zh-TW" sz="1800" b="1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950174558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625DCF4-C73A-17AA-58EB-1DCD078B81B8}"/>
              </a:ext>
            </a:extLst>
          </p:cNvPr>
          <p:cNvSpPr/>
          <p:nvPr/>
        </p:nvSpPr>
        <p:spPr>
          <a:xfrm rot="2612423">
            <a:off x="6822799" y="347418"/>
            <a:ext cx="3455628" cy="486054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124" tIns="45562" rIns="91124" bIns="455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Roboto Condensed" panose="02000000000000000000" pitchFamily="2" charset="0"/>
              </a:rPr>
              <a:t>Ask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Roboto Condensed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97087AE8-B180-210F-ADAC-B18708EA9489}"/>
              </a:ext>
            </a:extLst>
          </p:cNvPr>
          <p:cNvSpPr txBox="1"/>
          <p:nvPr/>
        </p:nvSpPr>
        <p:spPr>
          <a:xfrm>
            <a:off x="240440" y="5602904"/>
            <a:ext cx="9306016" cy="1011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治療型問題，建議選讀之最佳證據等級</a:t>
            </a:r>
            <a:r>
              <a:rPr lang="en-US" altLang="zh-TW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Level I</a:t>
            </a:r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的文獻為：</a:t>
            </a:r>
            <a:endParaRPr lang="en-US" altLang="zh-TW" sz="26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TW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Systematic review of RCT</a:t>
            </a:r>
            <a:endParaRPr lang="zh-TW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2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報告大綱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7AEF7016-75C3-7396-00A7-F95D8427E466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3AC2657-A364-47D4-B566-33832A76FB73}"/>
              </a:ext>
            </a:extLst>
          </p:cNvPr>
          <p:cNvSpPr txBox="1"/>
          <p:nvPr/>
        </p:nvSpPr>
        <p:spPr>
          <a:xfrm>
            <a:off x="-612576" y="2852936"/>
            <a:ext cx="54821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情境摘要</a:t>
            </a:r>
            <a:endParaRPr lang="en-US" altLang="zh-TW" sz="60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背景搜尋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FB8B69CC-1E55-313B-3C08-8EDBD232762A}"/>
              </a:ext>
            </a:extLst>
          </p:cNvPr>
          <p:cNvSpPr txBox="1"/>
          <p:nvPr/>
        </p:nvSpPr>
        <p:spPr>
          <a:xfrm>
            <a:off x="4067944" y="2205874"/>
            <a:ext cx="548213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提出問題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2A - </a:t>
            </a:r>
            <a:r>
              <a:rPr lang="zh-TW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查詢研究</a:t>
            </a:r>
            <a:endParaRPr lang="en-US" altLang="zh-TW" sz="44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嚴謹評讀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結合臨床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執行決策</a:t>
            </a:r>
            <a:endParaRPr lang="zh-TW" altLang="en-US" sz="60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xmlns="" id="{DEA78E94-CAB3-5277-2F95-36B5650782C4}"/>
              </a:ext>
            </a:extLst>
          </p:cNvPr>
          <p:cNvSpPr/>
          <p:nvPr/>
        </p:nvSpPr>
        <p:spPr>
          <a:xfrm>
            <a:off x="4037736" y="3373035"/>
            <a:ext cx="720080" cy="86409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3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12055" r="24834" b="8169"/>
          <a:stretch/>
        </p:blipFill>
        <p:spPr bwMode="auto">
          <a:xfrm>
            <a:off x="609522" y="1076575"/>
            <a:ext cx="8135611" cy="544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EA0495E-FFE2-4F4F-93F9-D5402779530D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="" xmlns:a16="http://schemas.microsoft.com/office/drawing/2014/main" id="{CB4E6703-9B71-4468-9C72-7B3642E890C6}"/>
              </a:ext>
            </a:extLst>
          </p:cNvPr>
          <p:cNvSpPr/>
          <p:nvPr/>
        </p:nvSpPr>
        <p:spPr>
          <a:xfrm rot="10800000">
            <a:off x="1541877" y="4178028"/>
            <a:ext cx="729294" cy="4766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="" xmlns:a16="http://schemas.microsoft.com/office/drawing/2014/main" id="{D2DC5EA9-3EE3-408F-BB34-F966E88CD91B}"/>
              </a:ext>
            </a:extLst>
          </p:cNvPr>
          <p:cNvSpPr/>
          <p:nvPr/>
        </p:nvSpPr>
        <p:spPr>
          <a:xfrm rot="10800000">
            <a:off x="1710503" y="5661248"/>
            <a:ext cx="729294" cy="4766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="" xmlns:a16="http://schemas.microsoft.com/office/drawing/2014/main" id="{4535A00C-764F-4016-AC06-FB84EDFF84BD}"/>
              </a:ext>
            </a:extLst>
          </p:cNvPr>
          <p:cNvSpPr/>
          <p:nvPr/>
        </p:nvSpPr>
        <p:spPr>
          <a:xfrm rot="10800000">
            <a:off x="1732205" y="6393899"/>
            <a:ext cx="729294" cy="4766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7E991526-9B2D-4209-9E98-AA937B0AB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9" t="59222" r="77115" b="37335"/>
          <a:stretch/>
        </p:blipFill>
        <p:spPr>
          <a:xfrm>
            <a:off x="645267" y="2558597"/>
            <a:ext cx="272375" cy="28210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887FBE5B-34B0-44D0-3D42-84D4C1850404}"/>
              </a:ext>
            </a:extLst>
          </p:cNvPr>
          <p:cNvSpPr txBox="1"/>
          <p:nvPr/>
        </p:nvSpPr>
        <p:spPr>
          <a:xfrm>
            <a:off x="2096852" y="188640"/>
            <a:ext cx="4950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2A-</a:t>
            </a: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查詢研究</a:t>
            </a:r>
          </a:p>
        </p:txBody>
      </p:sp>
    </p:spTree>
    <p:extLst>
      <p:ext uri="{BB962C8B-B14F-4D97-AF65-F5344CB8AC3E}">
        <p14:creationId xmlns:p14="http://schemas.microsoft.com/office/powerpoint/2010/main" val="39401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9F110A3-0ACC-0EC9-7D4F-17FB2082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FA48FB3-069B-441D-C573-EFF28BC2F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7BE3DFE-0814-F5F2-BACE-B7A0234D2E1B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t="12781" r="16919" b="5210"/>
          <a:stretch/>
        </p:blipFill>
        <p:spPr bwMode="auto">
          <a:xfrm>
            <a:off x="161000" y="548680"/>
            <a:ext cx="8892480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D59108E-17FA-4DC7-0ADF-A4016415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5C8634A-99B5-6700-DC86-6C4FA70F2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DA5C162-A5B1-35FD-8678-75A6908EB970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454" t="26375" r="15688" b="14563"/>
          <a:stretch/>
        </p:blipFill>
        <p:spPr>
          <a:xfrm>
            <a:off x="-77093" y="1417638"/>
            <a:ext cx="9130573" cy="4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01EE965-E556-AE79-B2F9-67990D3B1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37D0413-CC34-1436-43A8-3B5E70A84B6C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59" y="243753"/>
            <a:ext cx="6840760" cy="638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C6BF0EA-99C2-9EEE-CE99-CE5E3226D286}"/>
              </a:ext>
            </a:extLst>
          </p:cNvPr>
          <p:cNvSpPr/>
          <p:nvPr/>
        </p:nvSpPr>
        <p:spPr>
          <a:xfrm>
            <a:off x="6609995" y="353965"/>
            <a:ext cx="2111983" cy="1015663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FF9766F3-EEED-44C3-554E-C8E81C670C5D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選擇文獻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="" xmlns:a16="http://schemas.microsoft.com/office/drawing/2014/main" id="{7AEF7016-75C3-7396-00A7-F95D8427E466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A152010A-E423-7089-1400-3EA45DC3EE5C}"/>
              </a:ext>
            </a:extLst>
          </p:cNvPr>
          <p:cNvSpPr txBox="1"/>
          <p:nvPr/>
        </p:nvSpPr>
        <p:spPr>
          <a:xfrm>
            <a:off x="5364088" y="397485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85945F5-E7CB-0B99-2285-ECAD926F6C31}"/>
              </a:ext>
            </a:extLst>
          </p:cNvPr>
          <p:cNvSpPr/>
          <p:nvPr/>
        </p:nvSpPr>
        <p:spPr>
          <a:xfrm>
            <a:off x="311665" y="188640"/>
            <a:ext cx="1380015" cy="1296143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23"/>
          <a:stretch/>
        </p:blipFill>
        <p:spPr bwMode="auto">
          <a:xfrm>
            <a:off x="498865" y="178898"/>
            <a:ext cx="1005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4" y="1510183"/>
            <a:ext cx="87249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C6BF0EA-99C2-9EEE-CE99-CE5E3226D286}"/>
              </a:ext>
            </a:extLst>
          </p:cNvPr>
          <p:cNvSpPr/>
          <p:nvPr/>
        </p:nvSpPr>
        <p:spPr>
          <a:xfrm>
            <a:off x="6609995" y="353965"/>
            <a:ext cx="2111983" cy="1015663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選擇文獻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7AEF7016-75C3-7396-00A7-F95D8427E466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A152010A-E423-7089-1400-3EA45DC3EE5C}"/>
              </a:ext>
            </a:extLst>
          </p:cNvPr>
          <p:cNvSpPr txBox="1"/>
          <p:nvPr/>
        </p:nvSpPr>
        <p:spPr>
          <a:xfrm>
            <a:off x="5364088" y="397485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D0C4A9C-4885-F728-B7B2-1E573908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1484784"/>
            <a:ext cx="8460432" cy="5102183"/>
          </a:xfrm>
          <a:prstGeom prst="rect">
            <a:avLst/>
          </a:prstGeom>
        </p:spPr>
      </p:pic>
      <p:pic>
        <p:nvPicPr>
          <p:cNvPr id="10" name="Picture 2" descr="Thieme Logos - Thieme Connect - Marketing-Material">
            <a:extLst>
              <a:ext uri="{FF2B5EF4-FFF2-40B4-BE49-F238E27FC236}">
                <a16:creationId xmlns:a16="http://schemas.microsoft.com/office/drawing/2014/main" xmlns="" id="{87D60CB7-E0EC-65FC-365F-C552A88A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27104"/>
            <a:ext cx="2411760" cy="84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85945F5-E7CB-0B99-2285-ECAD926F6C31}"/>
              </a:ext>
            </a:extLst>
          </p:cNvPr>
          <p:cNvSpPr/>
          <p:nvPr/>
        </p:nvSpPr>
        <p:spPr>
          <a:xfrm>
            <a:off x="311665" y="353965"/>
            <a:ext cx="2411760" cy="1015663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415DD12-8367-7E88-26FD-7976FD522CFA}"/>
              </a:ext>
            </a:extLst>
          </p:cNvPr>
          <p:cNvSpPr/>
          <p:nvPr/>
        </p:nvSpPr>
        <p:spPr>
          <a:xfrm>
            <a:off x="3265" y="35070"/>
            <a:ext cx="9144001" cy="6858001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29BB6A6-7A65-6EA4-2857-6408942CEDF2}"/>
              </a:ext>
            </a:extLst>
          </p:cNvPr>
          <p:cNvSpPr txBox="1"/>
          <p:nvPr/>
        </p:nvSpPr>
        <p:spPr>
          <a:xfrm>
            <a:off x="910195" y="2617422"/>
            <a:ext cx="84205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8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8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符合</a:t>
            </a:r>
            <a:r>
              <a:rPr lang="en-US" altLang="zh-TW" sz="8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PICO</a:t>
            </a:r>
          </a:p>
          <a:p>
            <a:r>
              <a:rPr lang="en-US" altLang="zh-TW" sz="8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2.2017</a:t>
            </a:r>
            <a:r>
              <a:rPr lang="zh-TW" altLang="en-US" sz="8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發表</a:t>
            </a:r>
            <a:r>
              <a:rPr lang="en-US" altLang="zh-TW" sz="8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8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最近</a:t>
            </a:r>
            <a:r>
              <a:rPr lang="en-US" altLang="zh-TW" sz="8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TW" sz="8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8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8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</a:t>
            </a:r>
            <a:r>
              <a:rPr lang="en-US" altLang="zh-TW" sz="8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SR of RCT</a:t>
            </a:r>
            <a:endParaRPr lang="zh-TW" altLang="en-US" sz="8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xmlns="" id="{73A06812-C121-FD0B-A010-31BC0D400A32}"/>
              </a:ext>
            </a:extLst>
          </p:cNvPr>
          <p:cNvCxnSpPr>
            <a:cxnSpLocks/>
          </p:cNvCxnSpPr>
          <p:nvPr/>
        </p:nvCxnSpPr>
        <p:spPr>
          <a:xfrm flipV="1">
            <a:off x="620206" y="2269106"/>
            <a:ext cx="7892848" cy="6350"/>
          </a:xfrm>
          <a:prstGeom prst="line">
            <a:avLst/>
          </a:prstGeom>
          <a:ln w="1270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72F6E3FB-922E-32F7-ED79-217A396A9111}"/>
              </a:ext>
            </a:extLst>
          </p:cNvPr>
          <p:cNvSpPr txBox="1"/>
          <p:nvPr/>
        </p:nvSpPr>
        <p:spPr>
          <a:xfrm>
            <a:off x="1145605" y="272852"/>
            <a:ext cx="684205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選擇理由</a:t>
            </a:r>
            <a:endParaRPr lang="en-US" altLang="zh-TW" sz="1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96E3EBD-05D9-69DF-A392-E9FD7D54D5AF}"/>
              </a:ext>
            </a:extLst>
          </p:cNvPr>
          <p:cNvSpPr/>
          <p:nvPr/>
        </p:nvSpPr>
        <p:spPr>
          <a:xfrm>
            <a:off x="90520" y="10795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2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報告大綱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7AEF7016-75C3-7396-00A7-F95D8427E466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3AC2657-A364-47D4-B566-33832A76FB73}"/>
              </a:ext>
            </a:extLst>
          </p:cNvPr>
          <p:cNvSpPr txBox="1"/>
          <p:nvPr/>
        </p:nvSpPr>
        <p:spPr>
          <a:xfrm>
            <a:off x="-612576" y="2852936"/>
            <a:ext cx="54821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情境摘要</a:t>
            </a:r>
            <a:endParaRPr lang="en-US" altLang="zh-TW" sz="60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背景搜尋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FB8B69CC-1E55-313B-3C08-8EDBD232762A}"/>
              </a:ext>
            </a:extLst>
          </p:cNvPr>
          <p:cNvSpPr txBox="1"/>
          <p:nvPr/>
        </p:nvSpPr>
        <p:spPr>
          <a:xfrm>
            <a:off x="4067944" y="2205874"/>
            <a:ext cx="548213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提出問題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查詢研究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3A - </a:t>
            </a:r>
            <a:r>
              <a:rPr lang="zh-TW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嚴謹評讀</a:t>
            </a:r>
            <a:endParaRPr lang="en-US" altLang="zh-TW" sz="44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結合臨床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執行決策</a:t>
            </a:r>
            <a:endParaRPr lang="zh-TW" altLang="en-US" sz="60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xmlns="" id="{DEA78E94-CAB3-5277-2F95-36B5650782C4}"/>
              </a:ext>
            </a:extLst>
          </p:cNvPr>
          <p:cNvSpPr/>
          <p:nvPr/>
        </p:nvSpPr>
        <p:spPr>
          <a:xfrm>
            <a:off x="4037736" y="3373035"/>
            <a:ext cx="720080" cy="86409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3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ABB6D80-FE62-85F8-2221-30BA51F8412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A0B34F65-D128-290B-BB40-8820B703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2" y="1196752"/>
            <a:ext cx="8487216" cy="48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情境摘要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7AEF7016-75C3-7396-00A7-F95D8427E466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561130"/>
            <a:ext cx="8424936" cy="4748190"/>
          </a:xfrm>
        </p:spPr>
        <p:txBody>
          <a:bodyPr>
            <a:normAutofit fontScale="90000"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林女士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歲有高血壓，第二型糖尿病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，雖然藥物控制但成效差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，已至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末期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腎臟病變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GFR15ml/min/1.73m2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，醫師已告知可能要做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透析治療準備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，其因要工作一直無法接受以後要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透析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三次之生活。近日不適噁心、嘔吐、四肢腫脹、今天呼吸喘，漸漸嗜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睡，由家屬送至急診，檢查結果醫師建議要緊急做透析治療。其在唸醫學院三年級的兒子很憂心問醫師：「現在要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緊急透析一定要用血液透析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(HD)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不可以用腹膜透析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(PD)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？」、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「如果可以用腹膜透析，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是否預防性給予抗生素可以減少腹膜炎生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透析要用抗凝劑，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是否發生中風之風險較高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透析與腹膜透析發生中風的風險有何不同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「我媽媽還年輕若考量長期做血液透析，動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靜脈瘻管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很重要，我去實習有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看到病人用遠紅外線照射，此處置是否可以維持血液透析病人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動脈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瘻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的通暢性？」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，您如何在實證證據、病人家屬之考量、成本、風險、效果等層面向家屬說明其所提問之問題，以盡快做決策與處置。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25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22BE379F-B50E-1BD5-F5A6-AEABBBB56724}"/>
              </a:ext>
            </a:extLst>
          </p:cNvPr>
          <p:cNvSpPr txBox="1"/>
          <p:nvPr/>
        </p:nvSpPr>
        <p:spPr>
          <a:xfrm>
            <a:off x="414490" y="380904"/>
            <a:ext cx="8694712" cy="607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Validity </a:t>
            </a:r>
            <a:r>
              <a:rPr lang="zh-TW" altLang="en-US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         </a:t>
            </a: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可信性</a:t>
            </a:r>
            <a:r>
              <a:rPr lang="en-US" altLang="zh-TW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Importance </a:t>
            </a:r>
            <a:r>
              <a:rPr lang="en-US" altLang="zh-TW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重要性</a:t>
            </a:r>
            <a:r>
              <a:rPr lang="en-US" altLang="zh-TW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Practice        </a:t>
            </a:r>
            <a:r>
              <a:rPr lang="en-US" altLang="zh-TW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適用性</a:t>
            </a:r>
            <a:r>
              <a:rPr lang="en-US" altLang="zh-TW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276FF09-46C5-D88F-058E-2ACF9E4D4392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0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/>
          <a:srcRect l="11405" t="41183" r="17755" b="41099"/>
          <a:stretch/>
        </p:blipFill>
        <p:spPr>
          <a:xfrm>
            <a:off x="0" y="2997226"/>
            <a:ext cx="9217024" cy="129614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問題一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此研究是否問了一個清楚明確的問題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7B6A5793-8D0D-3A79-3C09-31F3F7C3B239}"/>
              </a:ext>
            </a:extLst>
          </p:cNvPr>
          <p:cNvGrpSpPr/>
          <p:nvPr/>
        </p:nvGrpSpPr>
        <p:grpSpPr>
          <a:xfrm>
            <a:off x="1218766" y="2713339"/>
            <a:ext cx="7665299" cy="1211007"/>
            <a:chOff x="1463673" y="438351"/>
            <a:chExt cx="8691872" cy="117363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8F008888-D9B3-AFC0-2189-B76D13874850}"/>
                </a:ext>
              </a:extLst>
            </p:cNvPr>
            <p:cNvSpPr/>
            <p:nvPr/>
          </p:nvSpPr>
          <p:spPr>
            <a:xfrm>
              <a:off x="4694426" y="852781"/>
              <a:ext cx="5461119" cy="313571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DF779639-F72A-D5F4-C0CD-6E5A294A481C}"/>
                </a:ext>
              </a:extLst>
            </p:cNvPr>
            <p:cNvSpPr/>
            <p:nvPr/>
          </p:nvSpPr>
          <p:spPr>
            <a:xfrm>
              <a:off x="7988546" y="1250782"/>
              <a:ext cx="1151124" cy="3611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P</a:t>
              </a:r>
              <a:endParaRPr kumimoji="1" lang="zh-TW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24F42590-A06A-C027-BBC1-BF8C323436DE}"/>
                </a:ext>
              </a:extLst>
            </p:cNvPr>
            <p:cNvSpPr/>
            <p:nvPr/>
          </p:nvSpPr>
          <p:spPr>
            <a:xfrm>
              <a:off x="1463673" y="872803"/>
              <a:ext cx="2822494" cy="34449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1792462E-01B2-F713-368E-66B719CD4C80}"/>
                </a:ext>
              </a:extLst>
            </p:cNvPr>
            <p:cNvSpPr/>
            <p:nvPr/>
          </p:nvSpPr>
          <p:spPr>
            <a:xfrm>
              <a:off x="2212602" y="438351"/>
              <a:ext cx="428263" cy="393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 smtClean="0"/>
                <a:t>I</a:t>
              </a:r>
              <a:endParaRPr kumimoji="1" lang="zh-TW" altLang="en-US" dirty="0"/>
            </a:p>
          </p:txBody>
        </p:sp>
      </p:grpSp>
      <p:sp>
        <p:nvSpPr>
          <p:cNvPr id="18" name="object 16">
            <a:extLst>
              <a:ext uri="{FF2B5EF4-FFF2-40B4-BE49-F238E27FC236}">
                <a16:creationId xmlns:a16="http://schemas.microsoft.com/office/drawing/2014/main" xmlns="" id="{03F2E987-1908-C90C-CCB6-491F6293A639}"/>
              </a:ext>
            </a:extLst>
          </p:cNvPr>
          <p:cNvSpPr/>
          <p:nvPr/>
        </p:nvSpPr>
        <p:spPr>
          <a:xfrm>
            <a:off x="4186016" y="2120205"/>
            <a:ext cx="4567555" cy="523240"/>
          </a:xfrm>
          <a:custGeom>
            <a:avLst/>
            <a:gdLst/>
            <a:ahLst/>
            <a:cxnLst/>
            <a:rect l="l" t="t" r="r" b="b"/>
            <a:pathLst>
              <a:path w="4567555" h="523239">
                <a:moveTo>
                  <a:pt x="0" y="522732"/>
                </a:moveTo>
                <a:lnTo>
                  <a:pt x="4567428" y="522732"/>
                </a:lnTo>
                <a:lnTo>
                  <a:pt x="4567428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xmlns="" id="{39210A8C-2FBD-4B36-FC26-ED8392C17681}"/>
              </a:ext>
            </a:extLst>
          </p:cNvPr>
          <p:cNvSpPr txBox="1"/>
          <p:nvPr/>
        </p:nvSpPr>
        <p:spPr>
          <a:xfrm>
            <a:off x="4265009" y="2142811"/>
            <a:ext cx="4256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Segoe UI Emoji"/>
                <a:cs typeface="Segoe UI Emoji"/>
              </a:rPr>
              <a:t>☑ </a:t>
            </a:r>
            <a:r>
              <a:rPr sz="2800" spc="-5" dirty="0">
                <a:latin typeface="Times New Roman"/>
                <a:cs typeface="Times New Roman"/>
              </a:rPr>
              <a:t>Yes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No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Can’t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tell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3B7A97FF-905C-E027-97F8-3C4A7894A35C}"/>
              </a:ext>
            </a:extLst>
          </p:cNvPr>
          <p:cNvSpPr txBox="1"/>
          <p:nvPr/>
        </p:nvSpPr>
        <p:spPr>
          <a:xfrm>
            <a:off x="5685309" y="4583308"/>
            <a:ext cx="2956282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PICO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是否</a:t>
            </a:r>
            <a:endParaRPr lang="en-US" altLang="zh-TW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都有寫到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3"/>
          <a:srcRect l="50000" t="23422" r="11259" b="53937"/>
          <a:stretch/>
        </p:blipFill>
        <p:spPr>
          <a:xfrm>
            <a:off x="618288" y="4622604"/>
            <a:ext cx="5040560" cy="1656184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579CE6C3-C7AA-7A86-B48B-ABE788037A1F}"/>
              </a:ext>
            </a:extLst>
          </p:cNvPr>
          <p:cNvSpPr/>
          <p:nvPr/>
        </p:nvSpPr>
        <p:spPr>
          <a:xfrm>
            <a:off x="1218766" y="5712950"/>
            <a:ext cx="2688046" cy="302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D302D24-EFB9-84BE-8600-14E9C4932C8F}"/>
              </a:ext>
            </a:extLst>
          </p:cNvPr>
          <p:cNvSpPr/>
          <p:nvPr/>
        </p:nvSpPr>
        <p:spPr>
          <a:xfrm>
            <a:off x="2017420" y="5319318"/>
            <a:ext cx="1105084" cy="4013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O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52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l="12367" t="37203" r="50000" b="9641"/>
          <a:stretch/>
        </p:blipFill>
        <p:spPr>
          <a:xfrm>
            <a:off x="395536" y="2762583"/>
            <a:ext cx="4896544" cy="388843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問題二：作者是否尋找適當研究型態的文獻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xmlns="" id="{60752A18-F2D2-70F6-E92B-D76E50526A58}"/>
              </a:ext>
            </a:extLst>
          </p:cNvPr>
          <p:cNvSpPr/>
          <p:nvPr/>
        </p:nvSpPr>
        <p:spPr>
          <a:xfrm>
            <a:off x="4186016" y="2120205"/>
            <a:ext cx="4567555" cy="523240"/>
          </a:xfrm>
          <a:custGeom>
            <a:avLst/>
            <a:gdLst/>
            <a:ahLst/>
            <a:cxnLst/>
            <a:rect l="l" t="t" r="r" b="b"/>
            <a:pathLst>
              <a:path w="4567555" h="523239">
                <a:moveTo>
                  <a:pt x="0" y="522732"/>
                </a:moveTo>
                <a:lnTo>
                  <a:pt x="4567428" y="522732"/>
                </a:lnTo>
                <a:lnTo>
                  <a:pt x="4567428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xmlns="" id="{55EB54A4-2398-4C32-675D-693F1BC960BA}"/>
              </a:ext>
            </a:extLst>
          </p:cNvPr>
          <p:cNvSpPr txBox="1"/>
          <p:nvPr/>
        </p:nvSpPr>
        <p:spPr>
          <a:xfrm>
            <a:off x="4265009" y="2142811"/>
            <a:ext cx="4256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Segoe UI Emoji"/>
                <a:cs typeface="Segoe UI Emoji"/>
              </a:rPr>
              <a:t>☑ </a:t>
            </a:r>
            <a:r>
              <a:rPr sz="2800" spc="-5" dirty="0">
                <a:latin typeface="Times New Roman"/>
                <a:cs typeface="Times New Roman"/>
              </a:rPr>
              <a:t>Yes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No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Can’t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tell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B22AB34-B8DD-DDAE-1749-6976D277604F}"/>
              </a:ext>
            </a:extLst>
          </p:cNvPr>
          <p:cNvSpPr/>
          <p:nvPr/>
        </p:nvSpPr>
        <p:spPr>
          <a:xfrm>
            <a:off x="539552" y="3373485"/>
            <a:ext cx="3816424" cy="282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DD10791-643A-110D-ADBC-88C2740D701A}"/>
              </a:ext>
            </a:extLst>
          </p:cNvPr>
          <p:cNvSpPr/>
          <p:nvPr/>
        </p:nvSpPr>
        <p:spPr>
          <a:xfrm>
            <a:off x="539552" y="4346759"/>
            <a:ext cx="46085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31FB3FBF-6994-DBAE-C8BE-EB7CFAD7FE6A}"/>
              </a:ext>
            </a:extLst>
          </p:cNvPr>
          <p:cNvSpPr txBox="1"/>
          <p:nvPr/>
        </p:nvSpPr>
        <p:spPr>
          <a:xfrm>
            <a:off x="5955382" y="4300353"/>
            <a:ext cx="2566032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RCT V</a:t>
            </a:r>
            <a:endParaRPr lang="en-US" altLang="zh-TW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PICO V</a:t>
            </a:r>
            <a:endParaRPr lang="zh-TW" alt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6DD10791-643A-110D-ADBC-88C2740D701A}"/>
              </a:ext>
            </a:extLst>
          </p:cNvPr>
          <p:cNvSpPr/>
          <p:nvPr/>
        </p:nvSpPr>
        <p:spPr>
          <a:xfrm>
            <a:off x="525780" y="5085183"/>
            <a:ext cx="4608512" cy="504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DD10791-643A-110D-ADBC-88C2740D701A}"/>
              </a:ext>
            </a:extLst>
          </p:cNvPr>
          <p:cNvSpPr/>
          <p:nvPr/>
        </p:nvSpPr>
        <p:spPr>
          <a:xfrm>
            <a:off x="525655" y="5589238"/>
            <a:ext cx="4608512" cy="973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8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12920" t="33900" r="49696" b="11610"/>
          <a:stretch/>
        </p:blipFill>
        <p:spPr>
          <a:xfrm>
            <a:off x="355995" y="2636912"/>
            <a:ext cx="4864077" cy="398607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問題三：你認為所有重要且相關的研究都被納入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3AFF44F1-C136-B548-97C0-08FB1BD09646}"/>
              </a:ext>
            </a:extLst>
          </p:cNvPr>
          <p:cNvSpPr txBox="1"/>
          <p:nvPr/>
        </p:nvSpPr>
        <p:spPr>
          <a:xfrm>
            <a:off x="4314605" y="2082075"/>
            <a:ext cx="4569460" cy="523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800" spc="-10" dirty="0">
                <a:latin typeface="Segoe UI Emoji"/>
                <a:cs typeface="Segoe UI Emoji"/>
              </a:rPr>
              <a:t>☑ </a:t>
            </a:r>
            <a:r>
              <a:rPr sz="2800" spc="-5" dirty="0">
                <a:latin typeface="Times New Roman"/>
                <a:cs typeface="Times New Roman"/>
              </a:rPr>
              <a:t>Yes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No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Can’t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tell</a:t>
            </a:r>
            <a:endParaRPr sz="2800" dirty="0">
              <a:latin typeface="Times New Roman"/>
              <a:cs typeface="Times New Roman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C7CEBF3C-CCB0-9BAE-73D9-B25B4A35B68D}"/>
              </a:ext>
            </a:extLst>
          </p:cNvPr>
          <p:cNvCxnSpPr/>
          <p:nvPr/>
        </p:nvCxnSpPr>
        <p:spPr>
          <a:xfrm>
            <a:off x="539552" y="2924944"/>
            <a:ext cx="28083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1147E23-8E7E-C39B-5B52-718E76C4F969}"/>
              </a:ext>
            </a:extLst>
          </p:cNvPr>
          <p:cNvSpPr/>
          <p:nvPr/>
        </p:nvSpPr>
        <p:spPr>
          <a:xfrm>
            <a:off x="344490" y="3386074"/>
            <a:ext cx="4724400" cy="1317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390FEB63-88B0-5B6F-9E88-50953C9394B6}"/>
              </a:ext>
            </a:extLst>
          </p:cNvPr>
          <p:cNvSpPr txBox="1"/>
          <p:nvPr/>
        </p:nvSpPr>
        <p:spPr>
          <a:xfrm>
            <a:off x="5441010" y="3180541"/>
            <a:ext cx="3231088" cy="30469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資料庫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包含</a:t>
            </a:r>
            <a:endParaRPr lang="en-US" altLang="zh-TW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800" b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MEDLINECochrane</a:t>
            </a:r>
            <a:endParaRPr lang="en-US" altLang="zh-TW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Embase</a:t>
            </a:r>
            <a:endParaRPr lang="zh-TW" alt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53630AC-C123-B444-5F6C-32B596FEE631}"/>
              </a:ext>
            </a:extLst>
          </p:cNvPr>
          <p:cNvSpPr/>
          <p:nvPr/>
        </p:nvSpPr>
        <p:spPr>
          <a:xfrm>
            <a:off x="355995" y="4704035"/>
            <a:ext cx="4724400" cy="1713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49809" t="45121" r="14218" b="13536"/>
          <a:stretch/>
        </p:blipFill>
        <p:spPr>
          <a:xfrm>
            <a:off x="370662" y="3755186"/>
            <a:ext cx="4680520" cy="302433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12920" t="66734" r="51107" b="18501"/>
          <a:stretch/>
        </p:blipFill>
        <p:spPr>
          <a:xfrm>
            <a:off x="370662" y="2721116"/>
            <a:ext cx="4680520" cy="108012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問題四：作者是否評估所納入研究文獻的品質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xmlns="" id="{71BB40E5-0A26-8B03-26AD-7DAD5ED69CD8}"/>
              </a:ext>
            </a:extLst>
          </p:cNvPr>
          <p:cNvSpPr txBox="1"/>
          <p:nvPr/>
        </p:nvSpPr>
        <p:spPr>
          <a:xfrm>
            <a:off x="4211960" y="2214672"/>
            <a:ext cx="4569460" cy="523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800" spc="-10" dirty="0">
                <a:latin typeface="Segoe UI Emoji"/>
                <a:cs typeface="Segoe UI Emoji"/>
              </a:rPr>
              <a:t>☑ </a:t>
            </a:r>
            <a:r>
              <a:rPr sz="2800" spc="-5" dirty="0">
                <a:latin typeface="Times New Roman"/>
                <a:cs typeface="Times New Roman"/>
              </a:rPr>
              <a:t>Yes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No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Can’t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tell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3C4C385-8C0A-BDE9-4304-F96C201541D8}"/>
              </a:ext>
            </a:extLst>
          </p:cNvPr>
          <p:cNvSpPr txBox="1"/>
          <p:nvPr/>
        </p:nvSpPr>
        <p:spPr>
          <a:xfrm>
            <a:off x="5438843" y="4221088"/>
            <a:ext cx="3342577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兩人評讀 </a:t>
            </a:r>
            <a: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endParaRPr lang="zh-TW" alt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800" b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RoB</a:t>
            </a:r>
            <a:r>
              <a:rPr lang="zh-TW" altLang="en-US" sz="4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4BBA726-DDD6-B04A-4813-9AEECA091EA1}"/>
              </a:ext>
            </a:extLst>
          </p:cNvPr>
          <p:cNvSpPr/>
          <p:nvPr/>
        </p:nvSpPr>
        <p:spPr>
          <a:xfrm>
            <a:off x="539552" y="3196400"/>
            <a:ext cx="2645246" cy="270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DF34B17-F8B7-208E-3C44-57243D3257E0}"/>
              </a:ext>
            </a:extLst>
          </p:cNvPr>
          <p:cNvSpPr/>
          <p:nvPr/>
        </p:nvSpPr>
        <p:spPr>
          <a:xfrm>
            <a:off x="370662" y="4548876"/>
            <a:ext cx="4489370" cy="536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2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20668" t="22439" r="22329" b="6688"/>
          <a:stretch/>
        </p:blipFill>
        <p:spPr>
          <a:xfrm>
            <a:off x="252060" y="2123302"/>
            <a:ext cx="5400060" cy="37748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43E3BA3-4F6A-2A37-EC27-73922DBA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5E91274-45C5-E638-9CF5-154B9D582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FB62D96-8420-2CCF-6942-694B97F8C967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DD85B4E-BABC-47EB-30E4-EE317BFCEF58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問題四：作者是否評估所納入研究文獻的品質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xmlns="" id="{295FD315-3C55-4373-897F-8012372085B8}"/>
              </a:ext>
            </a:extLst>
          </p:cNvPr>
          <p:cNvSpPr txBox="1"/>
          <p:nvPr/>
        </p:nvSpPr>
        <p:spPr>
          <a:xfrm>
            <a:off x="4211960" y="2214672"/>
            <a:ext cx="4569460" cy="523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800" spc="-10" dirty="0">
                <a:latin typeface="Segoe UI Emoji"/>
                <a:cs typeface="Segoe UI Emoji"/>
              </a:rPr>
              <a:t>☑ </a:t>
            </a:r>
            <a:r>
              <a:rPr sz="2800" spc="-5" dirty="0">
                <a:latin typeface="Times New Roman"/>
                <a:cs typeface="Times New Roman"/>
              </a:rPr>
              <a:t>Yes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No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Can’t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tell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21221" t="35235" r="22329" b="19485"/>
          <a:stretch/>
        </p:blipFill>
        <p:spPr>
          <a:xfrm>
            <a:off x="3570853" y="4223609"/>
            <a:ext cx="5163257" cy="23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A4E92C5-2556-E636-99B9-56629D94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8D1F646-3FBA-25E2-77A9-BB926B6CB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78F925C-E90A-6123-A755-8AF9657EE0AB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140628-A0A8-6CE4-9447-08C818EA3DA6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問題四：作者是否評估所納入研究文獻的品質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xmlns="" id="{6EE230E3-B45D-A2A3-9AED-CD29A21A1C1C}"/>
              </a:ext>
            </a:extLst>
          </p:cNvPr>
          <p:cNvSpPr txBox="1"/>
          <p:nvPr/>
        </p:nvSpPr>
        <p:spPr>
          <a:xfrm>
            <a:off x="4211960" y="2214672"/>
            <a:ext cx="4569460" cy="523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800" spc="-10" dirty="0">
                <a:latin typeface="Segoe UI Emoji"/>
                <a:cs typeface="Segoe UI Emoji"/>
              </a:rPr>
              <a:t>☑ </a:t>
            </a:r>
            <a:r>
              <a:rPr sz="2800" spc="-5" dirty="0">
                <a:latin typeface="Times New Roman"/>
                <a:cs typeface="Times New Roman"/>
              </a:rPr>
              <a:t>Yes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No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Can’t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tell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0152" t="24406" r="11259" b="26376"/>
          <a:stretch/>
        </p:blipFill>
        <p:spPr>
          <a:xfrm>
            <a:off x="237157" y="3345807"/>
            <a:ext cx="8782131" cy="30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1221" t="17516" r="20115" b="21454"/>
          <a:stretch/>
        </p:blipFill>
        <p:spPr>
          <a:xfrm>
            <a:off x="268384" y="2116311"/>
            <a:ext cx="7632848" cy="44644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問題五：如果作者將研究結果進行合併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是否合理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6AE053B7-1E81-40D6-5260-BED5EEDE5BCC}"/>
              </a:ext>
            </a:extLst>
          </p:cNvPr>
          <p:cNvSpPr txBox="1"/>
          <p:nvPr/>
        </p:nvSpPr>
        <p:spPr>
          <a:xfrm>
            <a:off x="4427985" y="2057247"/>
            <a:ext cx="4456080" cy="466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800" spc="-10" dirty="0">
                <a:latin typeface="Segoe UI Emoji"/>
                <a:cs typeface="Segoe UI Emoji"/>
              </a:rPr>
              <a:t>☑ </a:t>
            </a:r>
            <a:r>
              <a:rPr sz="2800" spc="-5" dirty="0">
                <a:latin typeface="Times New Roman"/>
                <a:cs typeface="Times New Roman"/>
              </a:rPr>
              <a:t>Yes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No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Can’t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tell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B171DD68-BB59-9D6D-D2A5-BFC788A9384F}"/>
              </a:ext>
            </a:extLst>
          </p:cNvPr>
          <p:cNvSpPr txBox="1"/>
          <p:nvPr/>
        </p:nvSpPr>
        <p:spPr>
          <a:xfrm>
            <a:off x="5197132" y="3749623"/>
            <a:ext cx="3686933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異質</a:t>
            </a:r>
            <a:r>
              <a:rPr lang="zh-TW" altLang="en-US" sz="4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  </a:t>
            </a:r>
            <a:r>
              <a:rPr lang="en-US" altLang="zh-TW" sz="4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endParaRPr lang="en-US" altLang="zh-TW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次組群</a:t>
            </a:r>
            <a:r>
              <a:rPr lang="zh-TW" altLang="en-US" sz="4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分析</a:t>
            </a:r>
            <a:r>
              <a:rPr lang="en-US" altLang="zh-TW" sz="4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endParaRPr lang="en-US" altLang="zh-TW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5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7966" t="72063" r="16794" b="21447"/>
          <a:stretch/>
        </p:blipFill>
        <p:spPr>
          <a:xfrm>
            <a:off x="350527" y="6382787"/>
            <a:ext cx="7977669" cy="57670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11829" t="19302" r="11829" b="8884"/>
          <a:stretch/>
        </p:blipFill>
        <p:spPr>
          <a:xfrm>
            <a:off x="244734" y="2403700"/>
            <a:ext cx="7523596" cy="397908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086328" y="3735716"/>
            <a:ext cx="4840941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顯示不同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持續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時間對血流量並沒有顯著性差異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137398" y="3791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問題六：這篇系統性文獻回顧的整體結果為何？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FFB9CDFD-F05B-9D92-1187-95A0BAC41F33}"/>
              </a:ext>
            </a:extLst>
          </p:cNvPr>
          <p:cNvSpPr/>
          <p:nvPr/>
        </p:nvSpPr>
        <p:spPr>
          <a:xfrm>
            <a:off x="7039544" y="6529934"/>
            <a:ext cx="936104" cy="21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C07C2A7C-8089-58F3-9028-324FFCE7C20C}"/>
              </a:ext>
            </a:extLst>
          </p:cNvPr>
          <p:cNvSpPr/>
          <p:nvPr/>
        </p:nvSpPr>
        <p:spPr>
          <a:xfrm>
            <a:off x="136487" y="5950739"/>
            <a:ext cx="450752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91948" y="1847298"/>
            <a:ext cx="8615556" cy="738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血流量的影響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(n=864)-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血管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通路血流量顯著增加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(MD, 81.69 mL/min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95% CI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46.17–117.21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 &lt; .001)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07C2A7C-8089-58F3-9028-324FFCE7C20C}"/>
              </a:ext>
            </a:extLst>
          </p:cNvPr>
          <p:cNvSpPr/>
          <p:nvPr/>
        </p:nvSpPr>
        <p:spPr>
          <a:xfrm>
            <a:off x="1907704" y="4235681"/>
            <a:ext cx="1276402" cy="3037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07C2A7C-8089-58F3-9028-324FFCE7C20C}"/>
              </a:ext>
            </a:extLst>
          </p:cNvPr>
          <p:cNvSpPr/>
          <p:nvPr/>
        </p:nvSpPr>
        <p:spPr>
          <a:xfrm>
            <a:off x="1907704" y="2785099"/>
            <a:ext cx="1276402" cy="2838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60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問題六：這篇系統性文獻回顧的整體結果為何？</a:t>
            </a:r>
          </a:p>
        </p:txBody>
      </p:sp>
      <p:sp>
        <p:nvSpPr>
          <p:cNvPr id="8" name="矩形 7"/>
          <p:cNvSpPr/>
          <p:nvPr/>
        </p:nvSpPr>
        <p:spPr>
          <a:xfrm>
            <a:off x="290749" y="2127632"/>
            <a:ext cx="8401654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血管直徑的影響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(n=381)-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有顯著增加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(MD, 0.36 mm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95% CI, 0.22-0.51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 &lt; .001)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l="3496" t="37273" r="3555" b="13131"/>
          <a:stretch/>
        </p:blipFill>
        <p:spPr>
          <a:xfrm>
            <a:off x="99088" y="3269425"/>
            <a:ext cx="8784977" cy="273630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515913" y="3593818"/>
            <a:ext cx="587815" cy="1752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94900" y="5033734"/>
            <a:ext cx="5977863" cy="624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FFB9CDFD-F05B-9D92-1187-95A0BAC41F33}"/>
              </a:ext>
            </a:extLst>
          </p:cNvPr>
          <p:cNvSpPr/>
          <p:nvPr/>
        </p:nvSpPr>
        <p:spPr>
          <a:xfrm>
            <a:off x="8007410" y="5602384"/>
            <a:ext cx="936104" cy="21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4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背景資料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7AEF7016-75C3-7396-00A7-F95D8427E466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72382F7-984A-580B-4964-B14354DDA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87" y="279469"/>
            <a:ext cx="2366429" cy="10424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24834" t="18821" r="4714" b="14969"/>
          <a:stretch/>
        </p:blipFill>
        <p:spPr>
          <a:xfrm>
            <a:off x="84829" y="1424634"/>
            <a:ext cx="8774779" cy="516954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4959323-70AE-6848-C0EF-673377F9DEF1}"/>
              </a:ext>
            </a:extLst>
          </p:cNvPr>
          <p:cNvSpPr/>
          <p:nvPr/>
        </p:nvSpPr>
        <p:spPr>
          <a:xfrm>
            <a:off x="215516" y="4797152"/>
            <a:ext cx="8712968" cy="1053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4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問題六：這篇系統性文獻回顧的整體結果為何？</a:t>
            </a:r>
          </a:p>
        </p:txBody>
      </p:sp>
      <p:sp>
        <p:nvSpPr>
          <p:cNvPr id="8" name="矩形 7"/>
          <p:cNvSpPr/>
          <p:nvPr/>
        </p:nvSpPr>
        <p:spPr>
          <a:xfrm>
            <a:off x="194900" y="2161238"/>
            <a:ext cx="8553564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血管阻塞率的影響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(n=510)-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降低了 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AVF 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阻塞率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(RR=0.20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95% CI, 0.08-0.46; p &lt; .001)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3974" t="30675" r="7749" b="15144"/>
          <a:stretch/>
        </p:blipFill>
        <p:spPr>
          <a:xfrm>
            <a:off x="384908" y="3406228"/>
            <a:ext cx="8347050" cy="28803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76386" y="4912234"/>
            <a:ext cx="7288306" cy="1035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FB9CDFD-F05B-9D92-1187-95A0BAC41F33}"/>
              </a:ext>
            </a:extLst>
          </p:cNvPr>
          <p:cNvSpPr/>
          <p:nvPr/>
        </p:nvSpPr>
        <p:spPr>
          <a:xfrm>
            <a:off x="7994084" y="5949138"/>
            <a:ext cx="936104" cy="21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2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2921" t="42714" r="14362" b="16532"/>
          <a:stretch/>
        </p:blipFill>
        <p:spPr>
          <a:xfrm>
            <a:off x="104212" y="3645024"/>
            <a:ext cx="9004291" cy="283713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問題六：這篇系統性文獻回顧的整體結果為何？</a:t>
            </a:r>
          </a:p>
        </p:txBody>
      </p:sp>
      <p:sp>
        <p:nvSpPr>
          <p:cNvPr id="8" name="矩形 7"/>
          <p:cNvSpPr/>
          <p:nvPr/>
        </p:nvSpPr>
        <p:spPr>
          <a:xfrm>
            <a:off x="295218" y="2400900"/>
            <a:ext cx="8553564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穿刺疼痛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n=510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)-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減少穿刺疼痛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pooled risk ratio ¼ 0.08; 95% CI,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0.06–0.10,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 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&lt; .001)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892" y="5373216"/>
            <a:ext cx="4400108" cy="575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FB9CDFD-F05B-9D92-1187-95A0BAC41F33}"/>
              </a:ext>
            </a:extLst>
          </p:cNvPr>
          <p:cNvSpPr/>
          <p:nvPr/>
        </p:nvSpPr>
        <p:spPr>
          <a:xfrm>
            <a:off x="6444208" y="4878602"/>
            <a:ext cx="936104" cy="792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FB9CDFD-F05B-9D92-1187-95A0BAC41F33}"/>
              </a:ext>
            </a:extLst>
          </p:cNvPr>
          <p:cNvSpPr/>
          <p:nvPr/>
        </p:nvSpPr>
        <p:spPr>
          <a:xfrm>
            <a:off x="7020272" y="5949138"/>
            <a:ext cx="936104" cy="206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2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/>
          <a:srcRect l="15133" t="65750" r="18407" b="17516"/>
          <a:stretch/>
        </p:blipFill>
        <p:spPr>
          <a:xfrm>
            <a:off x="101259" y="2292123"/>
            <a:ext cx="8647205" cy="122413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l="3496" t="63745" r="7728" b="13131"/>
          <a:stretch/>
        </p:blipFill>
        <p:spPr>
          <a:xfrm>
            <a:off x="177407" y="3597265"/>
            <a:ext cx="8390579" cy="1275777"/>
          </a:xfrm>
          <a:prstGeom prst="rect">
            <a:avLst/>
          </a:prstGeom>
          <a:ln>
            <a:solidFill>
              <a:srgbClr val="2E5EA6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290018" y="3864758"/>
            <a:ext cx="5977863" cy="624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l="12921" t="60298" r="14362" b="16532"/>
          <a:stretch/>
        </p:blipFill>
        <p:spPr>
          <a:xfrm>
            <a:off x="104212" y="4869160"/>
            <a:ext cx="9004292" cy="1613000"/>
          </a:xfrm>
          <a:prstGeom prst="rect">
            <a:avLst/>
          </a:prstGeom>
          <a:ln>
            <a:solidFill>
              <a:srgbClr val="2E5EA6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59935" y="188640"/>
            <a:ext cx="8624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問題七：結果精準嗎？</a:t>
            </a:r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xmlns="" id="{8CA7B48E-7C65-C6FD-FDC0-C5FD963B64AB}"/>
              </a:ext>
            </a:extLst>
          </p:cNvPr>
          <p:cNvSpPr/>
          <p:nvPr/>
        </p:nvSpPr>
        <p:spPr>
          <a:xfrm>
            <a:off x="4293704" y="1318162"/>
            <a:ext cx="4567555" cy="523240"/>
          </a:xfrm>
          <a:custGeom>
            <a:avLst/>
            <a:gdLst/>
            <a:ahLst/>
            <a:cxnLst/>
            <a:rect l="l" t="t" r="r" b="b"/>
            <a:pathLst>
              <a:path w="4567555" h="523239">
                <a:moveTo>
                  <a:pt x="0" y="522732"/>
                </a:moveTo>
                <a:lnTo>
                  <a:pt x="4567428" y="522732"/>
                </a:lnTo>
                <a:lnTo>
                  <a:pt x="4567428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xmlns="" id="{23DDDB92-4CAE-9945-340D-A0123352E6E2}"/>
              </a:ext>
            </a:extLst>
          </p:cNvPr>
          <p:cNvSpPr txBox="1"/>
          <p:nvPr/>
        </p:nvSpPr>
        <p:spPr>
          <a:xfrm>
            <a:off x="4372697" y="1340768"/>
            <a:ext cx="42564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spc="-10" dirty="0">
                <a:latin typeface="Segoe UI Emoji"/>
                <a:cs typeface="Segoe UI Emoji"/>
              </a:rPr>
              <a:t>⬜ </a:t>
            </a:r>
            <a:r>
              <a:rPr lang="en-US" altLang="zh-TW" sz="2800" spc="-5" dirty="0">
                <a:latin typeface="Times New Roman"/>
                <a:cs typeface="Times New Roman"/>
              </a:rPr>
              <a:t>Yes </a:t>
            </a:r>
            <a:r>
              <a:rPr sz="2800" b="1" spc="-10" dirty="0">
                <a:solidFill>
                  <a:srgbClr val="FF0000"/>
                </a:solidFill>
                <a:latin typeface="Segoe UI Emoji"/>
                <a:cs typeface="Segoe UI Emoji"/>
              </a:rPr>
              <a:t>☑ </a:t>
            </a:r>
            <a:r>
              <a:rPr lang="en-US"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Segoe UI Emoji"/>
                <a:cs typeface="Segoe UI Emoji"/>
              </a:rPr>
              <a:t>⬜ </a:t>
            </a:r>
            <a:r>
              <a:rPr sz="2800" spc="-5" dirty="0">
                <a:latin typeface="Times New Roman"/>
                <a:cs typeface="Times New Roman"/>
              </a:rPr>
              <a:t>Can’t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tell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2BF725F-D0A1-A3BC-37C1-F99F78B240AC}"/>
              </a:ext>
            </a:extLst>
          </p:cNvPr>
          <p:cNvSpPr/>
          <p:nvPr/>
        </p:nvSpPr>
        <p:spPr>
          <a:xfrm>
            <a:off x="259935" y="5327262"/>
            <a:ext cx="4240057" cy="550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692F4916-B4EC-F2E0-0006-6AAAF5318F09}"/>
              </a:ext>
            </a:extLst>
          </p:cNvPr>
          <p:cNvSpPr txBox="1"/>
          <p:nvPr/>
        </p:nvSpPr>
        <p:spPr>
          <a:xfrm>
            <a:off x="539552" y="1471796"/>
            <a:ext cx="288032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異質</a:t>
            </a:r>
            <a:r>
              <a:rPr lang="zh-TW" altLang="en-US" sz="3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  太高</a:t>
            </a:r>
            <a:endParaRPr lang="zh-TW" altLang="en-US" sz="3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935" y="2504743"/>
            <a:ext cx="4528089" cy="592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8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問題八：此研究結果是否可應用到當地的族群？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xmlns="" id="{4D517889-130E-184D-66B6-8B8833842409}"/>
              </a:ext>
            </a:extLst>
          </p:cNvPr>
          <p:cNvSpPr txBox="1"/>
          <p:nvPr/>
        </p:nvSpPr>
        <p:spPr>
          <a:xfrm>
            <a:off x="5360476" y="2064637"/>
            <a:ext cx="3427095" cy="349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26194" rIns="0" bIns="0" rtlCol="0">
            <a:spAutoFit/>
          </a:bodyPr>
          <a:lstStyle/>
          <a:p>
            <a:pPr marL="69056">
              <a:spcBef>
                <a:spcPts val="206"/>
              </a:spcBef>
            </a:pPr>
            <a:r>
              <a:rPr sz="2100" spc="-8" dirty="0">
                <a:latin typeface="Segoe UI Emoji"/>
                <a:cs typeface="Segoe UI Emoji"/>
              </a:rPr>
              <a:t>☑ </a:t>
            </a:r>
            <a:r>
              <a:rPr sz="2100" spc="-4" dirty="0">
                <a:latin typeface="Times New Roman"/>
                <a:cs typeface="Times New Roman"/>
              </a:rPr>
              <a:t>Yes </a:t>
            </a:r>
            <a:r>
              <a:rPr sz="2100" spc="-8" dirty="0">
                <a:latin typeface="Segoe UI Emoji"/>
                <a:cs typeface="Segoe UI Emoji"/>
              </a:rPr>
              <a:t>⬜ </a:t>
            </a:r>
            <a:r>
              <a:rPr sz="2100" spc="-4" dirty="0">
                <a:latin typeface="Times New Roman"/>
                <a:cs typeface="Times New Roman"/>
              </a:rPr>
              <a:t>No </a:t>
            </a:r>
            <a:r>
              <a:rPr sz="2100" spc="-8" dirty="0">
                <a:latin typeface="Segoe UI Emoji"/>
                <a:cs typeface="Segoe UI Emoji"/>
              </a:rPr>
              <a:t>⬜ </a:t>
            </a:r>
            <a:r>
              <a:rPr sz="2100" spc="-4" dirty="0">
                <a:latin typeface="Times New Roman"/>
                <a:cs typeface="Times New Roman"/>
              </a:rPr>
              <a:t>Can’t</a:t>
            </a:r>
            <a:r>
              <a:rPr sz="2100" spc="-12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tell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5529BBF0-567A-00B2-AE7D-5AF36644C531}"/>
              </a:ext>
            </a:extLst>
          </p:cNvPr>
          <p:cNvSpPr txBox="1"/>
          <p:nvPr/>
        </p:nvSpPr>
        <p:spPr>
          <a:xfrm>
            <a:off x="611560" y="2064637"/>
            <a:ext cx="36004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適用於我國組群</a:t>
            </a:r>
            <a:endParaRPr lang="zh-TW" altLang="en-US" sz="3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41897" t="27337" r="11560" b="20063"/>
          <a:stretch/>
        </p:blipFill>
        <p:spPr>
          <a:xfrm>
            <a:off x="1544105" y="2882675"/>
            <a:ext cx="6055790" cy="38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710767A-7145-388E-73C0-FADE2881D5D0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BE85D9BA-3F37-4DE3-4CBB-33CA89132B43}"/>
              </a:ext>
            </a:extLst>
          </p:cNvPr>
          <p:cNvSpPr txBox="1"/>
          <p:nvPr/>
        </p:nvSpPr>
        <p:spPr>
          <a:xfrm>
            <a:off x="231952" y="113623"/>
            <a:ext cx="86800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問題九：是否所有重要的臨床結果都有被考量到？</a:t>
            </a:r>
          </a:p>
        </p:txBody>
      </p:sp>
      <p:sp>
        <p:nvSpPr>
          <p:cNvPr id="5" name="object 7">
            <a:extLst>
              <a:ext uri="{FF2B5EF4-FFF2-40B4-BE49-F238E27FC236}">
                <a16:creationId xmlns="" xmlns:a16="http://schemas.microsoft.com/office/drawing/2014/main" id="{0484714D-07D0-0FF6-7BA7-E04A89B3447E}"/>
              </a:ext>
            </a:extLst>
          </p:cNvPr>
          <p:cNvSpPr txBox="1"/>
          <p:nvPr/>
        </p:nvSpPr>
        <p:spPr>
          <a:xfrm>
            <a:off x="5360476" y="2064637"/>
            <a:ext cx="3427095" cy="349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26194" rIns="0" bIns="0" rtlCol="0">
            <a:spAutoFit/>
          </a:bodyPr>
          <a:lstStyle/>
          <a:p>
            <a:pPr marL="69056">
              <a:spcBef>
                <a:spcPts val="206"/>
              </a:spcBef>
            </a:pPr>
            <a:r>
              <a:rPr sz="2100" spc="-8" dirty="0">
                <a:latin typeface="Segoe UI Emoji"/>
                <a:cs typeface="Segoe UI Emoji"/>
              </a:rPr>
              <a:t>☑ </a:t>
            </a:r>
            <a:r>
              <a:rPr sz="2100" spc="-4" dirty="0">
                <a:latin typeface="Times New Roman"/>
                <a:cs typeface="Times New Roman"/>
              </a:rPr>
              <a:t>Yes </a:t>
            </a:r>
            <a:r>
              <a:rPr sz="2100" spc="-8" dirty="0">
                <a:latin typeface="Segoe UI Emoji"/>
                <a:cs typeface="Segoe UI Emoji"/>
              </a:rPr>
              <a:t>⬜ </a:t>
            </a:r>
            <a:r>
              <a:rPr sz="2100" spc="-4" dirty="0">
                <a:latin typeface="Times New Roman"/>
                <a:cs typeface="Times New Roman"/>
              </a:rPr>
              <a:t>No </a:t>
            </a:r>
            <a:r>
              <a:rPr sz="2100" spc="-8" dirty="0">
                <a:latin typeface="Segoe UI Emoji"/>
                <a:cs typeface="Segoe UI Emoji"/>
              </a:rPr>
              <a:t>⬜ </a:t>
            </a:r>
            <a:r>
              <a:rPr sz="2100" spc="-4" dirty="0">
                <a:latin typeface="Times New Roman"/>
                <a:cs typeface="Times New Roman"/>
              </a:rPr>
              <a:t>Can’t</a:t>
            </a:r>
            <a:r>
              <a:rPr sz="2100" spc="-12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tell</a:t>
            </a:r>
            <a:endParaRPr sz="2100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5" y="2584618"/>
            <a:ext cx="8418710" cy="323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472DCCD6-86FA-4233-581E-E7170A087088}"/>
              </a:ext>
            </a:extLst>
          </p:cNvPr>
          <p:cNvSpPr txBox="1"/>
          <p:nvPr/>
        </p:nvSpPr>
        <p:spPr>
          <a:xfrm>
            <a:off x="827584" y="5907986"/>
            <a:ext cx="7148428" cy="646331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結果都有列入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，其結果聚焦、明確</a:t>
            </a:r>
            <a:endParaRPr lang="en-US" altLang="zh-TW" sz="3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9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1F448A3-3867-3879-8CDA-A6C8690F4C64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1671DF61-8DE8-E471-9DB6-68CB84C1F259}"/>
              </a:ext>
            </a:extLst>
          </p:cNvPr>
          <p:cNvSpPr txBox="1"/>
          <p:nvPr/>
        </p:nvSpPr>
        <p:spPr>
          <a:xfrm>
            <a:off x="259935" y="188640"/>
            <a:ext cx="8624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問題十：傷害和花費換得介入所產生益處是否值得</a:t>
            </a:r>
          </a:p>
        </p:txBody>
      </p:sp>
      <p:sp>
        <p:nvSpPr>
          <p:cNvPr id="5" name="object 7">
            <a:extLst>
              <a:ext uri="{FF2B5EF4-FFF2-40B4-BE49-F238E27FC236}">
                <a16:creationId xmlns="" xmlns:a16="http://schemas.microsoft.com/office/drawing/2014/main" id="{03FB3B60-0C2A-A5D7-9F74-499764ABA0F9}"/>
              </a:ext>
            </a:extLst>
          </p:cNvPr>
          <p:cNvSpPr txBox="1"/>
          <p:nvPr/>
        </p:nvSpPr>
        <p:spPr>
          <a:xfrm>
            <a:off x="5360476" y="2064637"/>
            <a:ext cx="3427095" cy="349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26194" rIns="0" bIns="0" rtlCol="0">
            <a:spAutoFit/>
          </a:bodyPr>
          <a:lstStyle/>
          <a:p>
            <a:pPr marL="69056">
              <a:spcBef>
                <a:spcPts val="206"/>
              </a:spcBef>
            </a:pPr>
            <a:r>
              <a:rPr sz="2100" spc="-8" dirty="0">
                <a:latin typeface="Segoe UI Emoji"/>
                <a:cs typeface="Segoe UI Emoji"/>
              </a:rPr>
              <a:t>☑ </a:t>
            </a:r>
            <a:r>
              <a:rPr sz="2100" spc="-4" dirty="0">
                <a:latin typeface="Times New Roman"/>
                <a:cs typeface="Times New Roman"/>
              </a:rPr>
              <a:t>Yes </a:t>
            </a:r>
            <a:r>
              <a:rPr sz="2100" spc="-8" dirty="0">
                <a:latin typeface="Segoe UI Emoji"/>
                <a:cs typeface="Segoe UI Emoji"/>
              </a:rPr>
              <a:t>⬜ </a:t>
            </a:r>
            <a:r>
              <a:rPr sz="2100" spc="-4" dirty="0">
                <a:latin typeface="Times New Roman"/>
                <a:cs typeface="Times New Roman"/>
              </a:rPr>
              <a:t>No </a:t>
            </a:r>
            <a:r>
              <a:rPr sz="2100" spc="-8" dirty="0">
                <a:latin typeface="Segoe UI Emoji"/>
                <a:cs typeface="Segoe UI Emoji"/>
              </a:rPr>
              <a:t>⬜ </a:t>
            </a:r>
            <a:r>
              <a:rPr sz="2100" spc="-4" dirty="0">
                <a:latin typeface="Times New Roman"/>
                <a:cs typeface="Times New Roman"/>
              </a:rPr>
              <a:t>Can’t</a:t>
            </a:r>
            <a:r>
              <a:rPr sz="2100" spc="-12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tell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FA709814-5BE8-9E04-C103-EA5869FD462B}"/>
              </a:ext>
            </a:extLst>
          </p:cNvPr>
          <p:cNvSpPr txBox="1"/>
          <p:nvPr/>
        </p:nvSpPr>
        <p:spPr>
          <a:xfrm>
            <a:off x="5249599" y="2880156"/>
            <a:ext cx="3537972" cy="25545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內文表示可避免傳統熱敷方式造成的燙燒之副作用，故此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項結果值得應用於臨床</a:t>
            </a:r>
            <a:r>
              <a:rPr lang="zh-TW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個案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14113" r="51919" b="16646"/>
          <a:stretch/>
        </p:blipFill>
        <p:spPr bwMode="auto">
          <a:xfrm>
            <a:off x="384470" y="2214862"/>
            <a:ext cx="4437287" cy="443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1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6271546-4F23-3B60-94B9-742BF6F62E93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xmlns="" id="{BD13C7F4-18D5-0FB3-5EFA-5B91F92995EA}"/>
              </a:ext>
            </a:extLst>
          </p:cNvPr>
          <p:cNvGraphicFramePr>
            <a:graphicFrameLocks noGrp="1"/>
          </p:cNvGraphicFramePr>
          <p:nvPr/>
        </p:nvGraphicFramePr>
        <p:xfrm>
          <a:off x="201283" y="273511"/>
          <a:ext cx="8749480" cy="6273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86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lang="en-US" sz="3600" b="1" spc="-5" baseline="2000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/>
                        </a:rPr>
                        <a:t>No</a:t>
                      </a:r>
                      <a:endParaRPr sz="3600" baseline="20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/>
                      </a:endParaRPr>
                    </a:p>
                  </a:txBody>
                  <a:tcPr marL="0" marR="0" marT="13779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lang="en-US" sz="3600" b="1" baseline="20000" dirty="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/>
                        </a:rPr>
                        <a:t>Examination</a:t>
                      </a:r>
                      <a:endParaRPr sz="3600" baseline="20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/>
                      </a:endParaRPr>
                    </a:p>
                  </a:txBody>
                  <a:tcPr marL="0" marR="0" marT="13779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lang="en-US" altLang="zh-TW" sz="3600" b="1" baseline="2000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/>
                        </a:rPr>
                        <a:t>Yes/No</a:t>
                      </a:r>
                      <a:endParaRPr sz="3600" baseline="20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/>
                      </a:endParaRPr>
                    </a:p>
                  </a:txBody>
                  <a:tcPr marL="0" marR="0" marT="13779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1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此篇系統性文獻回顧是否問了一個清楚、明確的問題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?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158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en-US" sz="3200" baseline="10000">
                          <a:latin typeface="Arial"/>
                          <a:cs typeface="Arial"/>
                        </a:rPr>
                        <a:t>Yes</a:t>
                      </a:r>
                      <a:endParaRPr sz="3200" baseline="10000" dirty="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9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2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作者是否尋找適當研究型態的文獻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?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aseline="10000">
                          <a:latin typeface="Arial"/>
                          <a:cs typeface="Arial"/>
                        </a:rPr>
                        <a:t>Yes</a:t>
                      </a:r>
                      <a:endParaRPr lang="en-US" altLang="zh-TW" sz="3200" baseline="10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3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你認為所有重要且相關的研究都被納入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?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en-US" sz="3200" baseline="10000">
                          <a:latin typeface="Arial"/>
                          <a:cs typeface="Arial"/>
                        </a:rPr>
                        <a:t>Yes</a:t>
                      </a:r>
                      <a:endParaRPr sz="3200" baseline="10000" dirty="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4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系統性文獻回顧的作者是否評估所納入研究文獻的品質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?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aseline="10000">
                          <a:latin typeface="Arial"/>
                          <a:cs typeface="Arial"/>
                        </a:rPr>
                        <a:t>Yes</a:t>
                      </a:r>
                      <a:endParaRPr lang="en-US" altLang="zh-TW" sz="3200" baseline="10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94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如果作者將研究結果進行合併，這樣的合併是否合理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?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en-US" sz="3200" baseline="10000">
                          <a:latin typeface="Arial"/>
                          <a:cs typeface="Arial"/>
                        </a:rPr>
                        <a:t>Yes</a:t>
                      </a:r>
                      <a:endParaRPr sz="3200" baseline="10000" dirty="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9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6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這篇系統性文獻回顧的整體結果為何？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aseline="10000">
                          <a:latin typeface="Arial"/>
                          <a:cs typeface="Arial"/>
                        </a:rPr>
                        <a:t>Yes</a:t>
                      </a:r>
                      <a:endParaRPr lang="en-US" altLang="zh-TW" sz="3200" baseline="10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9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7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結果精準嗎？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en-US" sz="3200" baseline="10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3200" baseline="100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3285258"/>
                  </a:ext>
                </a:extLst>
              </a:tr>
              <a:tr h="569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8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此研究結果是否可應用到當地的族群？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aseline="10000">
                          <a:latin typeface="Arial"/>
                          <a:cs typeface="Arial"/>
                        </a:rPr>
                        <a:t>Yes</a:t>
                      </a:r>
                      <a:endParaRPr lang="en-US" altLang="zh-TW" sz="3200" baseline="10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3145203"/>
                  </a:ext>
                </a:extLst>
              </a:tr>
              <a:tr h="569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9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是否所有重要的臨床結果都有被考量到？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en-US" sz="3200" baseline="10000">
                          <a:latin typeface="Arial"/>
                          <a:cs typeface="Arial"/>
                        </a:rPr>
                        <a:t>Yes</a:t>
                      </a:r>
                      <a:endParaRPr sz="3200" baseline="10000" dirty="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39860"/>
                  </a:ext>
                </a:extLst>
              </a:tr>
              <a:tr h="569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10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付出的傷害和花費換得介入措施所產生的益處是否值得？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en-US" sz="3200" baseline="10000" dirty="0">
                          <a:latin typeface="Arial"/>
                          <a:cs typeface="Arial"/>
                        </a:rPr>
                        <a:t>Yes</a:t>
                      </a:r>
                      <a:endParaRPr sz="3200" baseline="10000" dirty="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708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1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報告大綱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7AEF7016-75C3-7396-00A7-F95D8427E466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3AC2657-A364-47D4-B566-33832A76FB73}"/>
              </a:ext>
            </a:extLst>
          </p:cNvPr>
          <p:cNvSpPr txBox="1"/>
          <p:nvPr/>
        </p:nvSpPr>
        <p:spPr>
          <a:xfrm>
            <a:off x="-612576" y="2852936"/>
            <a:ext cx="54821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情境摘要</a:t>
            </a:r>
            <a:endParaRPr lang="en-US" altLang="zh-TW" sz="60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背景搜尋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FB8B69CC-1E55-313B-3C08-8EDBD232762A}"/>
              </a:ext>
            </a:extLst>
          </p:cNvPr>
          <p:cNvSpPr txBox="1"/>
          <p:nvPr/>
        </p:nvSpPr>
        <p:spPr>
          <a:xfrm>
            <a:off x="4067944" y="2205874"/>
            <a:ext cx="548213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提出問題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查詢研究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嚴謹評讀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4A - </a:t>
            </a:r>
            <a:r>
              <a:rPr lang="zh-TW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結合臨床</a:t>
            </a:r>
            <a:endParaRPr lang="en-US" altLang="zh-TW" sz="44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執行決策</a:t>
            </a:r>
            <a:endParaRPr lang="zh-TW" altLang="en-US" sz="60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xmlns="" id="{DEA78E94-CAB3-5277-2F95-36B5650782C4}"/>
              </a:ext>
            </a:extLst>
          </p:cNvPr>
          <p:cNvSpPr/>
          <p:nvPr/>
        </p:nvSpPr>
        <p:spPr>
          <a:xfrm>
            <a:off x="4037736" y="3373035"/>
            <a:ext cx="720080" cy="86409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6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6565" t="14470" r="26394" b="20562"/>
          <a:stretch/>
        </p:blipFill>
        <p:spPr>
          <a:xfrm>
            <a:off x="235014" y="2899943"/>
            <a:ext cx="4757591" cy="36941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5A8DA01-E925-81C1-4326-337E1D50298F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6B3B63EE-EB34-B8FE-B2C1-E664E555C69E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臨床應用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29CFDB4A-0A55-317F-99DE-BF36B98032E8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EA9608DF-586F-22A8-8B88-56851D7A5DF1}"/>
              </a:ext>
            </a:extLst>
          </p:cNvPr>
          <p:cNvSpPr txBox="1"/>
          <p:nvPr/>
        </p:nvSpPr>
        <p:spPr>
          <a:xfrm>
            <a:off x="3219992" y="1480884"/>
            <a:ext cx="2985726" cy="17543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健保無給付：病患</a:t>
            </a: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者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須</a:t>
            </a:r>
            <a:r>
              <a:rPr lang="zh-TW" altLang="en-US" sz="3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自費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EA9608DF-586F-22A8-8B88-56851D7A5DF1}"/>
              </a:ext>
            </a:extLst>
          </p:cNvPr>
          <p:cNvSpPr txBox="1"/>
          <p:nvPr/>
        </p:nvSpPr>
        <p:spPr>
          <a:xfrm>
            <a:off x="4992604" y="3399601"/>
            <a:ext cx="3899875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照射：</a:t>
            </a:r>
            <a:r>
              <a:rPr lang="en-US" altLang="zh-TW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2-3</a:t>
            </a:r>
            <a:r>
              <a:rPr lang="zh-TW" alt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r>
              <a:rPr lang="en-US" altLang="zh-TW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週</a:t>
            </a:r>
            <a:endParaRPr lang="en-US" altLang="zh-TW" sz="34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費用：</a:t>
            </a: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50/</a:t>
            </a:r>
            <a:r>
              <a:rPr lang="zh-TW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en-US" altLang="zh-TW" sz="32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依各</a:t>
            </a:r>
            <a:r>
              <a:rPr lang="zh-TW" alt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  <a:r>
              <a:rPr lang="zh-TW" alt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醫院不同</a:t>
            </a:r>
            <a:r>
              <a:rPr lang="en-US" altLang="zh-TW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可自行購買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(42000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台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7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報告大綱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7AEF7016-75C3-7396-00A7-F95D8427E466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3AC2657-A364-47D4-B566-33832A76FB73}"/>
              </a:ext>
            </a:extLst>
          </p:cNvPr>
          <p:cNvSpPr txBox="1"/>
          <p:nvPr/>
        </p:nvSpPr>
        <p:spPr>
          <a:xfrm>
            <a:off x="-612576" y="2852936"/>
            <a:ext cx="54821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情境摘要</a:t>
            </a:r>
            <a:endParaRPr lang="en-US" altLang="zh-TW" sz="60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背景搜尋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FB8B69CC-1E55-313B-3C08-8EDBD232762A}"/>
              </a:ext>
            </a:extLst>
          </p:cNvPr>
          <p:cNvSpPr txBox="1"/>
          <p:nvPr/>
        </p:nvSpPr>
        <p:spPr>
          <a:xfrm>
            <a:off x="4067944" y="2205874"/>
            <a:ext cx="548213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提出問題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查詢研究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嚴謹評讀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4A - </a:t>
            </a:r>
            <a:r>
              <a:rPr lang="zh-TW" altLang="en-US" sz="4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結合臨床</a:t>
            </a:r>
            <a:endParaRPr lang="en-US" altLang="zh-TW" sz="44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5A - </a:t>
            </a:r>
            <a:r>
              <a:rPr lang="zh-TW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執行決策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xmlns="" id="{DEA78E94-CAB3-5277-2F95-36B5650782C4}"/>
              </a:ext>
            </a:extLst>
          </p:cNvPr>
          <p:cNvSpPr/>
          <p:nvPr/>
        </p:nvSpPr>
        <p:spPr>
          <a:xfrm>
            <a:off x="4037736" y="3373035"/>
            <a:ext cx="720080" cy="86409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5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F9766F3-EEED-44C3-554E-C8E81C670C5D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背景資料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7AEF7016-75C3-7396-00A7-F95D8427E466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72382F7-984A-580B-4964-B14354DDA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87" y="279469"/>
            <a:ext cx="2366429" cy="10424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-143" t="12089" r="185" b="8609"/>
          <a:stretch/>
        </p:blipFill>
        <p:spPr>
          <a:xfrm>
            <a:off x="179512" y="1412778"/>
            <a:ext cx="8784976" cy="511256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4959323-70AE-6848-C0EF-673377F9DEF1}"/>
              </a:ext>
            </a:extLst>
          </p:cNvPr>
          <p:cNvSpPr/>
          <p:nvPr/>
        </p:nvSpPr>
        <p:spPr>
          <a:xfrm>
            <a:off x="2411760" y="4581128"/>
            <a:ext cx="3528392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4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5A8DA01-E925-81C1-4326-337E1D50298F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xmlns="" id="{F836F92B-8B85-3E13-4694-2FB1DE911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43997"/>
              </p:ext>
            </p:extLst>
          </p:nvPr>
        </p:nvGraphicFramePr>
        <p:xfrm>
          <a:off x="323528" y="1484785"/>
          <a:ext cx="8496944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777012226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3069678471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醫療現況</a:t>
                      </a:r>
                      <a:r>
                        <a:rPr lang="en-US" altLang="zh-TW" sz="3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3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實證醫學</a:t>
                      </a:r>
                      <a:r>
                        <a:rPr lang="en-US" altLang="zh-TW" sz="3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altLang="en-US" sz="3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病人的治療偏好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829454"/>
                  </a:ext>
                </a:extLst>
              </a:tr>
              <a:tr h="1869151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證據等級：</a:t>
                      </a:r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CEBM(Level 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I)</a:t>
                      </a:r>
                    </a:p>
                    <a:p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建議等級：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Grade (A)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希望可以藉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由遠紅外線照射達到預防瘻管阻塞的效果</a:t>
                      </a:r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270413"/>
                  </a:ext>
                </a:extLst>
              </a:tr>
              <a:tr h="5370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利弊平衡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費用資源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2271201"/>
                  </a:ext>
                </a:extLst>
              </a:tr>
              <a:tr h="2013168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使用遠紅線照射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(far infrared therapy)</a:t>
                      </a:r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治療可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預防瘻管阻塞，</a:t>
                      </a:r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效果十分顯著。</a:t>
                      </a:r>
                      <a:endParaRPr lang="en-US" altLang="zh-TW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無副作用</a:t>
                      </a:r>
                      <a:endParaRPr lang="en-US" altLang="zh-TW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作用：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熱效應可血管擴張和組織血流量增加、減少氧化應激、抑制炎症、改善內皮功能。</a:t>
                      </a:r>
                      <a:endParaRPr lang="en-US" altLang="zh-TW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遠紅線照射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(far infrared therapy)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一週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需照射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2-3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次，照射費用為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周，</a:t>
                      </a:r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可顯著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減少瘻管阻塞及增加通暢度。而且糖尿病及高血壓易會造成瘻管阻塞風險提高</a:t>
                      </a:r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，所產生之住院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和瘻管重建手術花費</a:t>
                      </a:r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和醫療成本將遠大於預防。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0490769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6B3B63EE-EB34-B8FE-B2C1-E664E555C69E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共享決策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29CFDB4A-0A55-317F-99DE-BF36B98032E8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2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5A8DA01-E925-81C1-4326-337E1D50298F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6B3B63EE-EB34-B8FE-B2C1-E664E555C69E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共享決策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="" xmlns:a16="http://schemas.microsoft.com/office/drawing/2014/main" id="{29CFDB4A-0A55-317F-99DE-BF36B98032E8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3CCA9BD3-009C-0C20-10D5-2D6AFB0DBBFC}"/>
              </a:ext>
            </a:extLst>
          </p:cNvPr>
          <p:cNvSpPr txBox="1"/>
          <p:nvPr/>
        </p:nvSpPr>
        <p:spPr>
          <a:xfrm>
            <a:off x="328689" y="1959788"/>
            <a:ext cx="84866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林小姐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您好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，經過我們團隊縝密的實證搜尋後，目前現有最佳證據是由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系統性回顧文獻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的研究支持，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遠紅外線照射</a:t>
            </a:r>
            <a:r>
              <a:rPr lang="en-US" altLang="zh-TW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(far infrared therapy )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可預期能有效預防瘻管阻塞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增加通暢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度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且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花費是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一週</a:t>
            </a:r>
            <a:r>
              <a:rPr lang="en-US" altLang="zh-TW" sz="2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100-150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，因為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您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本身有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高血壓及糖尿病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，其血管條件本身就不好，屬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血管硬化的高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危險族群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，所以建議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您可以接受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週</a:t>
            </a:r>
            <a:r>
              <a:rPr lang="en-US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2-3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次的遠紅外線照射的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治療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。另外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平常仍須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注重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瘻管患肢的保暖、避免壓迫與合適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的運動習慣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，這樣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讓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瘻管維持良好的通暢性噢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34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ãæè¬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2" b="10985"/>
          <a:stretch/>
        </p:blipFill>
        <p:spPr bwMode="auto">
          <a:xfrm>
            <a:off x="0" y="2435845"/>
            <a:ext cx="9144000" cy="439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9144000" cy="243584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209318" y="692696"/>
            <a:ext cx="474476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 Unicode MS" pitchFamily="34" charset="-12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zh-TW" altLang="en-US" sz="7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 謝 聆 聽</a:t>
            </a:r>
          </a:p>
        </p:txBody>
      </p:sp>
    </p:spTree>
    <p:extLst>
      <p:ext uri="{BB962C8B-B14F-4D97-AF65-F5344CB8AC3E}">
        <p14:creationId xmlns:p14="http://schemas.microsoft.com/office/powerpoint/2010/main" val="25741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FF9766F3-EEED-44C3-554E-C8E81C670C5D}"/>
              </a:ext>
            </a:extLst>
          </p:cNvPr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背景資料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="" xmlns:a16="http://schemas.microsoft.com/office/drawing/2014/main" id="{7AEF7016-75C3-7396-00A7-F95D8427E466}"/>
              </a:ext>
            </a:extLst>
          </p:cNvPr>
          <p:cNvCxnSpPr/>
          <p:nvPr/>
        </p:nvCxnSpPr>
        <p:spPr>
          <a:xfrm>
            <a:off x="2955086" y="1268760"/>
            <a:ext cx="324036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249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688441" cy="7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27734" r="33994" b="22424"/>
          <a:stretch/>
        </p:blipFill>
        <p:spPr bwMode="auto">
          <a:xfrm>
            <a:off x="496664" y="2564905"/>
            <a:ext cx="789176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11560" y="2968624"/>
            <a:ext cx="7920880" cy="11084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FF9766F3-EEED-44C3-554E-C8E81C670C5D}"/>
              </a:ext>
            </a:extLst>
          </p:cNvPr>
          <p:cNvSpPr txBox="1"/>
          <p:nvPr/>
        </p:nvSpPr>
        <p:spPr>
          <a:xfrm>
            <a:off x="-91690" y="188640"/>
            <a:ext cx="9306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臨床問題１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3E94F5AB-EC70-02D3-2C83-146DBC810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149930"/>
              </p:ext>
            </p:extLst>
          </p:nvPr>
        </p:nvGraphicFramePr>
        <p:xfrm>
          <a:off x="323528" y="1204303"/>
          <a:ext cx="8433881" cy="527984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84646">
                  <a:extLst>
                    <a:ext uri="{9D8B030D-6E8A-4147-A177-3AD203B41FA5}">
                      <a16:colId xmlns="" xmlns:a16="http://schemas.microsoft.com/office/drawing/2014/main" val="1407667573"/>
                    </a:ext>
                  </a:extLst>
                </a:gridCol>
                <a:gridCol w="2665975">
                  <a:extLst>
                    <a:ext uri="{9D8B030D-6E8A-4147-A177-3AD203B41FA5}">
                      <a16:colId xmlns="" xmlns:a16="http://schemas.microsoft.com/office/drawing/2014/main" val="4138949841"/>
                    </a:ext>
                  </a:extLst>
                </a:gridCol>
                <a:gridCol w="2368302">
                  <a:extLst>
                    <a:ext uri="{9D8B030D-6E8A-4147-A177-3AD203B41FA5}">
                      <a16:colId xmlns="" xmlns:a16="http://schemas.microsoft.com/office/drawing/2014/main" val="14121183"/>
                    </a:ext>
                  </a:extLst>
                </a:gridCol>
                <a:gridCol w="2214958">
                  <a:extLst>
                    <a:ext uri="{9D8B030D-6E8A-4147-A177-3AD203B41FA5}">
                      <a16:colId xmlns="" xmlns:a16="http://schemas.microsoft.com/office/drawing/2014/main" val="1180439592"/>
                    </a:ext>
                  </a:extLst>
                </a:gridCol>
              </a:tblGrid>
              <a:tr h="786062">
                <a:tc>
                  <a:txBody>
                    <a:bodyPr/>
                    <a:lstStyle/>
                    <a:p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zh-TW" sz="13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kern="100" dirty="0">
                          <a:effectLst/>
                        </a:rPr>
                        <a:t>PICO</a:t>
                      </a:r>
                      <a:r>
                        <a:rPr lang="zh-TW" sz="3000" kern="100" dirty="0">
                          <a:effectLst/>
                        </a:rPr>
                        <a:t>關鍵字</a:t>
                      </a:r>
                      <a:endParaRPr lang="zh-TW" sz="3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kern="100" dirty="0" err="1">
                          <a:effectLst/>
                        </a:rPr>
                        <a:t>MeSH</a:t>
                      </a:r>
                      <a:r>
                        <a:rPr lang="zh-TW" sz="3000" kern="100" dirty="0">
                          <a:effectLst/>
                        </a:rPr>
                        <a:t>同義字</a:t>
                      </a:r>
                      <a:endParaRPr lang="zh-TW" sz="3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000" kern="100" dirty="0">
                          <a:effectLst/>
                        </a:rPr>
                        <a:t>中文關鍵字</a:t>
                      </a:r>
                      <a:endParaRPr lang="zh-TW" sz="3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1932238136"/>
                  </a:ext>
                </a:extLst>
              </a:tr>
              <a:tr h="1131528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P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“peritoneal dialysis” </a:t>
                      </a:r>
                    </a:p>
                    <a:p>
                      <a:pPr algn="ctr"/>
                      <a:r>
                        <a:rPr lang="en-US" altLang="zh-TW" sz="18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 end-stage renal disease” </a:t>
                      </a:r>
                      <a:endParaRPr lang="en-US" alt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“Peritoneal Dialysis”</a:t>
                      </a:r>
                    </a:p>
                    <a:p>
                      <a:pPr algn="ctr"/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“Kidney Failure</a:t>
                      </a:r>
                      <a:r>
                        <a:rPr lang="zh-TW" altLang="en-US" sz="1800" kern="1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Chronic”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腹膜透析病人</a:t>
                      </a:r>
                      <a:endParaRPr lang="en-US" altLang="zh-TW" sz="1800" u="none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末期腎病變</a:t>
                      </a:r>
                      <a:endParaRPr lang="zh-TW" altLang="zh-TW" sz="1800" u="none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1797516774"/>
                  </a:ext>
                </a:extLst>
              </a:tr>
              <a:tr h="1099195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I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antibiotic</a:t>
                      </a:r>
                      <a:endParaRPr lang="zh-TW" sz="1800" u="none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u="none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Anti-Bacterial Agents</a:t>
                      </a:r>
                      <a:endParaRPr lang="en-US" altLang="zh-TW" sz="1800" u="none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抗生素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3715886808"/>
                  </a:ext>
                </a:extLst>
              </a:tr>
              <a:tr h="1131528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C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routine</a:t>
                      </a:r>
                      <a:endParaRPr lang="zh-TW" sz="1800" u="none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u="none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常規治療</a:t>
                      </a:r>
                      <a:endParaRPr lang="zh-TW" alt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3211575817"/>
                  </a:ext>
                </a:extLst>
              </a:tr>
              <a:tr h="1131528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O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Peritonitis</a:t>
                      </a: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Peritonitis</a:t>
                      </a:r>
                      <a:endParaRPr lang="en-US" altLang="zh-TW" sz="1800" kern="1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腹膜炎</a:t>
                      </a:r>
                      <a:endParaRPr lang="en-US" alt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95017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0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7AEFC16-55BA-419F-40EC-C44698ECBCC1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FF9766F3-EEED-44C3-554E-C8E81C670C5D}"/>
              </a:ext>
            </a:extLst>
          </p:cNvPr>
          <p:cNvSpPr txBox="1"/>
          <p:nvPr/>
        </p:nvSpPr>
        <p:spPr>
          <a:xfrm>
            <a:off x="-91690" y="60325"/>
            <a:ext cx="9306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臨床問題２</a:t>
            </a: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3E94F5AB-EC70-02D3-2C83-146DBC810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16477"/>
              </p:ext>
            </p:extLst>
          </p:nvPr>
        </p:nvGraphicFramePr>
        <p:xfrm>
          <a:off x="344377" y="1099453"/>
          <a:ext cx="8433881" cy="555224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84646">
                  <a:extLst>
                    <a:ext uri="{9D8B030D-6E8A-4147-A177-3AD203B41FA5}">
                      <a16:colId xmlns="" xmlns:a16="http://schemas.microsoft.com/office/drawing/2014/main" val="1407667573"/>
                    </a:ext>
                  </a:extLst>
                </a:gridCol>
                <a:gridCol w="2703786">
                  <a:extLst>
                    <a:ext uri="{9D8B030D-6E8A-4147-A177-3AD203B41FA5}">
                      <a16:colId xmlns="" xmlns:a16="http://schemas.microsoft.com/office/drawing/2014/main" val="4138949841"/>
                    </a:ext>
                  </a:extLst>
                </a:gridCol>
                <a:gridCol w="2330491">
                  <a:extLst>
                    <a:ext uri="{9D8B030D-6E8A-4147-A177-3AD203B41FA5}">
                      <a16:colId xmlns="" xmlns:a16="http://schemas.microsoft.com/office/drawing/2014/main" val="14121183"/>
                    </a:ext>
                  </a:extLst>
                </a:gridCol>
                <a:gridCol w="2214958">
                  <a:extLst>
                    <a:ext uri="{9D8B030D-6E8A-4147-A177-3AD203B41FA5}">
                      <a16:colId xmlns="" xmlns:a16="http://schemas.microsoft.com/office/drawing/2014/main" val="1180439592"/>
                    </a:ext>
                  </a:extLst>
                </a:gridCol>
              </a:tblGrid>
              <a:tr h="786062">
                <a:tc>
                  <a:txBody>
                    <a:bodyPr/>
                    <a:lstStyle/>
                    <a:p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zh-TW" sz="13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kern="100" dirty="0">
                          <a:effectLst/>
                        </a:rPr>
                        <a:t>PICO</a:t>
                      </a:r>
                      <a:r>
                        <a:rPr lang="zh-TW" sz="3000" kern="100" dirty="0">
                          <a:effectLst/>
                        </a:rPr>
                        <a:t>關鍵字</a:t>
                      </a:r>
                      <a:endParaRPr lang="zh-TW" sz="3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kern="100" dirty="0" err="1">
                          <a:effectLst/>
                        </a:rPr>
                        <a:t>MeSH</a:t>
                      </a:r>
                      <a:r>
                        <a:rPr lang="zh-TW" sz="3000" kern="100" dirty="0">
                          <a:effectLst/>
                        </a:rPr>
                        <a:t>同義字</a:t>
                      </a:r>
                      <a:endParaRPr lang="zh-TW" sz="3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000" kern="100" dirty="0">
                          <a:effectLst/>
                        </a:rPr>
                        <a:t>中文關鍵字</a:t>
                      </a:r>
                      <a:endParaRPr lang="zh-TW" sz="3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1932238136"/>
                  </a:ext>
                </a:extLst>
              </a:tr>
              <a:tr h="1131528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P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“Chronic kidney disease” dialysis</a:t>
                      </a:r>
                    </a:p>
                    <a:p>
                      <a:pPr algn="ctr"/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hemodialysis</a:t>
                      </a:r>
                    </a:p>
                    <a:p>
                      <a:pPr algn="ctr"/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“end-stage renal disease” “ renal failure” </a:t>
                      </a: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“Kidney Failure</a:t>
                      </a:r>
                      <a:r>
                        <a:rPr lang="zh-TW" altLang="en-US" sz="1800" kern="1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Chronic”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“Renal Dialysis”</a:t>
                      </a:r>
                      <a:endParaRPr lang="zh-TW" altLang="zh-TW" sz="18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血液透析病人</a:t>
                      </a:r>
                      <a:endParaRPr lang="en-US" altLang="zh-TW" sz="18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末期腎病變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1797516774"/>
                  </a:ext>
                </a:extLst>
              </a:tr>
              <a:tr h="1131528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I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“far infrared therapy “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 far infrared “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 far infra-red”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u="none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遠紅外線照射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3715886808"/>
                  </a:ext>
                </a:extLst>
              </a:tr>
              <a:tr h="1131528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C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routine</a:t>
                      </a:r>
                      <a:endParaRPr lang="zh-TW" altLang="zh-TW" sz="1800" u="none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u="none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常規治療</a:t>
                      </a:r>
                      <a:endParaRPr lang="zh-TW" alt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3211575817"/>
                  </a:ext>
                </a:extLst>
              </a:tr>
              <a:tr h="1131528">
                <a:tc>
                  <a:txBody>
                    <a:bodyPr/>
                    <a:lstStyle/>
                    <a:p>
                      <a:pPr algn="ctr"/>
                      <a:r>
                        <a:rPr lang="en-US" sz="5500" kern="100" dirty="0">
                          <a:effectLst/>
                        </a:rPr>
                        <a:t>O</a:t>
                      </a:r>
                      <a:endParaRPr lang="zh-TW" sz="55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maturation</a:t>
                      </a:r>
                    </a:p>
                    <a:p>
                      <a:pPr algn="ctr"/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“blood flow“</a:t>
                      </a:r>
                    </a:p>
                    <a:p>
                      <a:pPr algn="ctr"/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 fistula occlusion”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“Renal Blood Flow, Effective”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成熟度</a:t>
                      </a:r>
                      <a:endParaRPr lang="en-US" altLang="zh-TW" sz="18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血流</a:t>
                      </a:r>
                      <a:endParaRPr lang="en-US" altLang="zh-TW" sz="18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瘻管阻塞</a:t>
                      </a:r>
                      <a:endParaRPr lang="en-US" alt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938" marR="51938" marT="0" marB="0" anchor="ctr"/>
                </a:tc>
                <a:extLst>
                  <a:ext uri="{0D108BD9-81ED-4DB2-BD59-A6C34878D82A}">
                    <a16:rowId xmlns="" xmlns:a16="http://schemas.microsoft.com/office/drawing/2014/main" val="95017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xmlns="" id="{BD72C8D3-ECE7-47E6-387A-C80A3AE3C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503642"/>
            <a:ext cx="8892480" cy="6021702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FF3F11C-BD11-E1E7-AEC8-294B4C0AEC27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4959323-70AE-6848-C0EF-673377F9DEF1}"/>
              </a:ext>
            </a:extLst>
          </p:cNvPr>
          <p:cNvSpPr/>
          <p:nvPr/>
        </p:nvSpPr>
        <p:spPr>
          <a:xfrm>
            <a:off x="215516" y="2348880"/>
            <a:ext cx="8712968" cy="405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B768BED-9631-31A7-08C4-4AAFF1384464}"/>
              </a:ext>
            </a:extLst>
          </p:cNvPr>
          <p:cNvSpPr/>
          <p:nvPr/>
        </p:nvSpPr>
        <p:spPr>
          <a:xfrm>
            <a:off x="1313352" y="764704"/>
            <a:ext cx="1728192" cy="4176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5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xmlns="" id="{BD72C8D3-ECE7-47E6-387A-C80A3AE3C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503642"/>
            <a:ext cx="8892480" cy="6021702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FF3F11C-BD11-E1E7-AEC8-294B4C0AEC27}"/>
              </a:ext>
            </a:extLst>
          </p:cNvPr>
          <p:cNvSpPr/>
          <p:nvPr/>
        </p:nvSpPr>
        <p:spPr>
          <a:xfrm>
            <a:off x="101259" y="101600"/>
            <a:ext cx="8952221" cy="6648450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TW" altLang="en-US" sz="135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D720103-28D6-517F-A771-D0E465D574EC}"/>
              </a:ext>
            </a:extLst>
          </p:cNvPr>
          <p:cNvSpPr/>
          <p:nvPr/>
        </p:nvSpPr>
        <p:spPr>
          <a:xfrm>
            <a:off x="0" y="2743210"/>
            <a:ext cx="9144000" cy="41147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9F6CE16-91B0-16CC-7BC2-2FAA1A457F7B}"/>
              </a:ext>
            </a:extLst>
          </p:cNvPr>
          <p:cNvSpPr/>
          <p:nvPr/>
        </p:nvSpPr>
        <p:spPr>
          <a:xfrm>
            <a:off x="0" y="-1"/>
            <a:ext cx="9144000" cy="239005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26C964F8-06FB-AC22-F475-F3C0DFD8CDD3}"/>
              </a:ext>
            </a:extLst>
          </p:cNvPr>
          <p:cNvSpPr txBox="1"/>
          <p:nvPr/>
        </p:nvSpPr>
        <p:spPr>
          <a:xfrm>
            <a:off x="-261664" y="4010953"/>
            <a:ext cx="927990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1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Level I </a:t>
            </a:r>
            <a:r>
              <a:rPr lang="zh-TW" altLang="en-US" sz="11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1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SR</a:t>
            </a:r>
            <a:endParaRPr lang="zh-TW" altLang="en-US" sz="11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B7AAB85-7BFD-CEDB-C944-5F20A7C2E06C}"/>
              </a:ext>
            </a:extLst>
          </p:cNvPr>
          <p:cNvSpPr txBox="1"/>
          <p:nvPr/>
        </p:nvSpPr>
        <p:spPr>
          <a:xfrm>
            <a:off x="548680" y="476672"/>
            <a:ext cx="8046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治療性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CC8CE266-4847-3043-D63D-B71FC1298C69}"/>
              </a:ext>
            </a:extLst>
          </p:cNvPr>
          <p:cNvSpPr txBox="1"/>
          <p:nvPr/>
        </p:nvSpPr>
        <p:spPr>
          <a:xfrm>
            <a:off x="4562069" y="4091588"/>
            <a:ext cx="2358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chemeClr val="bg1"/>
                </a:solidFill>
                <a:latin typeface="Calibri  "/>
                <a:ea typeface="Microsoft YaHei" panose="020B0503020204020204" pitchFamily="34" charset="-122"/>
              </a:rPr>
              <a:t>→   </a:t>
            </a:r>
            <a:endParaRPr lang="zh-TW" altLang="en-US" sz="9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88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1700</Words>
  <Application>Microsoft Office PowerPoint</Application>
  <PresentationFormat>如螢幕大小 (4:3)</PresentationFormat>
  <Paragraphs>253</Paragraphs>
  <Slides>42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7" baseType="lpstr">
      <vt:lpstr>Arial Unicode MS</vt:lpstr>
      <vt:lpstr>Calibri  </vt:lpstr>
      <vt:lpstr>맑은 고딕</vt:lpstr>
      <vt:lpstr>Microsoft YaHei</vt:lpstr>
      <vt:lpstr>Roboto Condensed</vt:lpstr>
      <vt:lpstr>微軟正黑體</vt:lpstr>
      <vt:lpstr>新細明體</vt:lpstr>
      <vt:lpstr>標楷體</vt:lpstr>
      <vt:lpstr>Arial</vt:lpstr>
      <vt:lpstr>Calibri</vt:lpstr>
      <vt:lpstr>Impact</vt:lpstr>
      <vt:lpstr>Segoe UI Emoji</vt:lpstr>
      <vt:lpstr>Times New Roman</vt:lpstr>
      <vt:lpstr>Wingdings</vt:lpstr>
      <vt:lpstr>Office 佈景主題</vt:lpstr>
      <vt:lpstr>PowerPoint 簡報</vt:lpstr>
      <vt:lpstr>林女士55歲有高血壓，第二型糖尿病，雖然藥物控制但成效差，已至末期腎臟病變，最eGFR15ml/min/1.73m2，醫師已告知可能要做透析治療準備，其因要工作一直無法接受以後要過每週透析三次之生活。近日不適噁心、嘔吐、四肢腫脹、今天呼吸喘，漸漸嗜睡，由家屬送至急診，檢查結果醫師建議要緊急做透析治療。其在唸醫學院三年級的兒子很憂心問醫師：「現在要緊急透析一定要用血液透析(HD)嗎?不可以用腹膜透析(PD)嗎？」、「如果可以用腹膜透析，是否預防性給予抗生素可以減少腹膜炎生？」 、「透析要用抗凝劑，是否發生中風之風險較高？血液透析與腹膜透析發生中風的風險有何不同？」 、「我媽媽還年輕若考量長期做血液透析，動靜脈瘻管很重要，我去實習有看到病人用遠紅外線照射，此處置是否可以維持血液透析病人動脈瘻管的通暢性？」，您如何在實證證據、病人家屬之考量、成本、風險、效果等層面向家屬說明其所提問之問題，以盡快做決策與處置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sc</dc:creator>
  <cp:lastModifiedBy>10480(吳秋楓)</cp:lastModifiedBy>
  <cp:revision>67</cp:revision>
  <dcterms:created xsi:type="dcterms:W3CDTF">2018-08-12T03:31:29Z</dcterms:created>
  <dcterms:modified xsi:type="dcterms:W3CDTF">2022-12-16T04:20:11Z</dcterms:modified>
</cp:coreProperties>
</file>