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0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64" r:id="rId3"/>
    <p:sldMasterId id="2147483717" r:id="rId4"/>
    <p:sldMasterId id="2147483723" r:id="rId5"/>
    <p:sldMasterId id="2147483727" r:id="rId6"/>
    <p:sldMasterId id="2147483732" r:id="rId7"/>
    <p:sldMasterId id="2147483737" r:id="rId8"/>
    <p:sldMasterId id="2147483756" r:id="rId9"/>
    <p:sldMasterId id="2147483760" r:id="rId10"/>
    <p:sldMasterId id="2147483765" r:id="rId11"/>
  </p:sldMasterIdLst>
  <p:notesMasterIdLst>
    <p:notesMasterId r:id="rId67"/>
  </p:notesMasterIdLst>
  <p:sldIdLst>
    <p:sldId id="256" r:id="rId12"/>
    <p:sldId id="261" r:id="rId13"/>
    <p:sldId id="363" r:id="rId14"/>
    <p:sldId id="364" r:id="rId15"/>
    <p:sldId id="456" r:id="rId16"/>
    <p:sldId id="457" r:id="rId17"/>
    <p:sldId id="270" r:id="rId18"/>
    <p:sldId id="361" r:id="rId19"/>
    <p:sldId id="258" r:id="rId20"/>
    <p:sldId id="257" r:id="rId21"/>
    <p:sldId id="318" r:id="rId22"/>
    <p:sldId id="262" r:id="rId23"/>
    <p:sldId id="263" r:id="rId24"/>
    <p:sldId id="444" r:id="rId25"/>
    <p:sldId id="443" r:id="rId26"/>
    <p:sldId id="344" r:id="rId27"/>
    <p:sldId id="265" r:id="rId28"/>
    <p:sldId id="266" r:id="rId29"/>
    <p:sldId id="267" r:id="rId30"/>
    <p:sldId id="333" r:id="rId31"/>
    <p:sldId id="345" r:id="rId32"/>
    <p:sldId id="332" r:id="rId33"/>
    <p:sldId id="346" r:id="rId34"/>
    <p:sldId id="347" r:id="rId35"/>
    <p:sldId id="349" r:id="rId36"/>
    <p:sldId id="336" r:id="rId37"/>
    <p:sldId id="337" r:id="rId38"/>
    <p:sldId id="350" r:id="rId39"/>
    <p:sldId id="351" r:id="rId40"/>
    <p:sldId id="445" r:id="rId41"/>
    <p:sldId id="286" r:id="rId42"/>
    <p:sldId id="447" r:id="rId43"/>
    <p:sldId id="260" r:id="rId44"/>
    <p:sldId id="448" r:id="rId45"/>
    <p:sldId id="449" r:id="rId46"/>
    <p:sldId id="284" r:id="rId47"/>
    <p:sldId id="450" r:id="rId48"/>
    <p:sldId id="451" r:id="rId49"/>
    <p:sldId id="285" r:id="rId50"/>
    <p:sldId id="452" r:id="rId51"/>
    <p:sldId id="453" r:id="rId52"/>
    <p:sldId id="454" r:id="rId53"/>
    <p:sldId id="287" r:id="rId54"/>
    <p:sldId id="455" r:id="rId55"/>
    <p:sldId id="283" r:id="rId56"/>
    <p:sldId id="458" r:id="rId57"/>
    <p:sldId id="460" r:id="rId58"/>
    <p:sldId id="461" r:id="rId59"/>
    <p:sldId id="462" r:id="rId60"/>
    <p:sldId id="463" r:id="rId61"/>
    <p:sldId id="464" r:id="rId62"/>
    <p:sldId id="465" r:id="rId63"/>
    <p:sldId id="466" r:id="rId64"/>
    <p:sldId id="467" r:id="rId65"/>
    <p:sldId id="468" r:id="rId66"/>
  </p:sldIdLst>
  <p:sldSz cx="12192000" cy="6858000"/>
  <p:notesSz cx="6858000" cy="9144000"/>
  <p:embeddedFontLst>
    <p:embeddedFont>
      <p:font typeface="等线" panose="02010600030101010101" pitchFamily="2" charset="-122"/>
      <p:regular r:id="rId68"/>
      <p:bold r:id="rId69"/>
    </p:embeddedFont>
    <p:embeddedFont>
      <p:font typeface="等线 Light" panose="02010600030101010101" pitchFamily="2" charset="-122"/>
      <p:regular r:id="rId70"/>
    </p:embeddedFont>
    <p:embeddedFont>
      <p:font typeface="微軟正黑體" panose="020B0604030504040204" pitchFamily="34" charset="-120"/>
      <p:regular r:id="rId71"/>
      <p:bold r:id="rId72"/>
    </p:embeddedFont>
    <p:embeddedFont>
      <p:font typeface="微軟正黑體" panose="020B0604030504040204" pitchFamily="34" charset="-120"/>
      <p:regular r:id="rId71"/>
      <p:bold r:id="rId72"/>
    </p:embeddedFont>
    <p:embeddedFont>
      <p:font typeface="新細明體" panose="02020500000000000000" pitchFamily="18" charset="-120"/>
      <p:regular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entury Gothic" panose="020B0502020202020204" pitchFamily="34" charset="0"/>
      <p:regular r:id="rId78"/>
      <p:bold r:id="rId79"/>
      <p:italic r:id="rId80"/>
      <p:boldItalic r:id="rId81"/>
    </p:embeddedFont>
    <p:embeddedFont>
      <p:font typeface="DFKai-SB" panose="03000509000000000000" pitchFamily="65" charset="-120"/>
      <p:regular r:id="rId82"/>
    </p:embeddedFont>
    <p:embeddedFont>
      <p:font typeface="Impact" panose="020B0806030902050204" pitchFamily="34" charset="0"/>
      <p:regular r:id="rId83"/>
    </p:embeddedFont>
    <p:embeddedFont>
      <p:font typeface="Limelight" panose="020B0604020202020204" charset="0"/>
      <p:regular r:id="rId84"/>
    </p:embeddedFont>
    <p:embeddedFont>
      <p:font typeface="Microsoft PhagsPa" panose="020B0502040204020203" pitchFamily="34" charset="0"/>
      <p:regular r:id="rId85"/>
      <p:bold r:id="rId86"/>
    </p:embeddedFont>
    <p:embeddedFont>
      <p:font typeface="Microsoft Yahei" panose="020B0503020204020204" pitchFamily="34" charset="-122"/>
      <p:regular r:id="rId87"/>
      <p:bold r:id="rId88"/>
    </p:embeddedFont>
    <p:embeddedFont>
      <p:font typeface="Microsoft Yahei" panose="020B0503020204020204" pitchFamily="34" charset="-122"/>
      <p:regular r:id="rId87"/>
      <p:bold r:id="rId88"/>
    </p:embeddedFont>
    <p:embeddedFont>
      <p:font typeface="Script MT Bold" panose="03040602040607080904" pitchFamily="66" charset="0"/>
      <p:bold r:id="rId89"/>
    </p:embeddedFont>
    <p:embeddedFont>
      <p:font typeface="Teko" panose="020B0604020202020204" charset="0"/>
      <p:regular r:id="rId90"/>
      <p:bold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5" roundtripDataSignature="AMtx7mjcoxGfrusa8rhDIT3sLRqHwGol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F3541A-FD74-4970-9703-5AFE6E6C0DD1}">
  <a:tblStyle styleId="{B7F3541A-FD74-4970-9703-5AFE6E6C0DD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FC898E9-CA89-4C4D-9AF4-EDD297F9CCE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31525EA-0B95-4F6A-85B3-4E03F8783199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9E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9ED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294F73A-D421-4F6C-9044-C6AD7D35ABBD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9ED"/>
          </a:solidFill>
        </a:fill>
      </a:tcStyle>
    </a:wholeTbl>
    <a:band1H>
      <a:tcTxStyle/>
      <a:tcStyle>
        <a:tcBdr/>
        <a:fill>
          <a:solidFill>
            <a:srgbClr val="CAD0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0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4115A3-CDA2-4D86-9103-CF56A9FA9593}" styleName="Table_4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5A46F96-EC30-4248-A023-32E041D21F33}" styleName="Table_5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8"/>
          </a:solidFill>
        </a:fill>
      </a:tcStyle>
    </a:wholeTbl>
    <a:band1H>
      <a:tcTxStyle/>
      <a:tcStyle>
        <a:tcBdr/>
        <a:fill>
          <a:solidFill>
            <a:srgbClr val="CBCC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CC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4" autoAdjust="0"/>
  </p:normalViewPr>
  <p:slideViewPr>
    <p:cSldViewPr snapToGrid="0">
      <p:cViewPr>
        <p:scale>
          <a:sx n="110" d="100"/>
          <a:sy n="110" d="100"/>
        </p:scale>
        <p:origin x="-451" y="-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109" Type="http://schemas.openxmlformats.org/officeDocument/2006/relationships/tableStyles" Target="tableStyle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84" Type="http://schemas.openxmlformats.org/officeDocument/2006/relationships/font" Target="fonts/font17.fntdata"/><Relationship Id="rId89" Type="http://schemas.openxmlformats.org/officeDocument/2006/relationships/font" Target="fonts/font2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87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font" Target="fonts/font15.fntdata"/><Relationship Id="rId90" Type="http://schemas.openxmlformats.org/officeDocument/2006/relationships/font" Target="fonts/font23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105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font" Target="fonts/font16.fntdata"/><Relationship Id="rId88" Type="http://schemas.openxmlformats.org/officeDocument/2006/relationships/font" Target="fonts/font21.fntdata"/><Relationship Id="rId9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832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AD%A6%E6%9C%AF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6" name="Google Shape;3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2428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6210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376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74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480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5141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4" name="Google Shape;3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894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163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081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800" b="0" i="0" u="none" strike="noStrike" cap="none" dirty="0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</a:t>
            </a:r>
            <a:r>
              <a:rPr lang="zh-TW" altLang="en-US" sz="800" b="0" i="0" u="none" strike="noStrike" cap="none" dirty="0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出版社提供電子先於紙本發行之未正式出版文獻的書目</a:t>
            </a:r>
            <a:endParaRPr lang="en-US" altLang="zh-TW" sz="800" b="0" i="0" u="none" strike="noStrike" cap="none" dirty="0">
              <a:solidFill>
                <a:schemeClr val="dk1"/>
              </a:solidFill>
              <a:latin typeface="+mj-ea"/>
              <a:ea typeface="Arial"/>
              <a:cs typeface="Arial"/>
              <a:sym typeface="Arial"/>
            </a:endParaRPr>
          </a:p>
          <a:p>
            <a:r>
              <a:rPr lang="zh-TW" altLang="en-US" sz="800" b="0" i="0" u="none" strike="noStrike" cap="none" dirty="0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處理中的文章，此類文章雖在</a:t>
            </a:r>
            <a:r>
              <a:rPr lang="en-US" altLang="zh-TW" sz="800" b="0" i="0" u="none" strike="noStrike" cap="none" dirty="0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Medline</a:t>
            </a:r>
            <a:r>
              <a:rPr lang="zh-TW" altLang="en-US" sz="800" b="0" i="0" u="none" strike="noStrike" cap="none" dirty="0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收錄範圍，但尚未由專業館員加上</a:t>
            </a:r>
            <a:r>
              <a:rPr lang="en-US" altLang="zh-TW" sz="800" b="0" i="0" u="none" strike="noStrike" cap="none" dirty="0" err="1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MeSH</a:t>
            </a:r>
            <a:r>
              <a:rPr lang="zh-TW" altLang="en-US" sz="800" b="0" i="0" u="none" strike="noStrike" cap="none" dirty="0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，因此未收錄於</a:t>
            </a:r>
            <a:r>
              <a:rPr lang="en-US" altLang="zh-TW" sz="800" b="0" i="0" u="none" strike="noStrike" cap="none" dirty="0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MEDLINE</a:t>
            </a:r>
          </a:p>
          <a:p>
            <a:r>
              <a:rPr lang="zh-TW" altLang="en-US" sz="800" b="0" i="0" u="none" strike="noStrike" cap="none" dirty="0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未正式發表的期刊文章，此類文章通常是出版社經由電子方式提交給</a:t>
            </a:r>
            <a:r>
              <a:rPr lang="en-US" altLang="zh-TW" sz="800" b="0" i="0" u="none" strike="noStrike" cap="none" dirty="0">
                <a:solidFill>
                  <a:schemeClr val="dk1"/>
                </a:solidFill>
                <a:latin typeface="+mj-ea"/>
                <a:ea typeface="Arial"/>
                <a:cs typeface="Arial"/>
                <a:sym typeface="Arial"/>
              </a:rPr>
              <a:t>NLM</a:t>
            </a:r>
            <a:endParaRPr lang="zh-TW" altLang="en-US" sz="800" b="0" i="0" u="none" strike="noStrike" cap="none" dirty="0">
              <a:solidFill>
                <a:schemeClr val="dk1"/>
              </a:solidFill>
              <a:latin typeface="+mj-ea"/>
              <a:ea typeface="Arial"/>
              <a:cs typeface="Arial"/>
              <a:sym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477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631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8713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186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3313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8" name="Google Shape;4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44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35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339" name="Google Shape;3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48" name="Google Shape;3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/>
              <a:t>同行評審</a:t>
            </a:r>
            <a:r>
              <a:rPr lang="en-US"/>
              <a:t>（Peer review，在某些</a:t>
            </a:r>
            <a:r>
              <a:rPr lang="en-US" u="sng">
                <a:solidFill>
                  <a:schemeClr val="hlink"/>
                </a:solidFill>
                <a:hlinkClick r:id="rId3"/>
              </a:rPr>
              <a:t>學術</a:t>
            </a:r>
            <a:r>
              <a:rPr lang="en-US"/>
              <a:t>領域亦稱Refereeing），或譯為</a:t>
            </a:r>
            <a:r>
              <a:rPr lang="en-US" b="1"/>
              <a:t>同儕審查</a:t>
            </a:r>
            <a:r>
              <a:rPr lang="en-US"/>
              <a:t>，是一種學術成果審查程序，即一位作者的學術著作或計劃被同一領域的其他專家學者評審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60" name="Google Shape;36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兩位 reviewer，並以 Cochrane的文獻評讀工具執行評讀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71" name="Google Shape;37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兩位 reviewer，並以 Cochrane的文獻評讀工具執行評讀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71" name="Google Shape;37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72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42191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81" name="Google Shape;3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91" name="Google Shape;3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91" name="Google Shape;3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50371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91" name="Google Shape;3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3660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08" name="Google Shape;4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16" name="Google Shape;4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16" name="Google Shape;4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3553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b1ddb0e14e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b1ddb0e14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ECA30E-CA73-4BD4-84F4-A30657CAE38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134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74320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https://www.uptodate.com/contents/human-papillomavirus-vaccination?search=HPV%20vaccine&amp;source=search_result&amp;selectedTitle=2~132&amp;usage_type=default&amp;display_rank=1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60250-CAC6-48DB-8E63-97528EF22B8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4201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600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5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2694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02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幻灯片">
  <p:cSld name="标题幻灯片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74"/>
          <p:cNvPicPr preferRelativeResize="0"/>
          <p:nvPr/>
        </p:nvPicPr>
        <p:blipFill rotWithShape="1">
          <a:blip r:embed="rId2">
            <a:alphaModFix/>
          </a:blip>
          <a:srcRect l="208" t="5461" r="-207" b="38056"/>
          <a:stretch/>
        </p:blipFill>
        <p:spPr>
          <a:xfrm>
            <a:off x="0" y="2"/>
            <a:ext cx="12192000" cy="459812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74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4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4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74"/>
          <p:cNvSpPr txBox="1">
            <a:spLocks noGrp="1"/>
          </p:cNvSpPr>
          <p:nvPr>
            <p:ph type="subTitle" idx="1"/>
          </p:nvPr>
        </p:nvSpPr>
        <p:spPr>
          <a:xfrm>
            <a:off x="1230815" y="5727177"/>
            <a:ext cx="9765212" cy="467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20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" name="Google Shape;24;p74"/>
          <p:cNvSpPr txBox="1">
            <a:spLocks noGrp="1"/>
          </p:cNvSpPr>
          <p:nvPr>
            <p:ph type="title"/>
          </p:nvPr>
        </p:nvSpPr>
        <p:spPr>
          <a:xfrm>
            <a:off x="1230815" y="4810897"/>
            <a:ext cx="9765212" cy="78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388"/>
              </a:buClr>
              <a:buSzPts val="3600"/>
              <a:buFont typeface="Limelight"/>
              <a:buNone/>
              <a:defRPr sz="3600" b="1">
                <a:solidFill>
                  <a:srgbClr val="025388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67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662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9"/>
          <p:cNvSpPr txBox="1">
            <a:spLocks noGrp="1"/>
          </p:cNvSpPr>
          <p:nvPr>
            <p:ph type="title"/>
          </p:nvPr>
        </p:nvSpPr>
        <p:spPr>
          <a:xfrm>
            <a:off x="596901" y="105197"/>
            <a:ext cx="10954459" cy="79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9"/>
          <p:cNvSpPr txBox="1">
            <a:spLocks noGrp="1"/>
          </p:cNvSpPr>
          <p:nvPr>
            <p:ph type="body" idx="1"/>
          </p:nvPr>
        </p:nvSpPr>
        <p:spPr>
          <a:xfrm rot="5400000">
            <a:off x="3524059" y="-1727007"/>
            <a:ext cx="5100143" cy="1095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900"/>
              <a:buChar char="🞊"/>
              <a:defRPr/>
            </a:lvl1pPr>
            <a:lvl2pPr marL="914400" lvl="1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 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99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9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9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0"/>
          <p:cNvSpPr txBox="1">
            <a:spLocks noGrp="1"/>
          </p:cNvSpPr>
          <p:nvPr>
            <p:ph type="title"/>
          </p:nvPr>
        </p:nvSpPr>
        <p:spPr>
          <a:xfrm rot="5400000">
            <a:off x="7856630" y="2679791"/>
            <a:ext cx="5811839" cy="118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0"/>
          <p:cNvSpPr txBox="1">
            <a:spLocks noGrp="1"/>
          </p:cNvSpPr>
          <p:nvPr>
            <p:ph type="body" idx="1"/>
          </p:nvPr>
        </p:nvSpPr>
        <p:spPr>
          <a:xfrm rot="5400000">
            <a:off x="3174559" y="-695588"/>
            <a:ext cx="5811839" cy="7933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900"/>
              <a:buChar char="🞊"/>
              <a:defRPr/>
            </a:lvl1pPr>
            <a:lvl2pPr marL="914400" lvl="1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 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00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0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77"/>
          <p:cNvPicPr preferRelativeResize="0"/>
          <p:nvPr/>
        </p:nvPicPr>
        <p:blipFill rotWithShape="1">
          <a:blip r:embed="rId2">
            <a:alphaModFix/>
          </a:blip>
          <a:srcRect l="1" t="27927" r="23069" b="21839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77"/>
          <p:cNvSpPr txBox="1"/>
          <p:nvPr/>
        </p:nvSpPr>
        <p:spPr>
          <a:xfrm>
            <a:off x="375140" y="344618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77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8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00" name="Google Shape;100;p88"/>
          <p:cNvPicPr preferRelativeResize="0"/>
          <p:nvPr/>
        </p:nvPicPr>
        <p:blipFill rotWithShape="1">
          <a:blip r:embed="rId2">
            <a:alphaModFix/>
          </a:blip>
          <a:srcRect l="1" t="27927" r="23069" b="21839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88"/>
          <p:cNvSpPr txBox="1"/>
          <p:nvPr/>
        </p:nvSpPr>
        <p:spPr>
          <a:xfrm>
            <a:off x="375140" y="344618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1A452-61A0-4DC7-B703-FCC6227E0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97963B-EDD4-416D-9DB3-1085743BB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FD6CCB-E925-4D58-8497-29DC1B3B3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335A-01CC-4F8A-B1D4-DBBED7A7F138}" type="datetimeFigureOut">
              <a:rPr lang="zh-TW" altLang="en-US" smtClean="0"/>
              <a:t>2020/12/18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49B871-C42B-4FA7-97E9-296AFCBE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13FC30-98F7-40F4-8F54-A67CE624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E8632-8512-4857-9F7D-4ABB8D5353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544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1_标题幻灯片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240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7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7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0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0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0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2"/>
          <p:cNvSpPr txBox="1"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2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0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0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0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0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0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1"/>
          <p:cNvSpPr txBox="1">
            <a:spLocks noGrp="1"/>
          </p:cNvSpPr>
          <p:nvPr>
            <p:ph type="title"/>
          </p:nvPr>
        </p:nvSpPr>
        <p:spPr>
          <a:xfrm>
            <a:off x="596901" y="105197"/>
            <a:ext cx="10954459" cy="79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melight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1"/>
          <p:cNvSpPr txBox="1">
            <a:spLocks noGrp="1"/>
          </p:cNvSpPr>
          <p:nvPr>
            <p:ph type="body" idx="1"/>
          </p:nvPr>
        </p:nvSpPr>
        <p:spPr>
          <a:xfrm>
            <a:off x="596901" y="1200151"/>
            <a:ext cx="10954459" cy="5100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8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200"/>
              <a:buChar char="🞊"/>
              <a:defRPr sz="2400">
                <a:solidFill>
                  <a:schemeClr val="accent1"/>
                </a:solidFill>
              </a:defRPr>
            </a:lvl1pPr>
            <a:lvl2pPr marL="914400" lvl="1" indent="-3492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0"/>
              <a:buChar char=" "/>
              <a:defRPr sz="1900"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91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1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1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10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04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9" name="Google Shape;139;p104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0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0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0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0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0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7"/>
          <p:cNvSpPr txBox="1">
            <a:spLocks noGrp="1"/>
          </p:cNvSpPr>
          <p:nvPr>
            <p:ph type="body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5" name="Google Shape;155;p107"/>
          <p:cNvSpPr txBox="1">
            <a:spLocks noGrp="1"/>
          </p:cNvSpPr>
          <p:nvPr>
            <p:ph type="body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6" name="Google Shape;156;p10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0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8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108"/>
          <p:cNvSpPr txBox="1">
            <a:spLocks noGrp="1"/>
          </p:cNvSpPr>
          <p:nvPr>
            <p:ph type="body" idx="1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3" name="Google Shape;163;p10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0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0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0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0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0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0"/>
          <p:cNvSpPr txBox="1">
            <a:spLocks noGrp="1"/>
          </p:cNvSpPr>
          <p:nvPr>
            <p:ph type="title"/>
          </p:nvPr>
        </p:nvSpPr>
        <p:spPr>
          <a:xfrm rot="5400000">
            <a:off x="7133433" y="1956597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10"/>
          <p:cNvSpPr txBox="1">
            <a:spLocks noGrp="1"/>
          </p:cNvSpPr>
          <p:nvPr>
            <p:ph type="body" idx="1"/>
          </p:nvPr>
        </p:nvSpPr>
        <p:spPr>
          <a:xfrm rot="5400000">
            <a:off x="1799433" y="-596103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1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-2">
  <p:cSld name="1_Blank-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2"/>
          <p:cNvSpPr txBox="1">
            <a:spLocks noGrp="1"/>
          </p:cNvSpPr>
          <p:nvPr>
            <p:ph type="title"/>
          </p:nvPr>
        </p:nvSpPr>
        <p:spPr>
          <a:xfrm>
            <a:off x="2098677" y="2108204"/>
            <a:ext cx="7994651" cy="123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Limelight"/>
              <a:buNone/>
              <a:defRPr sz="27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2"/>
          <p:cNvSpPr>
            <a:spLocks noGrp="1"/>
          </p:cNvSpPr>
          <p:nvPr>
            <p:ph type="body" idx="1"/>
          </p:nvPr>
        </p:nvSpPr>
        <p:spPr>
          <a:xfrm>
            <a:off x="4050897" y="3400424"/>
            <a:ext cx="4090217" cy="357479"/>
          </a:xfrm>
          <a:prstGeom prst="roundRect">
            <a:avLst>
              <a:gd name="adj" fmla="val 50000"/>
            </a:avLst>
          </a:prstGeom>
          <a:solidFill>
            <a:srgbClr val="B2B5B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6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2939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29394"/>
              </a:buClr>
              <a:buSzPts val="1300"/>
              <a:buNone/>
              <a:defRPr sz="1300">
                <a:solidFill>
                  <a:srgbClr val="92939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29394"/>
              </a:buClr>
              <a:buSzPts val="1200"/>
              <a:buNone/>
              <a:defRPr sz="1200">
                <a:solidFill>
                  <a:srgbClr val="929394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29394"/>
              </a:buClr>
              <a:buSzPts val="1200"/>
              <a:buNone/>
              <a:defRPr sz="1200">
                <a:solidFill>
                  <a:srgbClr val="929394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29394"/>
              </a:buClr>
              <a:buSzPts val="1200"/>
              <a:buNone/>
              <a:defRPr sz="1200">
                <a:solidFill>
                  <a:srgbClr val="929394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29394"/>
              </a:buClr>
              <a:buSzPts val="1200"/>
              <a:buNone/>
              <a:defRPr sz="1200">
                <a:solidFill>
                  <a:srgbClr val="929394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29394"/>
              </a:buClr>
              <a:buSzPts val="1200"/>
              <a:buNone/>
              <a:defRPr sz="1200">
                <a:solidFill>
                  <a:srgbClr val="929394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29394"/>
              </a:buClr>
              <a:buSzPts val="1200"/>
              <a:buNone/>
              <a:defRPr sz="1200">
                <a:solidFill>
                  <a:srgbClr val="929394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2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2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2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自定义版式">
  <p:cSld name="9_自定义版式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4"/>
          <p:cNvSpPr>
            <a:spLocks noGrp="1"/>
          </p:cNvSpPr>
          <p:nvPr>
            <p:ph type="pic" idx="2"/>
          </p:nvPr>
        </p:nvSpPr>
        <p:spPr>
          <a:xfrm>
            <a:off x="714375" y="2168333"/>
            <a:ext cx="3868616" cy="353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自定义版式">
  <p:cSld name="6_自定义版式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5"/>
          <p:cNvSpPr>
            <a:spLocks noGrp="1"/>
          </p:cNvSpPr>
          <p:nvPr>
            <p:ph type="pic" idx="2"/>
          </p:nvPr>
        </p:nvSpPr>
        <p:spPr>
          <a:xfrm>
            <a:off x="6257052" y="1603158"/>
            <a:ext cx="2538589" cy="211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115"/>
          <p:cNvSpPr>
            <a:spLocks noGrp="1"/>
          </p:cNvSpPr>
          <p:nvPr>
            <p:ph type="pic" idx="3"/>
          </p:nvPr>
        </p:nvSpPr>
        <p:spPr>
          <a:xfrm>
            <a:off x="6249642" y="3813410"/>
            <a:ext cx="5067649" cy="21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自定义版式">
  <p:cSld name="5_自定义版式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6"/>
          <p:cNvSpPr>
            <a:spLocks noGrp="1"/>
          </p:cNvSpPr>
          <p:nvPr>
            <p:ph type="pic" idx="2"/>
          </p:nvPr>
        </p:nvSpPr>
        <p:spPr>
          <a:xfrm>
            <a:off x="4351109" y="2003728"/>
            <a:ext cx="3575672" cy="357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7"/>
          <p:cNvSpPr>
            <a:spLocks noGrp="1"/>
          </p:cNvSpPr>
          <p:nvPr>
            <p:ph type="pic" idx="2"/>
          </p:nvPr>
        </p:nvSpPr>
        <p:spPr>
          <a:xfrm>
            <a:off x="1820246" y="1875865"/>
            <a:ext cx="3827975" cy="265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117"/>
          <p:cNvSpPr>
            <a:spLocks noGrp="1"/>
          </p:cNvSpPr>
          <p:nvPr>
            <p:ph type="pic" idx="3"/>
          </p:nvPr>
        </p:nvSpPr>
        <p:spPr>
          <a:xfrm>
            <a:off x="6764233" y="1875865"/>
            <a:ext cx="3827975" cy="265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1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2_标题幻灯片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77"/>
          <p:cNvPicPr preferRelativeResize="0"/>
          <p:nvPr/>
        </p:nvPicPr>
        <p:blipFill rotWithShape="1">
          <a:blip r:embed="rId2">
            <a:alphaModFix/>
          </a:blip>
          <a:srcRect l="1" t="27927" r="23069" b="21839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77"/>
          <p:cNvSpPr txBox="1"/>
          <p:nvPr/>
        </p:nvSpPr>
        <p:spPr>
          <a:xfrm>
            <a:off x="375140" y="344618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77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489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8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00" name="Google Shape;100;p88"/>
          <p:cNvPicPr preferRelativeResize="0"/>
          <p:nvPr/>
        </p:nvPicPr>
        <p:blipFill rotWithShape="1">
          <a:blip r:embed="rId2">
            <a:alphaModFix/>
          </a:blip>
          <a:srcRect l="1" t="27927" r="23069" b="21839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88"/>
          <p:cNvSpPr txBox="1"/>
          <p:nvPr/>
        </p:nvSpPr>
        <p:spPr>
          <a:xfrm>
            <a:off x="375140" y="344618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4250953850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包图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B588C729-B8A5-4B8D-BA6D-5AE061BB0DBD}" type="datetimeFigureOut">
              <a:rPr lang="zh-CN" altLang="en-US" smtClean="0"/>
              <a:t>2020/12/18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图片包含 滑雪, 雪花&#10;&#10;已生成高可信度的说明">
            <a:extLst>
              <a:ext uri="{FF2B5EF4-FFF2-40B4-BE49-F238E27FC236}">
                <a16:creationId xmlns:a16="http://schemas.microsoft.com/office/drawing/2014/main" id="{0FD4CB60-A5AF-4F54-ABCC-86EE0F7FF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5840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A24BB50-9251-47DB-B3E5-EF111BF04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</p:spPr>
      </p:pic>
      <p:sp>
        <p:nvSpPr>
          <p:cNvPr id="4" name="投影片編號版面配置區 16"/>
          <p:cNvSpPr txBox="1">
            <a:spLocks/>
          </p:cNvSpPr>
          <p:nvPr userDrawn="1"/>
        </p:nvSpPr>
        <p:spPr>
          <a:xfrm>
            <a:off x="375140" y="344618"/>
            <a:ext cx="691661" cy="521161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defRPr/>
            </a:pPr>
            <a:fld id="{0A40D237-2A2B-4C32-B218-72E994CEDD6C}" type="slidenum">
              <a:rPr lang="zh-CN" altLang="en-US" sz="24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微软雅黑"/>
              </a:rPr>
              <a:pPr algn="ctr" defTabSz="914354">
                <a:defRPr/>
              </a:pPr>
              <a:t>‹#›</a:t>
            </a:fld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lvl1pPr>
              <a:defRPr lang="zh-TW" altLang="en-US" sz="3200" b="1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78437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lvl1pPr>
              <a:defRPr lang="zh-TW" altLang="en-US" sz="3200" b="1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zh-TW" altLang="en-US" dirty="0"/>
              <a:t>按一下以編輯母片標題樣式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6A24BB50-9251-47DB-B3E5-EF111BF04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</p:spPr>
      </p:pic>
      <p:sp>
        <p:nvSpPr>
          <p:cNvPr id="4" name="投影片編號版面配置區 16"/>
          <p:cNvSpPr txBox="1">
            <a:spLocks/>
          </p:cNvSpPr>
          <p:nvPr userDrawn="1"/>
        </p:nvSpPr>
        <p:spPr>
          <a:xfrm>
            <a:off x="375140" y="344618"/>
            <a:ext cx="691661" cy="521161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defRPr/>
            </a:pPr>
            <a:fld id="{0A40D237-2A2B-4C32-B218-72E994CEDD6C}" type="slidenum">
              <a:rPr lang="zh-CN" altLang="en-US" sz="24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微软雅黑"/>
              </a:rPr>
              <a:pPr algn="ctr" defTabSz="914354">
                <a:defRPr/>
              </a:pPr>
              <a:t>‹#›</a:t>
            </a:fld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59004033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86" name="Google Shape;186;p34"/>
          <p:cNvPicPr preferRelativeResize="0"/>
          <p:nvPr/>
        </p:nvPicPr>
        <p:blipFill rotWithShape="1">
          <a:blip r:embed="rId2">
            <a:alphaModFix/>
          </a:blip>
          <a:srcRect l="1" t="27927" r="23069" b="21838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4"/>
          <p:cNvSpPr txBox="1"/>
          <p:nvPr/>
        </p:nvSpPr>
        <p:spPr>
          <a:xfrm>
            <a:off x="375139" y="344616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Microsoft Yahei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 i="0" u="none" strike="noStrike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1053373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3"/>
          <p:cNvSpPr txBox="1">
            <a:spLocks noGrp="1"/>
          </p:cNvSpPr>
          <p:nvPr>
            <p:ph type="title"/>
          </p:nvPr>
        </p:nvSpPr>
        <p:spPr>
          <a:xfrm>
            <a:off x="596901" y="105197"/>
            <a:ext cx="10954459" cy="79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3"/>
          <p:cNvSpPr txBox="1">
            <a:spLocks noGrp="1"/>
          </p:cNvSpPr>
          <p:nvPr>
            <p:ph type="body" idx="1"/>
          </p:nvPr>
        </p:nvSpPr>
        <p:spPr>
          <a:xfrm>
            <a:off x="1399823" y="1244604"/>
            <a:ext cx="5080000" cy="493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900"/>
              <a:buChar char="🞊"/>
              <a:defRPr/>
            </a:lvl1pPr>
            <a:lvl2pPr marL="914400" lvl="1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 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3"/>
          <p:cNvSpPr txBox="1">
            <a:spLocks noGrp="1"/>
          </p:cNvSpPr>
          <p:nvPr>
            <p:ph type="body" idx="2"/>
          </p:nvPr>
        </p:nvSpPr>
        <p:spPr>
          <a:xfrm>
            <a:off x="6519335" y="1244604"/>
            <a:ext cx="5094116" cy="493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900"/>
              <a:buChar char="🞊"/>
              <a:defRPr/>
            </a:lvl1pPr>
            <a:lvl2pPr marL="914400" lvl="1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 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3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3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3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包图网" type="blank">
  <p:cSld name="包图网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2" name="Google Shape;192;p39" descr="图片包含 滑雪, 雪花&#10;&#10;已生成高可信度的说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362810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1_自訂版面配置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0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95" name="Google Shape;195;p40"/>
          <p:cNvPicPr preferRelativeResize="0"/>
          <p:nvPr/>
        </p:nvPicPr>
        <p:blipFill rotWithShape="1">
          <a:blip r:embed="rId2">
            <a:alphaModFix/>
          </a:blip>
          <a:srcRect l="1" t="27927" r="23069" b="21839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0"/>
          <p:cNvSpPr txBox="1"/>
          <p:nvPr/>
        </p:nvSpPr>
        <p:spPr>
          <a:xfrm>
            <a:off x="375140" y="344618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343264728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b1ddb0e14e_0_49"/>
          <p:cNvPicPr preferRelativeResize="0"/>
          <p:nvPr/>
        </p:nvPicPr>
        <p:blipFill rotWithShape="1">
          <a:blip r:embed="rId2">
            <a:alphaModFix/>
          </a:blip>
          <a:srcRect t="27924" r="23071" b="21841"/>
          <a:stretch/>
        </p:blipFill>
        <p:spPr>
          <a:xfrm>
            <a:off x="117231" y="80161"/>
            <a:ext cx="1493049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b1ddb0e14e_0_49"/>
          <p:cNvSpPr txBox="1"/>
          <p:nvPr/>
        </p:nvSpPr>
        <p:spPr>
          <a:xfrm>
            <a:off x="375140" y="344618"/>
            <a:ext cx="691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1" name="Google Shape;221;gb1ddb0e14e_0_49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817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包图网" type="blank">
  <p:cSld name="包图网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b1ddb0e14e_0_5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gb1ddb0e14e_0_5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gb1ddb0e14e_0_5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6" name="Google Shape;226;gb1ddb0e14e_0_53" descr="图片包含 滑雪, 雪花&#10;&#10;已生成高可信度的说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094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b1ddb0e14e_0_58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29" name="Google Shape;229;gb1ddb0e14e_0_58"/>
          <p:cNvPicPr preferRelativeResize="0"/>
          <p:nvPr/>
        </p:nvPicPr>
        <p:blipFill rotWithShape="1">
          <a:blip r:embed="rId2">
            <a:alphaModFix/>
          </a:blip>
          <a:srcRect t="27924" r="23071" b="21841"/>
          <a:stretch/>
        </p:blipFill>
        <p:spPr>
          <a:xfrm>
            <a:off x="117231" y="80161"/>
            <a:ext cx="1493049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b1ddb0e14e_0_58"/>
          <p:cNvSpPr txBox="1"/>
          <p:nvPr/>
        </p:nvSpPr>
        <p:spPr>
          <a:xfrm>
            <a:off x="375139" y="344616"/>
            <a:ext cx="691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Microsoft Yahei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 i="0" u="none" strike="noStrike" cap="none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09225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1_自訂版面配置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1ddb0e14e_0_62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33" name="Google Shape;233;gb1ddb0e14e_0_62"/>
          <p:cNvPicPr preferRelativeResize="0"/>
          <p:nvPr/>
        </p:nvPicPr>
        <p:blipFill rotWithShape="1">
          <a:blip r:embed="rId2">
            <a:alphaModFix/>
          </a:blip>
          <a:srcRect t="27924" r="23071" b="21841"/>
          <a:stretch/>
        </p:blipFill>
        <p:spPr>
          <a:xfrm>
            <a:off x="117231" y="80161"/>
            <a:ext cx="1493049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b1ddb0e14e_0_62"/>
          <p:cNvSpPr txBox="1"/>
          <p:nvPr/>
        </p:nvSpPr>
        <p:spPr>
          <a:xfrm>
            <a:off x="375140" y="344618"/>
            <a:ext cx="691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4089006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00" name="Google Shape;200;p36"/>
          <p:cNvPicPr preferRelativeResize="0"/>
          <p:nvPr/>
        </p:nvPicPr>
        <p:blipFill rotWithShape="1">
          <a:blip r:embed="rId2">
            <a:alphaModFix/>
          </a:blip>
          <a:srcRect l="1" t="27927" r="23069" b="21839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6"/>
          <p:cNvSpPr txBox="1"/>
          <p:nvPr/>
        </p:nvSpPr>
        <p:spPr>
          <a:xfrm>
            <a:off x="375140" y="344618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2979853319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包图网" type="blank">
  <p:cSld name="包图网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6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6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6" name="Google Shape;206;p68" descr="图片包含 滑雪, 雪花&#10;&#10;已生成高可信度的说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347497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69"/>
          <p:cNvPicPr preferRelativeResize="0"/>
          <p:nvPr/>
        </p:nvPicPr>
        <p:blipFill rotWithShape="1">
          <a:blip r:embed="rId2">
            <a:alphaModFix/>
          </a:blip>
          <a:srcRect l="1" t="27927" r="23069" b="21839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9"/>
          <p:cNvSpPr txBox="1"/>
          <p:nvPr/>
        </p:nvSpPr>
        <p:spPr>
          <a:xfrm>
            <a:off x="375140" y="344618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10" name="Google Shape;210;p69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043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0"/>
          <p:cNvSpPr txBox="1">
            <a:spLocks noGrp="1"/>
          </p:cNvSpPr>
          <p:nvPr>
            <p:ph type="title"/>
          </p:nvPr>
        </p:nvSpPr>
        <p:spPr>
          <a:xfrm>
            <a:off x="596901" y="105197"/>
            <a:ext cx="10954459" cy="79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3" name="Google Shape;213;p70"/>
          <p:cNvSpPr txBox="1">
            <a:spLocks noGrp="1"/>
          </p:cNvSpPr>
          <p:nvPr>
            <p:ph type="body" idx="1"/>
          </p:nvPr>
        </p:nvSpPr>
        <p:spPr>
          <a:xfrm>
            <a:off x="596901" y="1200151"/>
            <a:ext cx="10954459" cy="5100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70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70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7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900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900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900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900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900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900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900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900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900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49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4"/>
          <p:cNvSpPr txBox="1">
            <a:spLocks noGrp="1"/>
          </p:cNvSpPr>
          <p:nvPr>
            <p:ph type="title"/>
          </p:nvPr>
        </p:nvSpPr>
        <p:spPr>
          <a:xfrm>
            <a:off x="2302932" y="118534"/>
            <a:ext cx="9312101" cy="71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4"/>
          <p:cNvSpPr txBox="1">
            <a:spLocks noGrp="1"/>
          </p:cNvSpPr>
          <p:nvPr>
            <p:ph type="body" idx="1"/>
          </p:nvPr>
        </p:nvSpPr>
        <p:spPr>
          <a:xfrm>
            <a:off x="1099437" y="13763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650"/>
              <a:buNone/>
              <a:defRPr sz="1300" b="1"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94"/>
          <p:cNvSpPr txBox="1">
            <a:spLocks noGrp="1"/>
          </p:cNvSpPr>
          <p:nvPr>
            <p:ph type="body" idx="2"/>
          </p:nvPr>
        </p:nvSpPr>
        <p:spPr>
          <a:xfrm>
            <a:off x="1099437" y="22002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900"/>
              <a:buChar char="🞊"/>
              <a:defRPr/>
            </a:lvl1pPr>
            <a:lvl2pPr marL="914400" lvl="1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 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94"/>
          <p:cNvSpPr txBox="1">
            <a:spLocks noGrp="1"/>
          </p:cNvSpPr>
          <p:nvPr>
            <p:ph type="body" idx="3"/>
          </p:nvPr>
        </p:nvSpPr>
        <p:spPr>
          <a:xfrm>
            <a:off x="6431847" y="13763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650"/>
              <a:buNone/>
              <a:defRPr sz="1300" b="1"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94"/>
          <p:cNvSpPr txBox="1">
            <a:spLocks noGrp="1"/>
          </p:cNvSpPr>
          <p:nvPr>
            <p:ph type="body" idx="4"/>
          </p:nvPr>
        </p:nvSpPr>
        <p:spPr>
          <a:xfrm>
            <a:off x="6431847" y="22002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900"/>
              <a:buChar char="🞊"/>
              <a:defRPr/>
            </a:lvl1pPr>
            <a:lvl2pPr marL="914400" lvl="1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 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4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4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4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9DAC30-3280-4BC2-988B-4A716E547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0A09F5-EEBF-471B-A68F-D41EDC24B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585785-6EAE-4E5C-90B6-5683EB03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EF344F-C55B-46F1-BFEF-2111C3B4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D6BBF8-8281-44B1-9AFD-5EB0ACE6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537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C01666-A288-4539-A80F-87C27849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4332DF-ABF7-41FF-9BD6-240D3D174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7636B3-BA9C-4331-B4BE-4FF0E360A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C4D188-2E43-44E9-8AD4-6821F18A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52B949-65B2-4478-8D00-55258FD2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13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F6726A-0FF1-492C-8284-4C50D64A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9F812A-9D84-4739-BB69-7B899AEB7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B77636-590B-4028-8E72-CEF017A24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2BC5CF-6344-46CE-9043-BDEE2CAE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C118AD-EDB6-489A-AB89-7C19FF8B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87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F30D9B-E79F-4981-9CA9-FD34324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D59F31-B0E9-4EB2-AA09-771B17379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D331E7-A596-4655-8C7C-C9435B9E2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213ADF-C898-42E9-819F-160E6766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5162E3-8DEF-4373-9C25-581FAE74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C33207-EB2D-45B8-8F5B-FAE1E29B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99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B8B3C-0E2B-4932-94AE-1D7848D7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5FCD43-EC74-44D1-A147-5E3D3679A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3ABDB7-8E59-4E94-BFF1-2DD828BE3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CD3D123-E319-438E-809A-F00B80DEF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C3AD3D6-0153-4A50-8B64-BBF590C27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3A17BB3-8B2D-47E6-AABE-D0484680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1685D70-57E9-4A99-8161-1BABDE28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BE78DE-CC13-4460-8F2D-F7EB7B61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428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FC13A-0C71-462D-939A-7F82DEA4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EB6B99A-F024-4E0A-97C2-2CAC0A40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1DF1895-CD91-469B-9025-A32EC099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0B7FB5-93BB-4E21-A8B9-5FA61011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29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3B4F3B-CE05-412F-802F-06E7D4DD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D8E0A0A-3BAC-4381-9FCA-D18A72E5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3165FC-E125-4800-8710-EEF2553E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44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3B73C8-B24D-4A6E-BDCC-15E53817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E22B60-4B05-4EAB-8E10-A11EDC3A5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10F917-59E0-4A97-98CA-4BFC34580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AC8F1E-8B20-4270-8A6B-8191411F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F12E8E-1EB5-49F3-A42F-589AA496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3F44C1-BE40-48A6-B4A5-A65919F0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803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4D2B71-1EF5-4D8F-8140-917F2FCA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AC9FF94-B931-4E9A-8E96-A8533A2A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5E0221-213B-441C-A622-EE5A0F21D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A1B72-C734-419F-8AB4-0CA87656F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45194-65EA-4E72-B65F-FC5BD9BCF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B8B504-F566-4386-B473-CDE5BAD4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4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B074D1-E109-4902-B588-1E7245BB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ABAA27-EB82-498A-9255-37D902F01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C97D8C-3E13-40A5-BEC8-AE53BDE6B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634619-140E-466E-BB7B-4CA9B7D9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038482-01B0-4D55-8EFB-A8D5A6F5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5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5"/>
          <p:cNvSpPr txBox="1">
            <a:spLocks noGrp="1"/>
          </p:cNvSpPr>
          <p:nvPr>
            <p:ph type="title"/>
          </p:nvPr>
        </p:nvSpPr>
        <p:spPr>
          <a:xfrm>
            <a:off x="596901" y="105197"/>
            <a:ext cx="10954459" cy="79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5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5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5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FF17CA6-435E-4DFA-BBF2-6149DB17A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9C8C57B-2A58-4A8D-ABE3-05D1BFA19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15A1C-722D-4749-9997-EBE0F5E6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F4E-C291-44EB-91C2-D4070A530F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0910EB-F1FE-4992-90C3-4304DC36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57768E-41A0-41B1-B740-6EA6C9AD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33836-86CD-4662-B1DE-A2BD434D306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820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5474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603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08888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14375" y="2168333"/>
            <a:ext cx="3868616" cy="3530991"/>
          </a:xfrm>
          <a:custGeom>
            <a:avLst/>
            <a:gdLst>
              <a:gd name="connsiteX0" fmla="*/ 0 w 3868616"/>
              <a:gd name="connsiteY0" fmla="*/ 0 h 3530991"/>
              <a:gd name="connsiteX1" fmla="*/ 3868616 w 3868616"/>
              <a:gd name="connsiteY1" fmla="*/ 0 h 3530991"/>
              <a:gd name="connsiteX2" fmla="*/ 3868616 w 3868616"/>
              <a:gd name="connsiteY2" fmla="*/ 3530991 h 3530991"/>
              <a:gd name="connsiteX3" fmla="*/ 0 w 3868616"/>
              <a:gd name="connsiteY3" fmla="*/ 3530991 h 353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8616" h="3530991">
                <a:moveTo>
                  <a:pt x="0" y="0"/>
                </a:moveTo>
                <a:lnTo>
                  <a:pt x="3868616" y="0"/>
                </a:lnTo>
                <a:lnTo>
                  <a:pt x="3868616" y="3530991"/>
                </a:lnTo>
                <a:lnTo>
                  <a:pt x="0" y="35309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173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257052" y="1603158"/>
            <a:ext cx="2538589" cy="2119372"/>
          </a:xfrm>
          <a:custGeom>
            <a:avLst/>
            <a:gdLst>
              <a:gd name="connsiteX0" fmla="*/ 0 w 2538589"/>
              <a:gd name="connsiteY0" fmla="*/ 0 h 2119372"/>
              <a:gd name="connsiteX1" fmla="*/ 2538589 w 2538589"/>
              <a:gd name="connsiteY1" fmla="*/ 0 h 2119372"/>
              <a:gd name="connsiteX2" fmla="*/ 2538589 w 2538589"/>
              <a:gd name="connsiteY2" fmla="*/ 2119372 h 2119372"/>
              <a:gd name="connsiteX3" fmla="*/ 0 w 2538589"/>
              <a:gd name="connsiteY3" fmla="*/ 2119372 h 211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589" h="2119372">
                <a:moveTo>
                  <a:pt x="0" y="0"/>
                </a:moveTo>
                <a:lnTo>
                  <a:pt x="2538589" y="0"/>
                </a:lnTo>
                <a:lnTo>
                  <a:pt x="2538589" y="2119372"/>
                </a:lnTo>
                <a:lnTo>
                  <a:pt x="0" y="2119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49642" y="3813410"/>
            <a:ext cx="5067649" cy="2133135"/>
          </a:xfrm>
          <a:custGeom>
            <a:avLst/>
            <a:gdLst>
              <a:gd name="connsiteX0" fmla="*/ 0 w 5067649"/>
              <a:gd name="connsiteY0" fmla="*/ 0 h 2133134"/>
              <a:gd name="connsiteX1" fmla="*/ 5067649 w 5067649"/>
              <a:gd name="connsiteY1" fmla="*/ 0 h 2133134"/>
              <a:gd name="connsiteX2" fmla="*/ 5067649 w 5067649"/>
              <a:gd name="connsiteY2" fmla="*/ 2133134 h 2133134"/>
              <a:gd name="connsiteX3" fmla="*/ 0 w 5067649"/>
              <a:gd name="connsiteY3" fmla="*/ 2133134 h 213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649" h="2133134">
                <a:moveTo>
                  <a:pt x="0" y="0"/>
                </a:moveTo>
                <a:lnTo>
                  <a:pt x="5067649" y="0"/>
                </a:lnTo>
                <a:lnTo>
                  <a:pt x="5067649" y="2133134"/>
                </a:lnTo>
                <a:lnTo>
                  <a:pt x="0" y="21331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024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4351109" y="2003728"/>
            <a:ext cx="3575672" cy="3575675"/>
          </a:xfrm>
          <a:custGeom>
            <a:avLst/>
            <a:gdLst>
              <a:gd name="connsiteX0" fmla="*/ 1787836 w 3575672"/>
              <a:gd name="connsiteY0" fmla="*/ 0 h 3575674"/>
              <a:gd name="connsiteX1" fmla="*/ 3575672 w 3575672"/>
              <a:gd name="connsiteY1" fmla="*/ 1787837 h 3575674"/>
              <a:gd name="connsiteX2" fmla="*/ 1787836 w 3575672"/>
              <a:gd name="connsiteY2" fmla="*/ 3575674 h 3575674"/>
              <a:gd name="connsiteX3" fmla="*/ 0 w 3575672"/>
              <a:gd name="connsiteY3" fmla="*/ 1787837 h 3575674"/>
              <a:gd name="connsiteX4" fmla="*/ 1787836 w 3575672"/>
              <a:gd name="connsiteY4" fmla="*/ 0 h 35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672" h="3575674">
                <a:moveTo>
                  <a:pt x="1787836" y="0"/>
                </a:moveTo>
                <a:cubicBezTo>
                  <a:pt x="2775231" y="0"/>
                  <a:pt x="3575672" y="800442"/>
                  <a:pt x="3575672" y="1787837"/>
                </a:cubicBezTo>
                <a:cubicBezTo>
                  <a:pt x="3575672" y="2775232"/>
                  <a:pt x="2775231" y="3575674"/>
                  <a:pt x="1787836" y="3575674"/>
                </a:cubicBezTo>
                <a:cubicBezTo>
                  <a:pt x="800441" y="3575674"/>
                  <a:pt x="0" y="2775232"/>
                  <a:pt x="0" y="1787837"/>
                </a:cubicBezTo>
                <a:cubicBezTo>
                  <a:pt x="0" y="800442"/>
                  <a:pt x="800441" y="0"/>
                  <a:pt x="1787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740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1820246" y="1875865"/>
            <a:ext cx="3827975" cy="2654551"/>
          </a:xfrm>
          <a:custGeom>
            <a:avLst/>
            <a:gdLst>
              <a:gd name="connsiteX0" fmla="*/ 0 w 3827974"/>
              <a:gd name="connsiteY0" fmla="*/ 0 h 2654551"/>
              <a:gd name="connsiteX1" fmla="*/ 3827974 w 3827974"/>
              <a:gd name="connsiteY1" fmla="*/ 0 h 2654551"/>
              <a:gd name="connsiteX2" fmla="*/ 3827974 w 3827974"/>
              <a:gd name="connsiteY2" fmla="*/ 2654551 h 2654551"/>
              <a:gd name="connsiteX3" fmla="*/ 0 w 3827974"/>
              <a:gd name="connsiteY3" fmla="*/ 2654551 h 26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7974" h="2654551">
                <a:moveTo>
                  <a:pt x="0" y="0"/>
                </a:moveTo>
                <a:lnTo>
                  <a:pt x="3827974" y="0"/>
                </a:lnTo>
                <a:lnTo>
                  <a:pt x="3827974" y="2654551"/>
                </a:lnTo>
                <a:lnTo>
                  <a:pt x="0" y="26545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6764233" y="1875865"/>
            <a:ext cx="3827975" cy="2654551"/>
          </a:xfrm>
          <a:custGeom>
            <a:avLst/>
            <a:gdLst>
              <a:gd name="connsiteX0" fmla="*/ 0 w 3827974"/>
              <a:gd name="connsiteY0" fmla="*/ 0 h 2654551"/>
              <a:gd name="connsiteX1" fmla="*/ 3827974 w 3827974"/>
              <a:gd name="connsiteY1" fmla="*/ 0 h 2654551"/>
              <a:gd name="connsiteX2" fmla="*/ 3827974 w 3827974"/>
              <a:gd name="connsiteY2" fmla="*/ 2654551 h 2654551"/>
              <a:gd name="connsiteX3" fmla="*/ 0 w 3827974"/>
              <a:gd name="connsiteY3" fmla="*/ 2654551 h 26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7974" h="2654551">
                <a:moveTo>
                  <a:pt x="0" y="0"/>
                </a:moveTo>
                <a:lnTo>
                  <a:pt x="3827974" y="0"/>
                </a:lnTo>
                <a:lnTo>
                  <a:pt x="3827974" y="2654551"/>
                </a:lnTo>
                <a:lnTo>
                  <a:pt x="0" y="26545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99C8A52-0EC3-4181-8B4F-009A31F610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C81C12D-88FB-4E14-A20B-A46F7BFCCFA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92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包图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78">
              <a:buClrTx/>
              <a:buFontTx/>
              <a:buNone/>
            </a:pPr>
            <a:fld id="{B588C729-B8A5-4B8D-BA6D-5AE061BB0DBD}" type="datetimeFigureOut">
              <a:rPr lang="zh-CN" altLang="en-US" sz="1900" kern="1200" smtClean="0">
                <a:solidFill>
                  <a:prstClr val="black"/>
                </a:solidFill>
                <a:ea typeface="微软雅黑"/>
                <a:cs typeface="+mn-cs"/>
              </a:rPr>
              <a:pPr defTabSz="457178">
                <a:buClrTx/>
                <a:buFontTx/>
                <a:buNone/>
              </a:pPr>
              <a:t>2020/12/18</a:t>
            </a:fld>
            <a:endParaRPr lang="zh-CN" altLang="en-US" sz="190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78">
              <a:buClrTx/>
              <a:buFontTx/>
              <a:buNone/>
            </a:pPr>
            <a:endParaRPr lang="zh-CN" altLang="en-US" sz="190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457178">
              <a:buClrTx/>
              <a:buFontTx/>
              <a:buNone/>
            </a:pPr>
            <a:fld id="{0A40D237-2A2B-4C32-B218-72E994CEDD6C}" type="slidenum">
              <a:rPr lang="zh-CN" altLang="en-US" sz="1900" kern="1200" smtClean="0">
                <a:solidFill>
                  <a:prstClr val="black"/>
                </a:solidFill>
                <a:ea typeface="微软雅黑"/>
                <a:cs typeface="+mn-cs"/>
              </a:rPr>
              <a:pPr defTabSz="457178">
                <a:buClrTx/>
                <a:buFontTx/>
                <a:buNone/>
              </a:pPr>
              <a:t>‹#›</a:t>
            </a:fld>
            <a:endParaRPr lang="zh-CN" altLang="en-US" sz="190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pic>
        <p:nvPicPr>
          <p:cNvPr id="6" name="图片 5" descr="图片包含 滑雪, 雪花&#10;&#10;已生成高可信度的说明">
            <a:extLst>
              <a:ext uri="{FF2B5EF4-FFF2-40B4-BE49-F238E27FC236}">
                <a16:creationId xmlns:a16="http://schemas.microsoft.com/office/drawing/2014/main" id="{0FD4CB60-A5AF-4F54-ABCC-86EE0F7FF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6716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A24BB50-9251-47DB-B3E5-EF111BF04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</p:spPr>
      </p:pic>
      <p:sp>
        <p:nvSpPr>
          <p:cNvPr id="4" name="投影片編號版面配置區 16"/>
          <p:cNvSpPr txBox="1">
            <a:spLocks/>
          </p:cNvSpPr>
          <p:nvPr userDrawn="1"/>
        </p:nvSpPr>
        <p:spPr>
          <a:xfrm>
            <a:off x="375140" y="344618"/>
            <a:ext cx="691661" cy="521161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buClrTx/>
              <a:buFontTx/>
              <a:buNone/>
              <a:defRPr/>
            </a:pPr>
            <a:fld id="{0A40D237-2A2B-4C32-B218-72E994CEDD6C}" type="slidenum">
              <a:rPr lang="zh-CN" altLang="en-US" sz="24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pPr algn="ctr" defTabSz="914354">
                <a:buClrTx/>
                <a:buFontTx/>
                <a:buNone/>
                <a:defRPr/>
              </a:pPr>
              <a:t>‹#›</a:t>
            </a:fld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lvl1pPr>
              <a:defRPr lang="zh-TW" altLang="en-US" sz="3200" b="1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1455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6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6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6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9845" y="274641"/>
            <a:ext cx="9882555" cy="58477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lvl1pPr>
              <a:defRPr lang="zh-TW" altLang="en-US" sz="3200" b="1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zh-TW" altLang="en-US" dirty="0"/>
              <a:t>按一下以編輯母片標題樣式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6A24BB50-9251-47DB-B3E5-EF111BF04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</p:spPr>
      </p:pic>
      <p:sp>
        <p:nvSpPr>
          <p:cNvPr id="4" name="投影片編號版面配置區 16"/>
          <p:cNvSpPr txBox="1">
            <a:spLocks/>
          </p:cNvSpPr>
          <p:nvPr userDrawn="1"/>
        </p:nvSpPr>
        <p:spPr>
          <a:xfrm>
            <a:off x="375140" y="344618"/>
            <a:ext cx="691661" cy="521161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buClrTx/>
              <a:buFontTx/>
              <a:buNone/>
              <a:defRPr/>
            </a:pPr>
            <a:fld id="{0A40D237-2A2B-4C32-B218-72E994CEDD6C}" type="slidenum">
              <a:rPr lang="zh-CN" altLang="en-US" sz="24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pPr algn="ctr" defTabSz="914354">
                <a:buClrTx/>
                <a:buFontTx/>
                <a:buNone/>
                <a:defRPr/>
              </a:pPr>
              <a:t>‹#›</a:t>
            </a:fld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17748159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5"/>
          <p:cNvSpPr txBox="1">
            <a:spLocks noGrp="1"/>
          </p:cNvSpPr>
          <p:nvPr>
            <p:ph type="title"/>
          </p:nvPr>
        </p:nvSpPr>
        <p:spPr>
          <a:xfrm>
            <a:off x="596900" y="105195"/>
            <a:ext cx="10954459" cy="79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body" idx="1"/>
          </p:nvPr>
        </p:nvSpPr>
        <p:spPr>
          <a:xfrm>
            <a:off x="596900" y="1200149"/>
            <a:ext cx="10954459" cy="5100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93" name="Google Shape;93;p4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94" name="Google Shape;94;p4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9293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2059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6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97" name="Google Shape;97;p46"/>
          <p:cNvPicPr preferRelativeResize="0"/>
          <p:nvPr/>
        </p:nvPicPr>
        <p:blipFill rotWithShape="1">
          <a:blip r:embed="rId2">
            <a:alphaModFix/>
          </a:blip>
          <a:srcRect l="1" t="27927" r="23069" b="21839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6"/>
          <p:cNvSpPr txBox="1"/>
          <p:nvPr/>
        </p:nvSpPr>
        <p:spPr>
          <a:xfrm>
            <a:off x="375139" y="344616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pPr algn="ctr"/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022775730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47"/>
          <p:cNvPicPr preferRelativeResize="0"/>
          <p:nvPr/>
        </p:nvPicPr>
        <p:blipFill rotWithShape="1">
          <a:blip r:embed="rId2">
            <a:alphaModFix/>
          </a:blip>
          <a:srcRect l="1" t="27927" r="23069" b="21839"/>
          <a:stretch/>
        </p:blipFill>
        <p:spPr>
          <a:xfrm>
            <a:off x="117231" y="80161"/>
            <a:ext cx="1493048" cy="974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7"/>
          <p:cNvSpPr txBox="1"/>
          <p:nvPr/>
        </p:nvSpPr>
        <p:spPr>
          <a:xfrm>
            <a:off x="375139" y="344616"/>
            <a:ext cx="691661" cy="52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fld id="{00000000-1234-1234-1234-123412341234}" type="slidenum">
              <a:rPr lang="en-US" sz="2400" b="1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pPr algn="ctr"/>
              <a:t>‹#›</a:t>
            </a:fld>
            <a:endParaRPr sz="2400" b="1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2" name="Google Shape;102;p47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894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包图网" type="blank">
  <p:cSld name="包图网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5" name="Google Shape;1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6" name="Google Shape;1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07" name="Google Shape;107;p50" descr="图片包含 滑雪, 雪花&#10;&#10;已生成高可信度的说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091248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59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801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190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83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5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7"/>
          <p:cNvSpPr txBox="1">
            <a:spLocks noGrp="1"/>
          </p:cNvSpPr>
          <p:nvPr>
            <p:ph type="title"/>
          </p:nvPr>
        </p:nvSpPr>
        <p:spPr>
          <a:xfrm>
            <a:off x="1144592" y="533403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melight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7"/>
          <p:cNvSpPr txBox="1">
            <a:spLocks noGrp="1"/>
          </p:cNvSpPr>
          <p:nvPr>
            <p:ph type="body" idx="1"/>
          </p:nvPr>
        </p:nvSpPr>
        <p:spPr>
          <a:xfrm>
            <a:off x="5487989" y="1063634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76225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750"/>
              <a:buChar char="🞊"/>
              <a:defRPr sz="1500"/>
            </a:lvl1pPr>
            <a:lvl2pPr marL="914400" lvl="1" indent="-3111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00"/>
              <a:buChar char=" "/>
              <a:defRPr sz="1300"/>
            </a:lvl2pPr>
            <a:lvl3pPr marL="1371600" lvl="2" indent="-304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marL="2286000" lvl="4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5" name="Google Shape;65;p97"/>
          <p:cNvSpPr txBox="1">
            <a:spLocks noGrp="1"/>
          </p:cNvSpPr>
          <p:nvPr>
            <p:ph type="body" idx="2"/>
          </p:nvPr>
        </p:nvSpPr>
        <p:spPr>
          <a:xfrm>
            <a:off x="1144592" y="21336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600"/>
              <a:buNone/>
              <a:defRPr sz="1200"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6" name="Google Shape;66;p97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7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105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490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367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828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92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3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8"/>
          <p:cNvSpPr txBox="1">
            <a:spLocks noGrp="1"/>
          </p:cNvSpPr>
          <p:nvPr>
            <p:ph type="title"/>
          </p:nvPr>
        </p:nvSpPr>
        <p:spPr>
          <a:xfrm>
            <a:off x="1246192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melight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8"/>
          <p:cNvSpPr>
            <a:spLocks noGrp="1"/>
          </p:cNvSpPr>
          <p:nvPr>
            <p:ph type="pic" idx="2"/>
          </p:nvPr>
        </p:nvSpPr>
        <p:spPr>
          <a:xfrm>
            <a:off x="5442833" y="987432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just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8D0EB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98"/>
          <p:cNvSpPr txBox="1">
            <a:spLocks noGrp="1"/>
          </p:cNvSpPr>
          <p:nvPr>
            <p:ph type="body" idx="1"/>
          </p:nvPr>
        </p:nvSpPr>
        <p:spPr>
          <a:xfrm>
            <a:off x="1246192" y="205740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600"/>
              <a:buNone/>
              <a:defRPr sz="1200"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3" name="Google Shape;73;p98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8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2939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73"/>
          <p:cNvPicPr preferRelativeResize="0"/>
          <p:nvPr/>
        </p:nvPicPr>
        <p:blipFill rotWithShape="1">
          <a:blip r:embed="rId13">
            <a:alphaModFix/>
          </a:blip>
          <a:srcRect t="19642" b="67932"/>
          <a:stretch/>
        </p:blipFill>
        <p:spPr>
          <a:xfrm>
            <a:off x="0" y="-27384"/>
            <a:ext cx="12192000" cy="10136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73"/>
          <p:cNvSpPr/>
          <p:nvPr/>
        </p:nvSpPr>
        <p:spPr>
          <a:xfrm>
            <a:off x="0" y="352486"/>
            <a:ext cx="12192000" cy="756084"/>
          </a:xfrm>
          <a:prstGeom prst="rect">
            <a:avLst/>
          </a:prstGeom>
          <a:solidFill>
            <a:srgbClr val="0082B3">
              <a:alpha val="5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73"/>
          <p:cNvSpPr/>
          <p:nvPr/>
        </p:nvSpPr>
        <p:spPr>
          <a:xfrm>
            <a:off x="2540" y="208468"/>
            <a:ext cx="12192000" cy="504056"/>
          </a:xfrm>
          <a:prstGeom prst="rect">
            <a:avLst/>
          </a:prstGeom>
          <a:solidFill>
            <a:srgbClr val="0082B3">
              <a:alpha val="5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73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3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73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293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73"/>
          <p:cNvSpPr txBox="1">
            <a:spLocks noGrp="1"/>
          </p:cNvSpPr>
          <p:nvPr>
            <p:ph type="title"/>
          </p:nvPr>
        </p:nvSpPr>
        <p:spPr>
          <a:xfrm>
            <a:off x="596901" y="105197"/>
            <a:ext cx="10954459" cy="79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melight"/>
              <a:buNone/>
              <a:defRPr sz="3200" b="1" i="0" u="none" strike="noStrike" cap="non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body" idx="1"/>
          </p:nvPr>
        </p:nvSpPr>
        <p:spPr>
          <a:xfrm>
            <a:off x="596901" y="1200151"/>
            <a:ext cx="10954459" cy="5100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04800" algn="just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🞊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8D0EB"/>
              </a:buClr>
              <a:buSzPts val="1900"/>
              <a:buFont typeface="Arial"/>
              <a:buChar char=" 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001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  <a:buFontTx/>
              <a:buNone/>
            </a:pPr>
            <a:fld id="{530820CF-B880-4189-942D-D702A7CBA73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9170">
                <a:buClrTx/>
                <a:buFontTx/>
                <a:buNone/>
              </a:pPr>
              <a:t>2020/12/18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  <a:buFontTx/>
              <a:buNone/>
            </a:pPr>
            <a:fld id="{0C913308-F349-4B6D-A68A-DD1791B4A57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917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8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16" r:id="rId3"/>
    <p:sldLayoutId id="2147483722" r:id="rId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7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7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7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8" name="Google Shape;108;p7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713" r:id="rId19"/>
    <p:sldLayoutId id="214748372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2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ransition spd="slow">
    <p:wipe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91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14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237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D9FF0A-AC5C-4455-A976-45768F533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E0DCA2-6DF9-4262-ADE8-7FF7DBC90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629A05-E9CE-4569-9567-6AA6DD78D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Tx/>
              <a:buFontTx/>
              <a:buNone/>
            </a:pPr>
            <a:fld id="{6B967F4E-C291-44EB-91C2-D4070A530FEA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354">
                <a:buClrTx/>
                <a:buFontTx/>
                <a:buNone/>
              </a:pPr>
              <a:t>2020/12/18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FD3406-AD03-4C04-95EF-C2050CC4A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4F978F-D2C6-4D48-A11A-7CFBC7D74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Tx/>
              <a:buFontTx/>
              <a:buNone/>
            </a:pPr>
            <a:fld id="{A1833836-86CD-4662-B1DE-A2BD434D3060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defTabSz="914354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DE3E65-F150-4669-B490-BEE38143D0D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4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14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p:transition spd="slow">
    <p:wipe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png"/><Relationship Id="rId5" Type="http://schemas.openxmlformats.org/officeDocument/2006/relationships/image" Target="../media/image63.png"/><Relationship Id="rId4" Type="http://schemas.openxmlformats.org/officeDocument/2006/relationships/image" Target="../media/image17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"/>
          <p:cNvSpPr txBox="1">
            <a:spLocks noGrp="1"/>
          </p:cNvSpPr>
          <p:nvPr>
            <p:ph type="title"/>
          </p:nvPr>
        </p:nvSpPr>
        <p:spPr>
          <a:xfrm>
            <a:off x="203201" y="3991428"/>
            <a:ext cx="11829142" cy="67888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388"/>
              </a:buClr>
              <a:buSzPts val="3600"/>
              <a:buFont typeface="Limelight"/>
              <a:buNone/>
            </a:pPr>
            <a:r>
              <a:rPr 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109嘉義基督教醫院   </a:t>
            </a:r>
            <a:r>
              <a:rPr lang="en-US" b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實證醫學競賽</a:t>
            </a:r>
            <a:endParaRPr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9" name="Google Shape;349;p1"/>
          <p:cNvGrpSpPr/>
          <p:nvPr/>
        </p:nvGrpSpPr>
        <p:grpSpPr>
          <a:xfrm>
            <a:off x="1210317" y="4637664"/>
            <a:ext cx="9951170" cy="2097610"/>
            <a:chOff x="1045037" y="3809636"/>
            <a:chExt cx="10104192" cy="2445141"/>
          </a:xfrm>
        </p:grpSpPr>
        <p:grpSp>
          <p:nvGrpSpPr>
            <p:cNvPr id="350" name="Google Shape;350;p1"/>
            <p:cNvGrpSpPr/>
            <p:nvPr/>
          </p:nvGrpSpPr>
          <p:grpSpPr>
            <a:xfrm>
              <a:off x="1045037" y="3809636"/>
              <a:ext cx="10104192" cy="2445141"/>
              <a:chOff x="1045037" y="2636810"/>
              <a:chExt cx="10104192" cy="2445141"/>
            </a:xfrm>
          </p:grpSpPr>
          <p:grpSp>
            <p:nvGrpSpPr>
              <p:cNvPr id="351" name="Google Shape;351;p1"/>
              <p:cNvGrpSpPr/>
              <p:nvPr/>
            </p:nvGrpSpPr>
            <p:grpSpPr>
              <a:xfrm>
                <a:off x="1045037" y="3279195"/>
                <a:ext cx="1799772" cy="1802756"/>
                <a:chOff x="783777" y="2459400"/>
                <a:chExt cx="1349829" cy="1352068"/>
              </a:xfrm>
            </p:grpSpPr>
            <p:sp>
              <p:nvSpPr>
                <p:cNvPr id="352" name="Google Shape;352;p1"/>
                <p:cNvSpPr/>
                <p:nvPr/>
              </p:nvSpPr>
              <p:spPr>
                <a:xfrm>
                  <a:off x="783777" y="2459400"/>
                  <a:ext cx="1349828" cy="360000"/>
                </a:xfrm>
                <a:prstGeom prst="rect">
                  <a:avLst/>
                </a:prstGeom>
                <a:solidFill>
                  <a:srgbClr val="ED7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53" name="Google Shape;353;p1"/>
                <p:cNvSpPr/>
                <p:nvPr/>
              </p:nvSpPr>
              <p:spPr>
                <a:xfrm>
                  <a:off x="783778" y="2819399"/>
                  <a:ext cx="1349828" cy="99206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54" name="Google Shape;354;p1"/>
                <p:cNvSpPr/>
                <p:nvPr/>
              </p:nvSpPr>
              <p:spPr>
                <a:xfrm>
                  <a:off x="783777" y="3733800"/>
                  <a:ext cx="1349828" cy="77660"/>
                </a:xfrm>
                <a:prstGeom prst="rect">
                  <a:avLst/>
                </a:prstGeom>
                <a:solidFill>
                  <a:srgbClr val="ED7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</p:grpSp>
          <p:grpSp>
            <p:nvGrpSpPr>
              <p:cNvPr id="355" name="Google Shape;355;p1"/>
              <p:cNvGrpSpPr/>
              <p:nvPr/>
            </p:nvGrpSpPr>
            <p:grpSpPr>
              <a:xfrm>
                <a:off x="3121141" y="3279194"/>
                <a:ext cx="1799771" cy="1802754"/>
                <a:chOff x="2340856" y="2459400"/>
                <a:chExt cx="1349828" cy="1352067"/>
              </a:xfrm>
            </p:grpSpPr>
            <p:sp>
              <p:nvSpPr>
                <p:cNvPr id="356" name="Google Shape;356;p1"/>
                <p:cNvSpPr/>
                <p:nvPr/>
              </p:nvSpPr>
              <p:spPr>
                <a:xfrm>
                  <a:off x="2340856" y="2459400"/>
                  <a:ext cx="1349828" cy="360000"/>
                </a:xfrm>
                <a:prstGeom prst="rect">
                  <a:avLst/>
                </a:prstGeom>
                <a:solidFill>
                  <a:srgbClr val="3AB2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57" name="Google Shape;357;p1"/>
                <p:cNvSpPr/>
                <p:nvPr/>
              </p:nvSpPr>
              <p:spPr>
                <a:xfrm>
                  <a:off x="2340856" y="2819399"/>
                  <a:ext cx="1349828" cy="99206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58" name="Google Shape;358;p1"/>
                <p:cNvSpPr/>
                <p:nvPr/>
              </p:nvSpPr>
              <p:spPr>
                <a:xfrm>
                  <a:off x="2340856" y="3733800"/>
                  <a:ext cx="1349828" cy="77660"/>
                </a:xfrm>
                <a:prstGeom prst="rect">
                  <a:avLst/>
                </a:prstGeom>
                <a:solidFill>
                  <a:srgbClr val="3AB2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</p:grpSp>
          <p:grpSp>
            <p:nvGrpSpPr>
              <p:cNvPr id="359" name="Google Shape;359;p1"/>
              <p:cNvGrpSpPr/>
              <p:nvPr/>
            </p:nvGrpSpPr>
            <p:grpSpPr>
              <a:xfrm>
                <a:off x="5197246" y="3279193"/>
                <a:ext cx="1799772" cy="1802754"/>
                <a:chOff x="3897934" y="2459400"/>
                <a:chExt cx="1349829" cy="1352067"/>
              </a:xfrm>
            </p:grpSpPr>
            <p:sp>
              <p:nvSpPr>
                <p:cNvPr id="360" name="Google Shape;360;p1"/>
                <p:cNvSpPr/>
                <p:nvPr/>
              </p:nvSpPr>
              <p:spPr>
                <a:xfrm>
                  <a:off x="3897935" y="2459400"/>
                  <a:ext cx="1349828" cy="360000"/>
                </a:xfrm>
                <a:prstGeom prst="rect">
                  <a:avLst/>
                </a:prstGeom>
                <a:solidFill>
                  <a:srgbClr val="76923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61" name="Google Shape;361;p1"/>
                <p:cNvSpPr/>
                <p:nvPr/>
              </p:nvSpPr>
              <p:spPr>
                <a:xfrm>
                  <a:off x="3897934" y="2819397"/>
                  <a:ext cx="1349828" cy="99207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62" name="Google Shape;362;p1"/>
                <p:cNvSpPr/>
                <p:nvPr/>
              </p:nvSpPr>
              <p:spPr>
                <a:xfrm>
                  <a:off x="3897935" y="3733801"/>
                  <a:ext cx="1349828" cy="77660"/>
                </a:xfrm>
                <a:prstGeom prst="rect">
                  <a:avLst/>
                </a:prstGeom>
                <a:solidFill>
                  <a:srgbClr val="76923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</p:grpSp>
          <p:grpSp>
            <p:nvGrpSpPr>
              <p:cNvPr id="363" name="Google Shape;363;p1"/>
              <p:cNvGrpSpPr/>
              <p:nvPr/>
            </p:nvGrpSpPr>
            <p:grpSpPr>
              <a:xfrm>
                <a:off x="7273350" y="3279196"/>
                <a:ext cx="1799773" cy="1802752"/>
                <a:chOff x="5455012" y="2459400"/>
                <a:chExt cx="1349830" cy="1352065"/>
              </a:xfrm>
            </p:grpSpPr>
            <p:sp>
              <p:nvSpPr>
                <p:cNvPr id="364" name="Google Shape;364;p1"/>
                <p:cNvSpPr/>
                <p:nvPr/>
              </p:nvSpPr>
              <p:spPr>
                <a:xfrm>
                  <a:off x="5455014" y="2459400"/>
                  <a:ext cx="1349828" cy="360000"/>
                </a:xfrm>
                <a:prstGeom prst="rect">
                  <a:avLst/>
                </a:prstGeom>
                <a:solidFill>
                  <a:srgbClr val="3AB2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65" name="Google Shape;365;p1"/>
                <p:cNvSpPr/>
                <p:nvPr/>
              </p:nvSpPr>
              <p:spPr>
                <a:xfrm>
                  <a:off x="5455012" y="2819396"/>
                  <a:ext cx="1349828" cy="99206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66" name="Google Shape;366;p1"/>
                <p:cNvSpPr/>
                <p:nvPr/>
              </p:nvSpPr>
              <p:spPr>
                <a:xfrm>
                  <a:off x="5455014" y="3733800"/>
                  <a:ext cx="1349828" cy="77660"/>
                </a:xfrm>
                <a:prstGeom prst="rect">
                  <a:avLst/>
                </a:prstGeom>
                <a:solidFill>
                  <a:srgbClr val="3AB2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</p:grpSp>
          <p:grpSp>
            <p:nvGrpSpPr>
              <p:cNvPr id="367" name="Google Shape;367;p1"/>
              <p:cNvGrpSpPr/>
              <p:nvPr/>
            </p:nvGrpSpPr>
            <p:grpSpPr>
              <a:xfrm>
                <a:off x="9349454" y="3279193"/>
                <a:ext cx="1799775" cy="1802750"/>
                <a:chOff x="7012090" y="2459400"/>
                <a:chExt cx="1349831" cy="1352064"/>
              </a:xfrm>
            </p:grpSpPr>
            <p:sp>
              <p:nvSpPr>
                <p:cNvPr id="368" name="Google Shape;368;p1"/>
                <p:cNvSpPr/>
                <p:nvPr/>
              </p:nvSpPr>
              <p:spPr>
                <a:xfrm>
                  <a:off x="7012093" y="2459400"/>
                  <a:ext cx="1349828" cy="360000"/>
                </a:xfrm>
                <a:prstGeom prst="rect">
                  <a:avLst/>
                </a:prstGeom>
                <a:solidFill>
                  <a:srgbClr val="ED7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69" name="Google Shape;369;p1"/>
                <p:cNvSpPr/>
                <p:nvPr/>
              </p:nvSpPr>
              <p:spPr>
                <a:xfrm>
                  <a:off x="7012090" y="2819396"/>
                  <a:ext cx="1349828" cy="99206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70" name="Google Shape;370;p1"/>
                <p:cNvSpPr/>
                <p:nvPr/>
              </p:nvSpPr>
              <p:spPr>
                <a:xfrm>
                  <a:off x="7012093" y="3733800"/>
                  <a:ext cx="1349828" cy="77660"/>
                </a:xfrm>
                <a:prstGeom prst="rect">
                  <a:avLst/>
                </a:prstGeom>
                <a:solidFill>
                  <a:srgbClr val="ED7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</p:grpSp>
          <p:grpSp>
            <p:nvGrpSpPr>
              <p:cNvPr id="371" name="Google Shape;371;p1"/>
              <p:cNvGrpSpPr/>
              <p:nvPr/>
            </p:nvGrpSpPr>
            <p:grpSpPr>
              <a:xfrm>
                <a:off x="1639143" y="2636810"/>
                <a:ext cx="8915976" cy="611563"/>
                <a:chOff x="1229357" y="1977595"/>
                <a:chExt cx="6686982" cy="458672"/>
              </a:xfrm>
            </p:grpSpPr>
            <p:sp>
              <p:nvSpPr>
                <p:cNvPr id="372" name="Google Shape;372;p1"/>
                <p:cNvSpPr/>
                <p:nvPr/>
              </p:nvSpPr>
              <p:spPr>
                <a:xfrm>
                  <a:off x="1229357" y="1977597"/>
                  <a:ext cx="458670" cy="458670"/>
                </a:xfrm>
                <a:prstGeom prst="ellipse">
                  <a:avLst/>
                </a:prstGeom>
                <a:solidFill>
                  <a:srgbClr val="ED7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73" name="Google Shape;373;p1"/>
                <p:cNvSpPr/>
                <p:nvPr/>
              </p:nvSpPr>
              <p:spPr>
                <a:xfrm>
                  <a:off x="1332517" y="2080758"/>
                  <a:ext cx="252351" cy="252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6" extrusionOk="0">
                      <a:moveTo>
                        <a:pt x="347" y="284"/>
                      </a:moveTo>
                      <a:cubicBezTo>
                        <a:pt x="347" y="238"/>
                        <a:pt x="347" y="238"/>
                        <a:pt x="347" y="238"/>
                      </a:cubicBezTo>
                      <a:cubicBezTo>
                        <a:pt x="347" y="210"/>
                        <a:pt x="328" y="169"/>
                        <a:pt x="278" y="169"/>
                      </a:cubicBezTo>
                      <a:cubicBezTo>
                        <a:pt x="238" y="169"/>
                        <a:pt x="238" y="169"/>
                        <a:pt x="238" y="169"/>
                      </a:cubicBezTo>
                      <a:cubicBezTo>
                        <a:pt x="210" y="169"/>
                        <a:pt x="207" y="155"/>
                        <a:pt x="207" y="148"/>
                      </a:cubicBezTo>
                      <a:cubicBezTo>
                        <a:pt x="207" y="92"/>
                        <a:pt x="207" y="92"/>
                        <a:pt x="207" y="92"/>
                      </a:cubicBezTo>
                      <a:cubicBezTo>
                        <a:pt x="224" y="85"/>
                        <a:pt x="236" y="68"/>
                        <a:pt x="236" y="48"/>
                      </a:cubicBezTo>
                      <a:cubicBezTo>
                        <a:pt x="236" y="21"/>
                        <a:pt x="214" y="0"/>
                        <a:pt x="188" y="0"/>
                      </a:cubicBezTo>
                      <a:cubicBezTo>
                        <a:pt x="161" y="0"/>
                        <a:pt x="140" y="21"/>
                        <a:pt x="140" y="48"/>
                      </a:cubicBezTo>
                      <a:cubicBezTo>
                        <a:pt x="140" y="68"/>
                        <a:pt x="152" y="85"/>
                        <a:pt x="169" y="92"/>
                      </a:cubicBezTo>
                      <a:cubicBezTo>
                        <a:pt x="169" y="148"/>
                        <a:pt x="169" y="148"/>
                        <a:pt x="169" y="148"/>
                      </a:cubicBezTo>
                      <a:cubicBezTo>
                        <a:pt x="169" y="153"/>
                        <a:pt x="167" y="169"/>
                        <a:pt x="138" y="169"/>
                      </a:cubicBezTo>
                      <a:cubicBezTo>
                        <a:pt x="98" y="169"/>
                        <a:pt x="98" y="169"/>
                        <a:pt x="98" y="169"/>
                      </a:cubicBezTo>
                      <a:cubicBezTo>
                        <a:pt x="47" y="169"/>
                        <a:pt x="29" y="210"/>
                        <a:pt x="29" y="238"/>
                      </a:cubicBezTo>
                      <a:cubicBezTo>
                        <a:pt x="29" y="284"/>
                        <a:pt x="29" y="284"/>
                        <a:pt x="29" y="284"/>
                      </a:cubicBezTo>
                      <a:cubicBezTo>
                        <a:pt x="12" y="291"/>
                        <a:pt x="0" y="308"/>
                        <a:pt x="0" y="328"/>
                      </a:cubicBezTo>
                      <a:cubicBezTo>
                        <a:pt x="0" y="354"/>
                        <a:pt x="21" y="376"/>
                        <a:pt x="48" y="376"/>
                      </a:cubicBezTo>
                      <a:cubicBezTo>
                        <a:pt x="74" y="376"/>
                        <a:pt x="96" y="354"/>
                        <a:pt x="96" y="328"/>
                      </a:cubicBezTo>
                      <a:cubicBezTo>
                        <a:pt x="96" y="308"/>
                        <a:pt x="84" y="291"/>
                        <a:pt x="67" y="284"/>
                      </a:cubicBezTo>
                      <a:cubicBezTo>
                        <a:pt x="67" y="238"/>
                        <a:pt x="67" y="238"/>
                        <a:pt x="67" y="238"/>
                      </a:cubicBezTo>
                      <a:cubicBezTo>
                        <a:pt x="67" y="233"/>
                        <a:pt x="68" y="207"/>
                        <a:pt x="98" y="207"/>
                      </a:cubicBezTo>
                      <a:cubicBezTo>
                        <a:pt x="138" y="207"/>
                        <a:pt x="138" y="207"/>
                        <a:pt x="138" y="207"/>
                      </a:cubicBezTo>
                      <a:cubicBezTo>
                        <a:pt x="150" y="207"/>
                        <a:pt x="160" y="205"/>
                        <a:pt x="169" y="202"/>
                      </a:cubicBezTo>
                      <a:cubicBezTo>
                        <a:pt x="169" y="284"/>
                        <a:pt x="169" y="284"/>
                        <a:pt x="169" y="284"/>
                      </a:cubicBezTo>
                      <a:cubicBezTo>
                        <a:pt x="152" y="291"/>
                        <a:pt x="140" y="308"/>
                        <a:pt x="140" y="328"/>
                      </a:cubicBezTo>
                      <a:cubicBezTo>
                        <a:pt x="140" y="354"/>
                        <a:pt x="161" y="376"/>
                        <a:pt x="188" y="376"/>
                      </a:cubicBezTo>
                      <a:cubicBezTo>
                        <a:pt x="214" y="376"/>
                        <a:pt x="236" y="354"/>
                        <a:pt x="236" y="328"/>
                      </a:cubicBezTo>
                      <a:cubicBezTo>
                        <a:pt x="236" y="308"/>
                        <a:pt x="224" y="291"/>
                        <a:pt x="207" y="284"/>
                      </a:cubicBezTo>
                      <a:cubicBezTo>
                        <a:pt x="207" y="202"/>
                        <a:pt x="207" y="202"/>
                        <a:pt x="207" y="202"/>
                      </a:cubicBezTo>
                      <a:cubicBezTo>
                        <a:pt x="215" y="205"/>
                        <a:pt x="226" y="207"/>
                        <a:pt x="238" y="207"/>
                      </a:cubicBezTo>
                      <a:cubicBezTo>
                        <a:pt x="278" y="207"/>
                        <a:pt x="278" y="207"/>
                        <a:pt x="278" y="207"/>
                      </a:cubicBezTo>
                      <a:cubicBezTo>
                        <a:pt x="306" y="207"/>
                        <a:pt x="309" y="231"/>
                        <a:pt x="309" y="238"/>
                      </a:cubicBezTo>
                      <a:cubicBezTo>
                        <a:pt x="309" y="284"/>
                        <a:pt x="309" y="284"/>
                        <a:pt x="309" y="284"/>
                      </a:cubicBezTo>
                      <a:cubicBezTo>
                        <a:pt x="292" y="291"/>
                        <a:pt x="280" y="308"/>
                        <a:pt x="280" y="328"/>
                      </a:cubicBezTo>
                      <a:cubicBezTo>
                        <a:pt x="280" y="354"/>
                        <a:pt x="301" y="376"/>
                        <a:pt x="328" y="376"/>
                      </a:cubicBezTo>
                      <a:cubicBezTo>
                        <a:pt x="354" y="376"/>
                        <a:pt x="376" y="354"/>
                        <a:pt x="376" y="328"/>
                      </a:cubicBezTo>
                      <a:cubicBezTo>
                        <a:pt x="376" y="308"/>
                        <a:pt x="364" y="291"/>
                        <a:pt x="347" y="284"/>
                      </a:cubicBezTo>
                      <a:close/>
                      <a:moveTo>
                        <a:pt x="75" y="328"/>
                      </a:moveTo>
                      <a:cubicBezTo>
                        <a:pt x="75" y="343"/>
                        <a:pt x="63" y="356"/>
                        <a:pt x="48" y="356"/>
                      </a:cubicBezTo>
                      <a:cubicBezTo>
                        <a:pt x="32" y="356"/>
                        <a:pt x="20" y="343"/>
                        <a:pt x="20" y="328"/>
                      </a:cubicBezTo>
                      <a:cubicBezTo>
                        <a:pt x="20" y="313"/>
                        <a:pt x="32" y="300"/>
                        <a:pt x="48" y="300"/>
                      </a:cubicBezTo>
                      <a:cubicBezTo>
                        <a:pt x="63" y="300"/>
                        <a:pt x="75" y="313"/>
                        <a:pt x="75" y="328"/>
                      </a:cubicBezTo>
                      <a:close/>
                      <a:moveTo>
                        <a:pt x="160" y="48"/>
                      </a:moveTo>
                      <a:cubicBezTo>
                        <a:pt x="160" y="33"/>
                        <a:pt x="172" y="20"/>
                        <a:pt x="188" y="20"/>
                      </a:cubicBezTo>
                      <a:cubicBezTo>
                        <a:pt x="203" y="20"/>
                        <a:pt x="215" y="33"/>
                        <a:pt x="215" y="48"/>
                      </a:cubicBezTo>
                      <a:cubicBezTo>
                        <a:pt x="215" y="63"/>
                        <a:pt x="203" y="76"/>
                        <a:pt x="188" y="76"/>
                      </a:cubicBezTo>
                      <a:cubicBezTo>
                        <a:pt x="172" y="76"/>
                        <a:pt x="160" y="63"/>
                        <a:pt x="160" y="48"/>
                      </a:cubicBezTo>
                      <a:close/>
                      <a:moveTo>
                        <a:pt x="215" y="328"/>
                      </a:moveTo>
                      <a:cubicBezTo>
                        <a:pt x="215" y="343"/>
                        <a:pt x="203" y="356"/>
                        <a:pt x="188" y="356"/>
                      </a:cubicBezTo>
                      <a:cubicBezTo>
                        <a:pt x="172" y="356"/>
                        <a:pt x="160" y="343"/>
                        <a:pt x="160" y="328"/>
                      </a:cubicBezTo>
                      <a:cubicBezTo>
                        <a:pt x="160" y="313"/>
                        <a:pt x="172" y="300"/>
                        <a:pt x="188" y="300"/>
                      </a:cubicBezTo>
                      <a:cubicBezTo>
                        <a:pt x="203" y="300"/>
                        <a:pt x="215" y="313"/>
                        <a:pt x="215" y="328"/>
                      </a:cubicBezTo>
                      <a:close/>
                      <a:moveTo>
                        <a:pt x="328" y="356"/>
                      </a:moveTo>
                      <a:cubicBezTo>
                        <a:pt x="312" y="356"/>
                        <a:pt x="300" y="343"/>
                        <a:pt x="300" y="328"/>
                      </a:cubicBezTo>
                      <a:cubicBezTo>
                        <a:pt x="300" y="313"/>
                        <a:pt x="312" y="300"/>
                        <a:pt x="328" y="300"/>
                      </a:cubicBezTo>
                      <a:cubicBezTo>
                        <a:pt x="343" y="300"/>
                        <a:pt x="355" y="313"/>
                        <a:pt x="355" y="328"/>
                      </a:cubicBezTo>
                      <a:cubicBezTo>
                        <a:pt x="355" y="343"/>
                        <a:pt x="343" y="356"/>
                        <a:pt x="328" y="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60950" rIns="121900" bIns="6095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74" name="Google Shape;374;p1"/>
                <p:cNvSpPr/>
                <p:nvPr/>
              </p:nvSpPr>
              <p:spPr>
                <a:xfrm>
                  <a:off x="2786435" y="1977597"/>
                  <a:ext cx="458670" cy="458670"/>
                </a:xfrm>
                <a:prstGeom prst="ellipse">
                  <a:avLst/>
                </a:prstGeom>
                <a:solidFill>
                  <a:srgbClr val="3AB2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75" name="Google Shape;375;p1"/>
                <p:cNvSpPr/>
                <p:nvPr/>
              </p:nvSpPr>
              <p:spPr>
                <a:xfrm>
                  <a:off x="2889595" y="2080758"/>
                  <a:ext cx="252351" cy="252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6" extrusionOk="0">
                      <a:moveTo>
                        <a:pt x="347" y="284"/>
                      </a:moveTo>
                      <a:cubicBezTo>
                        <a:pt x="347" y="238"/>
                        <a:pt x="347" y="238"/>
                        <a:pt x="347" y="238"/>
                      </a:cubicBezTo>
                      <a:cubicBezTo>
                        <a:pt x="347" y="210"/>
                        <a:pt x="328" y="169"/>
                        <a:pt x="278" y="169"/>
                      </a:cubicBezTo>
                      <a:cubicBezTo>
                        <a:pt x="238" y="169"/>
                        <a:pt x="238" y="169"/>
                        <a:pt x="238" y="169"/>
                      </a:cubicBezTo>
                      <a:cubicBezTo>
                        <a:pt x="210" y="169"/>
                        <a:pt x="207" y="155"/>
                        <a:pt x="207" y="148"/>
                      </a:cubicBezTo>
                      <a:cubicBezTo>
                        <a:pt x="207" y="92"/>
                        <a:pt x="207" y="92"/>
                        <a:pt x="207" y="92"/>
                      </a:cubicBezTo>
                      <a:cubicBezTo>
                        <a:pt x="224" y="85"/>
                        <a:pt x="236" y="68"/>
                        <a:pt x="236" y="48"/>
                      </a:cubicBezTo>
                      <a:cubicBezTo>
                        <a:pt x="236" y="21"/>
                        <a:pt x="214" y="0"/>
                        <a:pt x="188" y="0"/>
                      </a:cubicBezTo>
                      <a:cubicBezTo>
                        <a:pt x="161" y="0"/>
                        <a:pt x="140" y="21"/>
                        <a:pt x="140" y="48"/>
                      </a:cubicBezTo>
                      <a:cubicBezTo>
                        <a:pt x="140" y="68"/>
                        <a:pt x="152" y="85"/>
                        <a:pt x="169" y="92"/>
                      </a:cubicBezTo>
                      <a:cubicBezTo>
                        <a:pt x="169" y="148"/>
                        <a:pt x="169" y="148"/>
                        <a:pt x="169" y="148"/>
                      </a:cubicBezTo>
                      <a:cubicBezTo>
                        <a:pt x="169" y="153"/>
                        <a:pt x="167" y="169"/>
                        <a:pt x="138" y="169"/>
                      </a:cubicBezTo>
                      <a:cubicBezTo>
                        <a:pt x="98" y="169"/>
                        <a:pt x="98" y="169"/>
                        <a:pt x="98" y="169"/>
                      </a:cubicBezTo>
                      <a:cubicBezTo>
                        <a:pt x="47" y="169"/>
                        <a:pt x="29" y="210"/>
                        <a:pt x="29" y="238"/>
                      </a:cubicBezTo>
                      <a:cubicBezTo>
                        <a:pt x="29" y="284"/>
                        <a:pt x="29" y="284"/>
                        <a:pt x="29" y="284"/>
                      </a:cubicBezTo>
                      <a:cubicBezTo>
                        <a:pt x="12" y="291"/>
                        <a:pt x="0" y="308"/>
                        <a:pt x="0" y="328"/>
                      </a:cubicBezTo>
                      <a:cubicBezTo>
                        <a:pt x="0" y="354"/>
                        <a:pt x="21" y="376"/>
                        <a:pt x="48" y="376"/>
                      </a:cubicBezTo>
                      <a:cubicBezTo>
                        <a:pt x="74" y="376"/>
                        <a:pt x="96" y="354"/>
                        <a:pt x="96" y="328"/>
                      </a:cubicBezTo>
                      <a:cubicBezTo>
                        <a:pt x="96" y="308"/>
                        <a:pt x="84" y="291"/>
                        <a:pt x="67" y="284"/>
                      </a:cubicBezTo>
                      <a:cubicBezTo>
                        <a:pt x="67" y="238"/>
                        <a:pt x="67" y="238"/>
                        <a:pt x="67" y="238"/>
                      </a:cubicBezTo>
                      <a:cubicBezTo>
                        <a:pt x="67" y="233"/>
                        <a:pt x="68" y="207"/>
                        <a:pt x="98" y="207"/>
                      </a:cubicBezTo>
                      <a:cubicBezTo>
                        <a:pt x="138" y="207"/>
                        <a:pt x="138" y="207"/>
                        <a:pt x="138" y="207"/>
                      </a:cubicBezTo>
                      <a:cubicBezTo>
                        <a:pt x="150" y="207"/>
                        <a:pt x="160" y="205"/>
                        <a:pt x="169" y="202"/>
                      </a:cubicBezTo>
                      <a:cubicBezTo>
                        <a:pt x="169" y="284"/>
                        <a:pt x="169" y="284"/>
                        <a:pt x="169" y="284"/>
                      </a:cubicBezTo>
                      <a:cubicBezTo>
                        <a:pt x="152" y="291"/>
                        <a:pt x="140" y="308"/>
                        <a:pt x="140" y="328"/>
                      </a:cubicBezTo>
                      <a:cubicBezTo>
                        <a:pt x="140" y="354"/>
                        <a:pt x="161" y="376"/>
                        <a:pt x="188" y="376"/>
                      </a:cubicBezTo>
                      <a:cubicBezTo>
                        <a:pt x="214" y="376"/>
                        <a:pt x="236" y="354"/>
                        <a:pt x="236" y="328"/>
                      </a:cubicBezTo>
                      <a:cubicBezTo>
                        <a:pt x="236" y="308"/>
                        <a:pt x="224" y="291"/>
                        <a:pt x="207" y="284"/>
                      </a:cubicBezTo>
                      <a:cubicBezTo>
                        <a:pt x="207" y="202"/>
                        <a:pt x="207" y="202"/>
                        <a:pt x="207" y="202"/>
                      </a:cubicBezTo>
                      <a:cubicBezTo>
                        <a:pt x="215" y="205"/>
                        <a:pt x="226" y="207"/>
                        <a:pt x="238" y="207"/>
                      </a:cubicBezTo>
                      <a:cubicBezTo>
                        <a:pt x="278" y="207"/>
                        <a:pt x="278" y="207"/>
                        <a:pt x="278" y="207"/>
                      </a:cubicBezTo>
                      <a:cubicBezTo>
                        <a:pt x="306" y="207"/>
                        <a:pt x="309" y="231"/>
                        <a:pt x="309" y="238"/>
                      </a:cubicBezTo>
                      <a:cubicBezTo>
                        <a:pt x="309" y="284"/>
                        <a:pt x="309" y="284"/>
                        <a:pt x="309" y="284"/>
                      </a:cubicBezTo>
                      <a:cubicBezTo>
                        <a:pt x="292" y="291"/>
                        <a:pt x="280" y="308"/>
                        <a:pt x="280" y="328"/>
                      </a:cubicBezTo>
                      <a:cubicBezTo>
                        <a:pt x="280" y="354"/>
                        <a:pt x="301" y="376"/>
                        <a:pt x="328" y="376"/>
                      </a:cubicBezTo>
                      <a:cubicBezTo>
                        <a:pt x="354" y="376"/>
                        <a:pt x="376" y="354"/>
                        <a:pt x="376" y="328"/>
                      </a:cubicBezTo>
                      <a:cubicBezTo>
                        <a:pt x="376" y="308"/>
                        <a:pt x="364" y="291"/>
                        <a:pt x="347" y="284"/>
                      </a:cubicBezTo>
                      <a:close/>
                      <a:moveTo>
                        <a:pt x="75" y="328"/>
                      </a:moveTo>
                      <a:cubicBezTo>
                        <a:pt x="75" y="343"/>
                        <a:pt x="63" y="356"/>
                        <a:pt x="48" y="356"/>
                      </a:cubicBezTo>
                      <a:cubicBezTo>
                        <a:pt x="32" y="356"/>
                        <a:pt x="20" y="343"/>
                        <a:pt x="20" y="328"/>
                      </a:cubicBezTo>
                      <a:cubicBezTo>
                        <a:pt x="20" y="313"/>
                        <a:pt x="32" y="300"/>
                        <a:pt x="48" y="300"/>
                      </a:cubicBezTo>
                      <a:cubicBezTo>
                        <a:pt x="63" y="300"/>
                        <a:pt x="75" y="313"/>
                        <a:pt x="75" y="328"/>
                      </a:cubicBezTo>
                      <a:close/>
                      <a:moveTo>
                        <a:pt x="160" y="48"/>
                      </a:moveTo>
                      <a:cubicBezTo>
                        <a:pt x="160" y="33"/>
                        <a:pt x="172" y="20"/>
                        <a:pt x="188" y="20"/>
                      </a:cubicBezTo>
                      <a:cubicBezTo>
                        <a:pt x="203" y="20"/>
                        <a:pt x="215" y="33"/>
                        <a:pt x="215" y="48"/>
                      </a:cubicBezTo>
                      <a:cubicBezTo>
                        <a:pt x="215" y="63"/>
                        <a:pt x="203" y="76"/>
                        <a:pt x="188" y="76"/>
                      </a:cubicBezTo>
                      <a:cubicBezTo>
                        <a:pt x="172" y="76"/>
                        <a:pt x="160" y="63"/>
                        <a:pt x="160" y="48"/>
                      </a:cubicBezTo>
                      <a:close/>
                      <a:moveTo>
                        <a:pt x="215" y="328"/>
                      </a:moveTo>
                      <a:cubicBezTo>
                        <a:pt x="215" y="343"/>
                        <a:pt x="203" y="356"/>
                        <a:pt x="188" y="356"/>
                      </a:cubicBezTo>
                      <a:cubicBezTo>
                        <a:pt x="172" y="356"/>
                        <a:pt x="160" y="343"/>
                        <a:pt x="160" y="328"/>
                      </a:cubicBezTo>
                      <a:cubicBezTo>
                        <a:pt x="160" y="313"/>
                        <a:pt x="172" y="300"/>
                        <a:pt x="188" y="300"/>
                      </a:cubicBezTo>
                      <a:cubicBezTo>
                        <a:pt x="203" y="300"/>
                        <a:pt x="215" y="313"/>
                        <a:pt x="215" y="328"/>
                      </a:cubicBezTo>
                      <a:close/>
                      <a:moveTo>
                        <a:pt x="328" y="356"/>
                      </a:moveTo>
                      <a:cubicBezTo>
                        <a:pt x="312" y="356"/>
                        <a:pt x="300" y="343"/>
                        <a:pt x="300" y="328"/>
                      </a:cubicBezTo>
                      <a:cubicBezTo>
                        <a:pt x="300" y="313"/>
                        <a:pt x="312" y="300"/>
                        <a:pt x="328" y="300"/>
                      </a:cubicBezTo>
                      <a:cubicBezTo>
                        <a:pt x="343" y="300"/>
                        <a:pt x="355" y="313"/>
                        <a:pt x="355" y="328"/>
                      </a:cubicBezTo>
                      <a:cubicBezTo>
                        <a:pt x="355" y="343"/>
                        <a:pt x="343" y="356"/>
                        <a:pt x="328" y="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60950" rIns="121900" bIns="6095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76" name="Google Shape;376;p1"/>
                <p:cNvSpPr/>
                <p:nvPr/>
              </p:nvSpPr>
              <p:spPr>
                <a:xfrm>
                  <a:off x="4343513" y="1977597"/>
                  <a:ext cx="458670" cy="458670"/>
                </a:xfrm>
                <a:prstGeom prst="ellipse">
                  <a:avLst/>
                </a:prstGeom>
                <a:solidFill>
                  <a:srgbClr val="76923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77" name="Google Shape;377;p1"/>
                <p:cNvSpPr/>
                <p:nvPr/>
              </p:nvSpPr>
              <p:spPr>
                <a:xfrm>
                  <a:off x="4446673" y="2080757"/>
                  <a:ext cx="252351" cy="252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6" extrusionOk="0">
                      <a:moveTo>
                        <a:pt x="347" y="284"/>
                      </a:moveTo>
                      <a:cubicBezTo>
                        <a:pt x="347" y="238"/>
                        <a:pt x="347" y="238"/>
                        <a:pt x="347" y="238"/>
                      </a:cubicBezTo>
                      <a:cubicBezTo>
                        <a:pt x="347" y="210"/>
                        <a:pt x="328" y="169"/>
                        <a:pt x="278" y="169"/>
                      </a:cubicBezTo>
                      <a:cubicBezTo>
                        <a:pt x="238" y="169"/>
                        <a:pt x="238" y="169"/>
                        <a:pt x="238" y="169"/>
                      </a:cubicBezTo>
                      <a:cubicBezTo>
                        <a:pt x="210" y="169"/>
                        <a:pt x="207" y="155"/>
                        <a:pt x="207" y="148"/>
                      </a:cubicBezTo>
                      <a:cubicBezTo>
                        <a:pt x="207" y="92"/>
                        <a:pt x="207" y="92"/>
                        <a:pt x="207" y="92"/>
                      </a:cubicBezTo>
                      <a:cubicBezTo>
                        <a:pt x="224" y="85"/>
                        <a:pt x="236" y="68"/>
                        <a:pt x="236" y="48"/>
                      </a:cubicBezTo>
                      <a:cubicBezTo>
                        <a:pt x="236" y="21"/>
                        <a:pt x="214" y="0"/>
                        <a:pt x="188" y="0"/>
                      </a:cubicBezTo>
                      <a:cubicBezTo>
                        <a:pt x="161" y="0"/>
                        <a:pt x="140" y="21"/>
                        <a:pt x="140" y="48"/>
                      </a:cubicBezTo>
                      <a:cubicBezTo>
                        <a:pt x="140" y="68"/>
                        <a:pt x="152" y="85"/>
                        <a:pt x="169" y="92"/>
                      </a:cubicBezTo>
                      <a:cubicBezTo>
                        <a:pt x="169" y="148"/>
                        <a:pt x="169" y="148"/>
                        <a:pt x="169" y="148"/>
                      </a:cubicBezTo>
                      <a:cubicBezTo>
                        <a:pt x="169" y="153"/>
                        <a:pt x="167" y="169"/>
                        <a:pt x="138" y="169"/>
                      </a:cubicBezTo>
                      <a:cubicBezTo>
                        <a:pt x="98" y="169"/>
                        <a:pt x="98" y="169"/>
                        <a:pt x="98" y="169"/>
                      </a:cubicBezTo>
                      <a:cubicBezTo>
                        <a:pt x="47" y="169"/>
                        <a:pt x="29" y="210"/>
                        <a:pt x="29" y="238"/>
                      </a:cubicBezTo>
                      <a:cubicBezTo>
                        <a:pt x="29" y="284"/>
                        <a:pt x="29" y="284"/>
                        <a:pt x="29" y="284"/>
                      </a:cubicBezTo>
                      <a:cubicBezTo>
                        <a:pt x="12" y="291"/>
                        <a:pt x="0" y="308"/>
                        <a:pt x="0" y="328"/>
                      </a:cubicBezTo>
                      <a:cubicBezTo>
                        <a:pt x="0" y="354"/>
                        <a:pt x="21" y="376"/>
                        <a:pt x="48" y="376"/>
                      </a:cubicBezTo>
                      <a:cubicBezTo>
                        <a:pt x="74" y="376"/>
                        <a:pt x="96" y="354"/>
                        <a:pt x="96" y="328"/>
                      </a:cubicBezTo>
                      <a:cubicBezTo>
                        <a:pt x="96" y="308"/>
                        <a:pt x="84" y="291"/>
                        <a:pt x="67" y="284"/>
                      </a:cubicBezTo>
                      <a:cubicBezTo>
                        <a:pt x="67" y="238"/>
                        <a:pt x="67" y="238"/>
                        <a:pt x="67" y="238"/>
                      </a:cubicBezTo>
                      <a:cubicBezTo>
                        <a:pt x="67" y="233"/>
                        <a:pt x="68" y="207"/>
                        <a:pt x="98" y="207"/>
                      </a:cubicBezTo>
                      <a:cubicBezTo>
                        <a:pt x="138" y="207"/>
                        <a:pt x="138" y="207"/>
                        <a:pt x="138" y="207"/>
                      </a:cubicBezTo>
                      <a:cubicBezTo>
                        <a:pt x="150" y="207"/>
                        <a:pt x="160" y="205"/>
                        <a:pt x="169" y="202"/>
                      </a:cubicBezTo>
                      <a:cubicBezTo>
                        <a:pt x="169" y="284"/>
                        <a:pt x="169" y="284"/>
                        <a:pt x="169" y="284"/>
                      </a:cubicBezTo>
                      <a:cubicBezTo>
                        <a:pt x="152" y="291"/>
                        <a:pt x="140" y="308"/>
                        <a:pt x="140" y="328"/>
                      </a:cubicBezTo>
                      <a:cubicBezTo>
                        <a:pt x="140" y="354"/>
                        <a:pt x="161" y="376"/>
                        <a:pt x="188" y="376"/>
                      </a:cubicBezTo>
                      <a:cubicBezTo>
                        <a:pt x="214" y="376"/>
                        <a:pt x="236" y="354"/>
                        <a:pt x="236" y="328"/>
                      </a:cubicBezTo>
                      <a:cubicBezTo>
                        <a:pt x="236" y="308"/>
                        <a:pt x="224" y="291"/>
                        <a:pt x="207" y="284"/>
                      </a:cubicBezTo>
                      <a:cubicBezTo>
                        <a:pt x="207" y="202"/>
                        <a:pt x="207" y="202"/>
                        <a:pt x="207" y="202"/>
                      </a:cubicBezTo>
                      <a:cubicBezTo>
                        <a:pt x="215" y="205"/>
                        <a:pt x="226" y="207"/>
                        <a:pt x="238" y="207"/>
                      </a:cubicBezTo>
                      <a:cubicBezTo>
                        <a:pt x="278" y="207"/>
                        <a:pt x="278" y="207"/>
                        <a:pt x="278" y="207"/>
                      </a:cubicBezTo>
                      <a:cubicBezTo>
                        <a:pt x="306" y="207"/>
                        <a:pt x="309" y="231"/>
                        <a:pt x="309" y="238"/>
                      </a:cubicBezTo>
                      <a:cubicBezTo>
                        <a:pt x="309" y="284"/>
                        <a:pt x="309" y="284"/>
                        <a:pt x="309" y="284"/>
                      </a:cubicBezTo>
                      <a:cubicBezTo>
                        <a:pt x="292" y="291"/>
                        <a:pt x="280" y="308"/>
                        <a:pt x="280" y="328"/>
                      </a:cubicBezTo>
                      <a:cubicBezTo>
                        <a:pt x="280" y="354"/>
                        <a:pt x="301" y="376"/>
                        <a:pt x="328" y="376"/>
                      </a:cubicBezTo>
                      <a:cubicBezTo>
                        <a:pt x="354" y="376"/>
                        <a:pt x="376" y="354"/>
                        <a:pt x="376" y="328"/>
                      </a:cubicBezTo>
                      <a:cubicBezTo>
                        <a:pt x="376" y="308"/>
                        <a:pt x="364" y="291"/>
                        <a:pt x="347" y="284"/>
                      </a:cubicBezTo>
                      <a:close/>
                      <a:moveTo>
                        <a:pt x="75" y="328"/>
                      </a:moveTo>
                      <a:cubicBezTo>
                        <a:pt x="75" y="343"/>
                        <a:pt x="63" y="356"/>
                        <a:pt x="48" y="356"/>
                      </a:cubicBezTo>
                      <a:cubicBezTo>
                        <a:pt x="32" y="356"/>
                        <a:pt x="20" y="343"/>
                        <a:pt x="20" y="328"/>
                      </a:cubicBezTo>
                      <a:cubicBezTo>
                        <a:pt x="20" y="313"/>
                        <a:pt x="32" y="300"/>
                        <a:pt x="48" y="300"/>
                      </a:cubicBezTo>
                      <a:cubicBezTo>
                        <a:pt x="63" y="300"/>
                        <a:pt x="75" y="313"/>
                        <a:pt x="75" y="328"/>
                      </a:cubicBezTo>
                      <a:close/>
                      <a:moveTo>
                        <a:pt x="160" y="48"/>
                      </a:moveTo>
                      <a:cubicBezTo>
                        <a:pt x="160" y="33"/>
                        <a:pt x="172" y="20"/>
                        <a:pt x="188" y="20"/>
                      </a:cubicBezTo>
                      <a:cubicBezTo>
                        <a:pt x="203" y="20"/>
                        <a:pt x="215" y="33"/>
                        <a:pt x="215" y="48"/>
                      </a:cubicBezTo>
                      <a:cubicBezTo>
                        <a:pt x="215" y="63"/>
                        <a:pt x="203" y="76"/>
                        <a:pt x="188" y="76"/>
                      </a:cubicBezTo>
                      <a:cubicBezTo>
                        <a:pt x="172" y="76"/>
                        <a:pt x="160" y="63"/>
                        <a:pt x="160" y="48"/>
                      </a:cubicBezTo>
                      <a:close/>
                      <a:moveTo>
                        <a:pt x="215" y="328"/>
                      </a:moveTo>
                      <a:cubicBezTo>
                        <a:pt x="215" y="343"/>
                        <a:pt x="203" y="356"/>
                        <a:pt x="188" y="356"/>
                      </a:cubicBezTo>
                      <a:cubicBezTo>
                        <a:pt x="172" y="356"/>
                        <a:pt x="160" y="343"/>
                        <a:pt x="160" y="328"/>
                      </a:cubicBezTo>
                      <a:cubicBezTo>
                        <a:pt x="160" y="313"/>
                        <a:pt x="172" y="300"/>
                        <a:pt x="188" y="300"/>
                      </a:cubicBezTo>
                      <a:cubicBezTo>
                        <a:pt x="203" y="300"/>
                        <a:pt x="215" y="313"/>
                        <a:pt x="215" y="328"/>
                      </a:cubicBezTo>
                      <a:close/>
                      <a:moveTo>
                        <a:pt x="328" y="356"/>
                      </a:moveTo>
                      <a:cubicBezTo>
                        <a:pt x="312" y="356"/>
                        <a:pt x="300" y="343"/>
                        <a:pt x="300" y="328"/>
                      </a:cubicBezTo>
                      <a:cubicBezTo>
                        <a:pt x="300" y="313"/>
                        <a:pt x="312" y="300"/>
                        <a:pt x="328" y="300"/>
                      </a:cubicBezTo>
                      <a:cubicBezTo>
                        <a:pt x="343" y="300"/>
                        <a:pt x="355" y="313"/>
                        <a:pt x="355" y="328"/>
                      </a:cubicBezTo>
                      <a:cubicBezTo>
                        <a:pt x="355" y="343"/>
                        <a:pt x="343" y="356"/>
                        <a:pt x="328" y="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60950" rIns="121900" bIns="6095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78" name="Google Shape;378;p1"/>
                <p:cNvSpPr/>
                <p:nvPr/>
              </p:nvSpPr>
              <p:spPr>
                <a:xfrm>
                  <a:off x="5900591" y="1977595"/>
                  <a:ext cx="458670" cy="458670"/>
                </a:xfrm>
                <a:prstGeom prst="ellipse">
                  <a:avLst/>
                </a:prstGeom>
                <a:solidFill>
                  <a:srgbClr val="3AB2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79" name="Google Shape;379;p1"/>
                <p:cNvSpPr/>
                <p:nvPr/>
              </p:nvSpPr>
              <p:spPr>
                <a:xfrm>
                  <a:off x="6003751" y="2080756"/>
                  <a:ext cx="252351" cy="252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6" extrusionOk="0">
                      <a:moveTo>
                        <a:pt x="347" y="284"/>
                      </a:moveTo>
                      <a:cubicBezTo>
                        <a:pt x="347" y="238"/>
                        <a:pt x="347" y="238"/>
                        <a:pt x="347" y="238"/>
                      </a:cubicBezTo>
                      <a:cubicBezTo>
                        <a:pt x="347" y="210"/>
                        <a:pt x="328" y="169"/>
                        <a:pt x="278" y="169"/>
                      </a:cubicBezTo>
                      <a:cubicBezTo>
                        <a:pt x="238" y="169"/>
                        <a:pt x="238" y="169"/>
                        <a:pt x="238" y="169"/>
                      </a:cubicBezTo>
                      <a:cubicBezTo>
                        <a:pt x="210" y="169"/>
                        <a:pt x="207" y="155"/>
                        <a:pt x="207" y="148"/>
                      </a:cubicBezTo>
                      <a:cubicBezTo>
                        <a:pt x="207" y="92"/>
                        <a:pt x="207" y="92"/>
                        <a:pt x="207" y="92"/>
                      </a:cubicBezTo>
                      <a:cubicBezTo>
                        <a:pt x="224" y="85"/>
                        <a:pt x="236" y="68"/>
                        <a:pt x="236" y="48"/>
                      </a:cubicBezTo>
                      <a:cubicBezTo>
                        <a:pt x="236" y="21"/>
                        <a:pt x="214" y="0"/>
                        <a:pt x="188" y="0"/>
                      </a:cubicBezTo>
                      <a:cubicBezTo>
                        <a:pt x="161" y="0"/>
                        <a:pt x="140" y="21"/>
                        <a:pt x="140" y="48"/>
                      </a:cubicBezTo>
                      <a:cubicBezTo>
                        <a:pt x="140" y="68"/>
                        <a:pt x="152" y="85"/>
                        <a:pt x="169" y="92"/>
                      </a:cubicBezTo>
                      <a:cubicBezTo>
                        <a:pt x="169" y="148"/>
                        <a:pt x="169" y="148"/>
                        <a:pt x="169" y="148"/>
                      </a:cubicBezTo>
                      <a:cubicBezTo>
                        <a:pt x="169" y="153"/>
                        <a:pt x="167" y="169"/>
                        <a:pt x="138" y="169"/>
                      </a:cubicBezTo>
                      <a:cubicBezTo>
                        <a:pt x="98" y="169"/>
                        <a:pt x="98" y="169"/>
                        <a:pt x="98" y="169"/>
                      </a:cubicBezTo>
                      <a:cubicBezTo>
                        <a:pt x="47" y="169"/>
                        <a:pt x="29" y="210"/>
                        <a:pt x="29" y="238"/>
                      </a:cubicBezTo>
                      <a:cubicBezTo>
                        <a:pt x="29" y="284"/>
                        <a:pt x="29" y="284"/>
                        <a:pt x="29" y="284"/>
                      </a:cubicBezTo>
                      <a:cubicBezTo>
                        <a:pt x="12" y="291"/>
                        <a:pt x="0" y="308"/>
                        <a:pt x="0" y="328"/>
                      </a:cubicBezTo>
                      <a:cubicBezTo>
                        <a:pt x="0" y="354"/>
                        <a:pt x="21" y="376"/>
                        <a:pt x="48" y="376"/>
                      </a:cubicBezTo>
                      <a:cubicBezTo>
                        <a:pt x="74" y="376"/>
                        <a:pt x="96" y="354"/>
                        <a:pt x="96" y="328"/>
                      </a:cubicBezTo>
                      <a:cubicBezTo>
                        <a:pt x="96" y="308"/>
                        <a:pt x="84" y="291"/>
                        <a:pt x="67" y="284"/>
                      </a:cubicBezTo>
                      <a:cubicBezTo>
                        <a:pt x="67" y="238"/>
                        <a:pt x="67" y="238"/>
                        <a:pt x="67" y="238"/>
                      </a:cubicBezTo>
                      <a:cubicBezTo>
                        <a:pt x="67" y="233"/>
                        <a:pt x="68" y="207"/>
                        <a:pt x="98" y="207"/>
                      </a:cubicBezTo>
                      <a:cubicBezTo>
                        <a:pt x="138" y="207"/>
                        <a:pt x="138" y="207"/>
                        <a:pt x="138" y="207"/>
                      </a:cubicBezTo>
                      <a:cubicBezTo>
                        <a:pt x="150" y="207"/>
                        <a:pt x="160" y="205"/>
                        <a:pt x="169" y="202"/>
                      </a:cubicBezTo>
                      <a:cubicBezTo>
                        <a:pt x="169" y="284"/>
                        <a:pt x="169" y="284"/>
                        <a:pt x="169" y="284"/>
                      </a:cubicBezTo>
                      <a:cubicBezTo>
                        <a:pt x="152" y="291"/>
                        <a:pt x="140" y="308"/>
                        <a:pt x="140" y="328"/>
                      </a:cubicBezTo>
                      <a:cubicBezTo>
                        <a:pt x="140" y="354"/>
                        <a:pt x="161" y="376"/>
                        <a:pt x="188" y="376"/>
                      </a:cubicBezTo>
                      <a:cubicBezTo>
                        <a:pt x="214" y="376"/>
                        <a:pt x="236" y="354"/>
                        <a:pt x="236" y="328"/>
                      </a:cubicBezTo>
                      <a:cubicBezTo>
                        <a:pt x="236" y="308"/>
                        <a:pt x="224" y="291"/>
                        <a:pt x="207" y="284"/>
                      </a:cubicBezTo>
                      <a:cubicBezTo>
                        <a:pt x="207" y="202"/>
                        <a:pt x="207" y="202"/>
                        <a:pt x="207" y="202"/>
                      </a:cubicBezTo>
                      <a:cubicBezTo>
                        <a:pt x="215" y="205"/>
                        <a:pt x="226" y="207"/>
                        <a:pt x="238" y="207"/>
                      </a:cubicBezTo>
                      <a:cubicBezTo>
                        <a:pt x="278" y="207"/>
                        <a:pt x="278" y="207"/>
                        <a:pt x="278" y="207"/>
                      </a:cubicBezTo>
                      <a:cubicBezTo>
                        <a:pt x="306" y="207"/>
                        <a:pt x="309" y="231"/>
                        <a:pt x="309" y="238"/>
                      </a:cubicBezTo>
                      <a:cubicBezTo>
                        <a:pt x="309" y="284"/>
                        <a:pt x="309" y="284"/>
                        <a:pt x="309" y="284"/>
                      </a:cubicBezTo>
                      <a:cubicBezTo>
                        <a:pt x="292" y="291"/>
                        <a:pt x="280" y="308"/>
                        <a:pt x="280" y="328"/>
                      </a:cubicBezTo>
                      <a:cubicBezTo>
                        <a:pt x="280" y="354"/>
                        <a:pt x="301" y="376"/>
                        <a:pt x="328" y="376"/>
                      </a:cubicBezTo>
                      <a:cubicBezTo>
                        <a:pt x="354" y="376"/>
                        <a:pt x="376" y="354"/>
                        <a:pt x="376" y="328"/>
                      </a:cubicBezTo>
                      <a:cubicBezTo>
                        <a:pt x="376" y="308"/>
                        <a:pt x="364" y="291"/>
                        <a:pt x="347" y="284"/>
                      </a:cubicBezTo>
                      <a:close/>
                      <a:moveTo>
                        <a:pt x="75" y="328"/>
                      </a:moveTo>
                      <a:cubicBezTo>
                        <a:pt x="75" y="343"/>
                        <a:pt x="63" y="356"/>
                        <a:pt x="48" y="356"/>
                      </a:cubicBezTo>
                      <a:cubicBezTo>
                        <a:pt x="32" y="356"/>
                        <a:pt x="20" y="343"/>
                        <a:pt x="20" y="328"/>
                      </a:cubicBezTo>
                      <a:cubicBezTo>
                        <a:pt x="20" y="313"/>
                        <a:pt x="32" y="300"/>
                        <a:pt x="48" y="300"/>
                      </a:cubicBezTo>
                      <a:cubicBezTo>
                        <a:pt x="63" y="300"/>
                        <a:pt x="75" y="313"/>
                        <a:pt x="75" y="328"/>
                      </a:cubicBezTo>
                      <a:close/>
                      <a:moveTo>
                        <a:pt x="160" y="48"/>
                      </a:moveTo>
                      <a:cubicBezTo>
                        <a:pt x="160" y="33"/>
                        <a:pt x="172" y="20"/>
                        <a:pt x="188" y="20"/>
                      </a:cubicBezTo>
                      <a:cubicBezTo>
                        <a:pt x="203" y="20"/>
                        <a:pt x="215" y="33"/>
                        <a:pt x="215" y="48"/>
                      </a:cubicBezTo>
                      <a:cubicBezTo>
                        <a:pt x="215" y="63"/>
                        <a:pt x="203" y="76"/>
                        <a:pt x="188" y="76"/>
                      </a:cubicBezTo>
                      <a:cubicBezTo>
                        <a:pt x="172" y="76"/>
                        <a:pt x="160" y="63"/>
                        <a:pt x="160" y="48"/>
                      </a:cubicBezTo>
                      <a:close/>
                      <a:moveTo>
                        <a:pt x="215" y="328"/>
                      </a:moveTo>
                      <a:cubicBezTo>
                        <a:pt x="215" y="343"/>
                        <a:pt x="203" y="356"/>
                        <a:pt x="188" y="356"/>
                      </a:cubicBezTo>
                      <a:cubicBezTo>
                        <a:pt x="172" y="356"/>
                        <a:pt x="160" y="343"/>
                        <a:pt x="160" y="328"/>
                      </a:cubicBezTo>
                      <a:cubicBezTo>
                        <a:pt x="160" y="313"/>
                        <a:pt x="172" y="300"/>
                        <a:pt x="188" y="300"/>
                      </a:cubicBezTo>
                      <a:cubicBezTo>
                        <a:pt x="203" y="300"/>
                        <a:pt x="215" y="313"/>
                        <a:pt x="215" y="328"/>
                      </a:cubicBezTo>
                      <a:close/>
                      <a:moveTo>
                        <a:pt x="328" y="356"/>
                      </a:moveTo>
                      <a:cubicBezTo>
                        <a:pt x="312" y="356"/>
                        <a:pt x="300" y="343"/>
                        <a:pt x="300" y="328"/>
                      </a:cubicBezTo>
                      <a:cubicBezTo>
                        <a:pt x="300" y="313"/>
                        <a:pt x="312" y="300"/>
                        <a:pt x="328" y="300"/>
                      </a:cubicBezTo>
                      <a:cubicBezTo>
                        <a:pt x="343" y="300"/>
                        <a:pt x="355" y="313"/>
                        <a:pt x="355" y="328"/>
                      </a:cubicBezTo>
                      <a:cubicBezTo>
                        <a:pt x="355" y="343"/>
                        <a:pt x="343" y="356"/>
                        <a:pt x="328" y="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60950" rIns="121900" bIns="6095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80" name="Google Shape;380;p1"/>
                <p:cNvSpPr/>
                <p:nvPr/>
              </p:nvSpPr>
              <p:spPr>
                <a:xfrm>
                  <a:off x="7457669" y="1977596"/>
                  <a:ext cx="458670" cy="458670"/>
                </a:xfrm>
                <a:prstGeom prst="ellipse">
                  <a:avLst/>
                </a:prstGeom>
                <a:solidFill>
                  <a:srgbClr val="ED7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alibri"/>
                    <a:buNone/>
                  </a:pPr>
                  <a:endParaRPr sz="2000" b="0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  <p:sp>
              <p:nvSpPr>
                <p:cNvPr id="381" name="Google Shape;381;p1"/>
                <p:cNvSpPr/>
                <p:nvPr/>
              </p:nvSpPr>
              <p:spPr>
                <a:xfrm>
                  <a:off x="7560829" y="2080757"/>
                  <a:ext cx="252351" cy="252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6" extrusionOk="0">
                      <a:moveTo>
                        <a:pt x="347" y="284"/>
                      </a:moveTo>
                      <a:cubicBezTo>
                        <a:pt x="347" y="238"/>
                        <a:pt x="347" y="238"/>
                        <a:pt x="347" y="238"/>
                      </a:cubicBezTo>
                      <a:cubicBezTo>
                        <a:pt x="347" y="210"/>
                        <a:pt x="328" y="169"/>
                        <a:pt x="278" y="169"/>
                      </a:cubicBezTo>
                      <a:cubicBezTo>
                        <a:pt x="238" y="169"/>
                        <a:pt x="238" y="169"/>
                        <a:pt x="238" y="169"/>
                      </a:cubicBezTo>
                      <a:cubicBezTo>
                        <a:pt x="210" y="169"/>
                        <a:pt x="207" y="155"/>
                        <a:pt x="207" y="148"/>
                      </a:cubicBezTo>
                      <a:cubicBezTo>
                        <a:pt x="207" y="92"/>
                        <a:pt x="207" y="92"/>
                        <a:pt x="207" y="92"/>
                      </a:cubicBezTo>
                      <a:cubicBezTo>
                        <a:pt x="224" y="85"/>
                        <a:pt x="236" y="68"/>
                        <a:pt x="236" y="48"/>
                      </a:cubicBezTo>
                      <a:cubicBezTo>
                        <a:pt x="236" y="21"/>
                        <a:pt x="214" y="0"/>
                        <a:pt x="188" y="0"/>
                      </a:cubicBezTo>
                      <a:cubicBezTo>
                        <a:pt x="161" y="0"/>
                        <a:pt x="140" y="21"/>
                        <a:pt x="140" y="48"/>
                      </a:cubicBezTo>
                      <a:cubicBezTo>
                        <a:pt x="140" y="68"/>
                        <a:pt x="152" y="85"/>
                        <a:pt x="169" y="92"/>
                      </a:cubicBezTo>
                      <a:cubicBezTo>
                        <a:pt x="169" y="148"/>
                        <a:pt x="169" y="148"/>
                        <a:pt x="169" y="148"/>
                      </a:cubicBezTo>
                      <a:cubicBezTo>
                        <a:pt x="169" y="153"/>
                        <a:pt x="167" y="169"/>
                        <a:pt x="138" y="169"/>
                      </a:cubicBezTo>
                      <a:cubicBezTo>
                        <a:pt x="98" y="169"/>
                        <a:pt x="98" y="169"/>
                        <a:pt x="98" y="169"/>
                      </a:cubicBezTo>
                      <a:cubicBezTo>
                        <a:pt x="47" y="169"/>
                        <a:pt x="29" y="210"/>
                        <a:pt x="29" y="238"/>
                      </a:cubicBezTo>
                      <a:cubicBezTo>
                        <a:pt x="29" y="284"/>
                        <a:pt x="29" y="284"/>
                        <a:pt x="29" y="284"/>
                      </a:cubicBezTo>
                      <a:cubicBezTo>
                        <a:pt x="12" y="291"/>
                        <a:pt x="0" y="308"/>
                        <a:pt x="0" y="328"/>
                      </a:cubicBezTo>
                      <a:cubicBezTo>
                        <a:pt x="0" y="354"/>
                        <a:pt x="21" y="376"/>
                        <a:pt x="48" y="376"/>
                      </a:cubicBezTo>
                      <a:cubicBezTo>
                        <a:pt x="74" y="376"/>
                        <a:pt x="96" y="354"/>
                        <a:pt x="96" y="328"/>
                      </a:cubicBezTo>
                      <a:cubicBezTo>
                        <a:pt x="96" y="308"/>
                        <a:pt x="84" y="291"/>
                        <a:pt x="67" y="284"/>
                      </a:cubicBezTo>
                      <a:cubicBezTo>
                        <a:pt x="67" y="238"/>
                        <a:pt x="67" y="238"/>
                        <a:pt x="67" y="238"/>
                      </a:cubicBezTo>
                      <a:cubicBezTo>
                        <a:pt x="67" y="233"/>
                        <a:pt x="68" y="207"/>
                        <a:pt x="98" y="207"/>
                      </a:cubicBezTo>
                      <a:cubicBezTo>
                        <a:pt x="138" y="207"/>
                        <a:pt x="138" y="207"/>
                        <a:pt x="138" y="207"/>
                      </a:cubicBezTo>
                      <a:cubicBezTo>
                        <a:pt x="150" y="207"/>
                        <a:pt x="160" y="205"/>
                        <a:pt x="169" y="202"/>
                      </a:cubicBezTo>
                      <a:cubicBezTo>
                        <a:pt x="169" y="284"/>
                        <a:pt x="169" y="284"/>
                        <a:pt x="169" y="284"/>
                      </a:cubicBezTo>
                      <a:cubicBezTo>
                        <a:pt x="152" y="291"/>
                        <a:pt x="140" y="308"/>
                        <a:pt x="140" y="328"/>
                      </a:cubicBezTo>
                      <a:cubicBezTo>
                        <a:pt x="140" y="354"/>
                        <a:pt x="161" y="376"/>
                        <a:pt x="188" y="376"/>
                      </a:cubicBezTo>
                      <a:cubicBezTo>
                        <a:pt x="214" y="376"/>
                        <a:pt x="236" y="354"/>
                        <a:pt x="236" y="328"/>
                      </a:cubicBezTo>
                      <a:cubicBezTo>
                        <a:pt x="236" y="308"/>
                        <a:pt x="224" y="291"/>
                        <a:pt x="207" y="284"/>
                      </a:cubicBezTo>
                      <a:cubicBezTo>
                        <a:pt x="207" y="202"/>
                        <a:pt x="207" y="202"/>
                        <a:pt x="207" y="202"/>
                      </a:cubicBezTo>
                      <a:cubicBezTo>
                        <a:pt x="215" y="205"/>
                        <a:pt x="226" y="207"/>
                        <a:pt x="238" y="207"/>
                      </a:cubicBezTo>
                      <a:cubicBezTo>
                        <a:pt x="278" y="207"/>
                        <a:pt x="278" y="207"/>
                        <a:pt x="278" y="207"/>
                      </a:cubicBezTo>
                      <a:cubicBezTo>
                        <a:pt x="306" y="207"/>
                        <a:pt x="309" y="231"/>
                        <a:pt x="309" y="238"/>
                      </a:cubicBezTo>
                      <a:cubicBezTo>
                        <a:pt x="309" y="284"/>
                        <a:pt x="309" y="284"/>
                        <a:pt x="309" y="284"/>
                      </a:cubicBezTo>
                      <a:cubicBezTo>
                        <a:pt x="292" y="291"/>
                        <a:pt x="280" y="308"/>
                        <a:pt x="280" y="328"/>
                      </a:cubicBezTo>
                      <a:cubicBezTo>
                        <a:pt x="280" y="354"/>
                        <a:pt x="301" y="376"/>
                        <a:pt x="328" y="376"/>
                      </a:cubicBezTo>
                      <a:cubicBezTo>
                        <a:pt x="354" y="376"/>
                        <a:pt x="376" y="354"/>
                        <a:pt x="376" y="328"/>
                      </a:cubicBezTo>
                      <a:cubicBezTo>
                        <a:pt x="376" y="308"/>
                        <a:pt x="364" y="291"/>
                        <a:pt x="347" y="284"/>
                      </a:cubicBezTo>
                      <a:close/>
                      <a:moveTo>
                        <a:pt x="75" y="328"/>
                      </a:moveTo>
                      <a:cubicBezTo>
                        <a:pt x="75" y="343"/>
                        <a:pt x="63" y="356"/>
                        <a:pt x="48" y="356"/>
                      </a:cubicBezTo>
                      <a:cubicBezTo>
                        <a:pt x="32" y="356"/>
                        <a:pt x="20" y="343"/>
                        <a:pt x="20" y="328"/>
                      </a:cubicBezTo>
                      <a:cubicBezTo>
                        <a:pt x="20" y="313"/>
                        <a:pt x="32" y="300"/>
                        <a:pt x="48" y="300"/>
                      </a:cubicBezTo>
                      <a:cubicBezTo>
                        <a:pt x="63" y="300"/>
                        <a:pt x="75" y="313"/>
                        <a:pt x="75" y="328"/>
                      </a:cubicBezTo>
                      <a:close/>
                      <a:moveTo>
                        <a:pt x="160" y="48"/>
                      </a:moveTo>
                      <a:cubicBezTo>
                        <a:pt x="160" y="33"/>
                        <a:pt x="172" y="20"/>
                        <a:pt x="188" y="20"/>
                      </a:cubicBezTo>
                      <a:cubicBezTo>
                        <a:pt x="203" y="20"/>
                        <a:pt x="215" y="33"/>
                        <a:pt x="215" y="48"/>
                      </a:cubicBezTo>
                      <a:cubicBezTo>
                        <a:pt x="215" y="63"/>
                        <a:pt x="203" y="76"/>
                        <a:pt x="188" y="76"/>
                      </a:cubicBezTo>
                      <a:cubicBezTo>
                        <a:pt x="172" y="76"/>
                        <a:pt x="160" y="63"/>
                        <a:pt x="160" y="48"/>
                      </a:cubicBezTo>
                      <a:close/>
                      <a:moveTo>
                        <a:pt x="215" y="328"/>
                      </a:moveTo>
                      <a:cubicBezTo>
                        <a:pt x="215" y="343"/>
                        <a:pt x="203" y="356"/>
                        <a:pt x="188" y="356"/>
                      </a:cubicBezTo>
                      <a:cubicBezTo>
                        <a:pt x="172" y="356"/>
                        <a:pt x="160" y="343"/>
                        <a:pt x="160" y="328"/>
                      </a:cubicBezTo>
                      <a:cubicBezTo>
                        <a:pt x="160" y="313"/>
                        <a:pt x="172" y="300"/>
                        <a:pt x="188" y="300"/>
                      </a:cubicBezTo>
                      <a:cubicBezTo>
                        <a:pt x="203" y="300"/>
                        <a:pt x="215" y="313"/>
                        <a:pt x="215" y="328"/>
                      </a:cubicBezTo>
                      <a:close/>
                      <a:moveTo>
                        <a:pt x="328" y="356"/>
                      </a:moveTo>
                      <a:cubicBezTo>
                        <a:pt x="312" y="356"/>
                        <a:pt x="300" y="343"/>
                        <a:pt x="300" y="328"/>
                      </a:cubicBezTo>
                      <a:cubicBezTo>
                        <a:pt x="300" y="313"/>
                        <a:pt x="312" y="300"/>
                        <a:pt x="328" y="300"/>
                      </a:cubicBezTo>
                      <a:cubicBezTo>
                        <a:pt x="343" y="300"/>
                        <a:pt x="355" y="313"/>
                        <a:pt x="355" y="328"/>
                      </a:cubicBezTo>
                      <a:cubicBezTo>
                        <a:pt x="355" y="343"/>
                        <a:pt x="343" y="356"/>
                        <a:pt x="328" y="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60950" rIns="121900" bIns="6095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+mj-lt"/>
                    <a:ea typeface="微軟正黑體" panose="020B0604030504040204" pitchFamily="34" charset="-120"/>
                    <a:sym typeface="Arial"/>
                  </a:endParaRPr>
                </a:p>
              </p:txBody>
            </p:sp>
          </p:grpSp>
          <p:sp>
            <p:nvSpPr>
              <p:cNvPr id="382" name="Google Shape;382;p1"/>
              <p:cNvSpPr/>
              <p:nvPr/>
            </p:nvSpPr>
            <p:spPr>
              <a:xfrm>
                <a:off x="1317745" y="3301809"/>
                <a:ext cx="1260083" cy="466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r>
                  <a:rPr lang="en-US" sz="2000" b="1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cs typeface="Century Gothic"/>
                    <a:sym typeface="Century Gothic"/>
                  </a:rPr>
                  <a:t>洪瑄佑</a:t>
                </a:r>
                <a:endParaRPr>
                  <a:latin typeface="+mj-lt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3" name="Google Shape;383;p1"/>
              <p:cNvSpPr/>
              <p:nvPr/>
            </p:nvSpPr>
            <p:spPr>
              <a:xfrm>
                <a:off x="3409155" y="3301809"/>
                <a:ext cx="1223744" cy="466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r>
                  <a:rPr lang="en-US" sz="2000" b="1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cs typeface="Century Gothic"/>
                    <a:sym typeface="Century Gothic"/>
                  </a:rPr>
                  <a:t>賴玉琪</a:t>
                </a:r>
                <a:endParaRPr>
                  <a:latin typeface="+mj-lt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4" name="Google Shape;384;p1"/>
              <p:cNvSpPr/>
              <p:nvPr/>
            </p:nvSpPr>
            <p:spPr>
              <a:xfrm>
                <a:off x="5465353" y="3301809"/>
                <a:ext cx="1263555" cy="466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r>
                  <a:rPr lang="en-US" sz="2000" b="1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cs typeface="Century Gothic"/>
                    <a:sym typeface="Century Gothic"/>
                  </a:rPr>
                  <a:t>黃品叡</a:t>
                </a:r>
                <a:endParaRPr>
                  <a:latin typeface="+mj-lt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5" name="Google Shape;385;p1"/>
              <p:cNvSpPr/>
              <p:nvPr/>
            </p:nvSpPr>
            <p:spPr>
              <a:xfrm>
                <a:off x="7541457" y="3301809"/>
                <a:ext cx="1263555" cy="466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r>
                  <a:rPr lang="en-US" sz="2000" b="1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cs typeface="Century Gothic"/>
                    <a:sym typeface="Century Gothic"/>
                  </a:rPr>
                  <a:t>何睿凱</a:t>
                </a:r>
                <a:endParaRPr>
                  <a:latin typeface="+mj-lt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6" name="Google Shape;386;p1"/>
              <p:cNvSpPr/>
              <p:nvPr/>
            </p:nvSpPr>
            <p:spPr>
              <a:xfrm>
                <a:off x="9617561" y="3301809"/>
                <a:ext cx="1263555" cy="466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r>
                  <a:rPr lang="en-US" sz="2000" b="1" i="0" u="none" strike="noStrike" cap="none">
                    <a:solidFill>
                      <a:srgbClr val="FFFFFF"/>
                    </a:solidFill>
                    <a:latin typeface="+mj-lt"/>
                    <a:ea typeface="微軟正黑體" panose="020B0604030504040204" pitchFamily="34" charset="-120"/>
                    <a:cs typeface="Century Gothic"/>
                    <a:sym typeface="Century Gothic"/>
                  </a:rPr>
                  <a:t>林姝芸</a:t>
                </a:r>
                <a:endParaRPr sz="2000" b="0" i="0" u="none" strike="noStrike" cap="none">
                  <a:solidFill>
                    <a:srgbClr val="FFFFFF"/>
                  </a:solidFill>
                  <a:latin typeface="+mj-lt"/>
                  <a:ea typeface="微軟正黑體" panose="020B0604030504040204" pitchFamily="34" charset="-120"/>
                  <a:cs typeface="Impact"/>
                  <a:sym typeface="Impact"/>
                </a:endParaRPr>
              </a:p>
            </p:txBody>
          </p:sp>
          <p:sp>
            <p:nvSpPr>
              <p:cNvPr id="387" name="Google Shape;387;p1"/>
              <p:cNvSpPr txBox="1"/>
              <p:nvPr/>
            </p:nvSpPr>
            <p:spPr>
              <a:xfrm>
                <a:off x="1224933" y="4235546"/>
                <a:ext cx="1439979" cy="7605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400"/>
                  <a:buFont typeface="Microsoft Yahei"/>
                  <a:buNone/>
                </a:pP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組長</a:t>
                </a:r>
                <a:endParaRPr sz="1400" b="0" i="0" u="none" strike="noStrike" cap="none" dirty="0">
                  <a:solidFill>
                    <a:srgbClr val="595959"/>
                  </a:solidFill>
                  <a:latin typeface="+mj-lt"/>
                  <a:ea typeface="微軟正黑體" panose="020B0604030504040204" pitchFamily="34" charset="-120"/>
                  <a:cs typeface="Microsoft Yahei"/>
                  <a:sym typeface="Microsoft Yahei"/>
                </a:endParaRPr>
              </a:p>
              <a:p>
                <a:pPr marL="0" marR="0" lvl="0" indent="0" algn="ct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400"/>
                  <a:buFont typeface="Microsoft Yahei"/>
                  <a:buNone/>
                </a:pP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Overall </a:t>
                </a:r>
                <a:r>
                  <a:rPr lang="en-US" sz="1400" b="0" i="0" u="none" strike="noStrike" cap="none" dirty="0" err="1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統合</a:t>
                </a:r>
                <a:endParaRPr sz="1400" b="0" i="0" u="none" strike="noStrike" cap="none" dirty="0">
                  <a:solidFill>
                    <a:srgbClr val="595959"/>
                  </a:solidFill>
                  <a:latin typeface="+mj-lt"/>
                  <a:ea typeface="微軟正黑體" panose="020B0604030504040204" pitchFamily="34" charset="-120"/>
                  <a:cs typeface="Microsoft Yahei"/>
                  <a:sym typeface="Microsoft Yahei"/>
                </a:endParaRPr>
              </a:p>
            </p:txBody>
          </p:sp>
          <p:sp>
            <p:nvSpPr>
              <p:cNvPr id="388" name="Google Shape;388;p1"/>
              <p:cNvSpPr txBox="1"/>
              <p:nvPr/>
            </p:nvSpPr>
            <p:spPr>
              <a:xfrm>
                <a:off x="3297354" y="4300586"/>
                <a:ext cx="1439979" cy="4340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400"/>
                  <a:buFont typeface="Microsoft Yahei"/>
                  <a:buNone/>
                </a:pPr>
                <a:r>
                  <a:rPr lang="en-US" sz="1400" b="0" i="0" u="none" strike="noStrike" cap="none" dirty="0" err="1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背景資料</a:t>
                </a:r>
                <a:endParaRPr sz="1400" b="0" i="0" u="none" strike="noStrike" cap="none" dirty="0">
                  <a:solidFill>
                    <a:srgbClr val="595959"/>
                  </a:solidFill>
                  <a:latin typeface="+mj-lt"/>
                  <a:ea typeface="微軟正黑體" panose="020B0604030504040204" pitchFamily="34" charset="-120"/>
                  <a:cs typeface="Microsoft Yahei"/>
                  <a:sym typeface="Microsoft Yahei"/>
                </a:endParaRPr>
              </a:p>
            </p:txBody>
          </p:sp>
          <p:sp>
            <p:nvSpPr>
              <p:cNvPr id="389" name="Google Shape;389;p1"/>
              <p:cNvSpPr txBox="1"/>
              <p:nvPr/>
            </p:nvSpPr>
            <p:spPr>
              <a:xfrm>
                <a:off x="5378333" y="4264735"/>
                <a:ext cx="1439979" cy="7605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400"/>
                  <a:buFont typeface="Microsoft Yahei"/>
                  <a:buNone/>
                </a:pP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SDM</a:t>
                </a:r>
                <a:endParaRPr dirty="0">
                  <a:latin typeface="+mj-lt"/>
                  <a:ea typeface="微軟正黑體" panose="020B0604030504040204" pitchFamily="34" charset="-120"/>
                </a:endParaRPr>
              </a:p>
              <a:p>
                <a:pPr marL="0" marR="0" lvl="0" indent="0" algn="ct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400"/>
                  <a:buFont typeface="Microsoft Yahei"/>
                  <a:buNone/>
                </a:pPr>
                <a:r>
                  <a:rPr lang="en-US" sz="1400" b="0" i="0" u="none" strike="noStrike" cap="none" dirty="0" err="1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設計</a:t>
                </a:r>
                <a:endParaRPr sz="1400" b="0" i="0" u="none" strike="noStrike" cap="none" dirty="0">
                  <a:solidFill>
                    <a:srgbClr val="595959"/>
                  </a:solidFill>
                  <a:latin typeface="+mj-lt"/>
                  <a:ea typeface="微軟正黑體" panose="020B0604030504040204" pitchFamily="34" charset="-120"/>
                  <a:cs typeface="Microsoft Yahei"/>
                  <a:sym typeface="Microsoft Yahei"/>
                </a:endParaRPr>
              </a:p>
            </p:txBody>
          </p:sp>
          <p:sp>
            <p:nvSpPr>
              <p:cNvPr id="390" name="Google Shape;390;p1"/>
              <p:cNvSpPr txBox="1"/>
              <p:nvPr/>
            </p:nvSpPr>
            <p:spPr>
              <a:xfrm>
                <a:off x="7449562" y="4300586"/>
                <a:ext cx="1439979" cy="4340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400"/>
                  <a:buFont typeface="Microsoft Yahei"/>
                  <a:buNone/>
                </a:pP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文獻</a:t>
                </a:r>
                <a:r>
                  <a:rPr lang="en-US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評</a:t>
                </a: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讀</a:t>
                </a:r>
                <a:endParaRPr sz="1400" b="0" i="0" u="none" strike="noStrike" cap="none">
                  <a:solidFill>
                    <a:srgbClr val="595959"/>
                  </a:solidFill>
                  <a:latin typeface="+mj-lt"/>
                  <a:ea typeface="微軟正黑體" panose="020B0604030504040204" pitchFamily="34" charset="-120"/>
                  <a:cs typeface="Microsoft Yahei"/>
                  <a:sym typeface="Microsoft Yahei"/>
                </a:endParaRPr>
              </a:p>
            </p:txBody>
          </p:sp>
          <p:sp>
            <p:nvSpPr>
              <p:cNvPr id="391" name="Google Shape;391;p1"/>
              <p:cNvSpPr txBox="1"/>
              <p:nvPr/>
            </p:nvSpPr>
            <p:spPr>
              <a:xfrm>
                <a:off x="9525666" y="4300586"/>
                <a:ext cx="1439979" cy="4340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400"/>
                  <a:buFont typeface="Microsoft Yahei"/>
                  <a:buNone/>
                </a:pP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文獻</a:t>
                </a:r>
                <a:r>
                  <a:rPr lang="en-US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評</a:t>
                </a: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+mj-lt"/>
                    <a:ea typeface="微軟正黑體" panose="020B0604030504040204" pitchFamily="34" charset="-120"/>
                    <a:cs typeface="Microsoft Yahei"/>
                    <a:sym typeface="Microsoft Yahei"/>
                  </a:rPr>
                  <a:t>讀</a:t>
                </a:r>
                <a:endParaRPr sz="1400" b="0" i="0" u="none" strike="noStrike" cap="none">
                  <a:solidFill>
                    <a:srgbClr val="595959"/>
                  </a:solidFill>
                  <a:latin typeface="+mj-lt"/>
                  <a:ea typeface="微軟正黑體" panose="020B0604030504040204" pitchFamily="34" charset="-120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92" name="Google Shape;392;p1"/>
            <p:cNvSpPr/>
            <p:nvPr/>
          </p:nvSpPr>
          <p:spPr>
            <a:xfrm>
              <a:off x="1054813" y="4921473"/>
              <a:ext cx="1799771" cy="480000"/>
            </a:xfrm>
            <a:prstGeom prst="rect">
              <a:avLst/>
            </a:prstGeom>
            <a:solidFill>
              <a:srgbClr val="F9D1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4429"/>
                </a:buClr>
                <a:buSzPts val="2000"/>
                <a:buFont typeface="Century Gothic"/>
                <a:buNone/>
              </a:pPr>
              <a:r>
                <a:rPr lang="en-US" sz="2000" b="1" i="0" u="none" strike="noStrike" cap="none">
                  <a:solidFill>
                    <a:srgbClr val="494429"/>
                  </a:solidFill>
                  <a:latin typeface="+mj-lt"/>
                  <a:ea typeface="微軟正黑體" panose="020B0604030504040204" pitchFamily="34" charset="-120"/>
                  <a:cs typeface="Century Gothic"/>
                  <a:sym typeface="Century Gothic"/>
                </a:rPr>
                <a:t>藥劑科</a:t>
              </a:r>
              <a:endParaRPr sz="2000" b="1" i="0" u="none" strike="noStrike" cap="none">
                <a:solidFill>
                  <a:srgbClr val="494429"/>
                </a:solidFill>
                <a:latin typeface="+mj-lt"/>
                <a:ea typeface="微軟正黑體" panose="020B0604030504040204" pitchFamily="34" charset="-120"/>
                <a:cs typeface="Century Gothic"/>
                <a:sym typeface="Century Gothic"/>
              </a:endParaRPr>
            </a:p>
          </p:txBody>
        </p:sp>
        <p:sp>
          <p:nvSpPr>
            <p:cNvPr id="393" name="Google Shape;393;p1"/>
            <p:cNvSpPr/>
            <p:nvPr/>
          </p:nvSpPr>
          <p:spPr>
            <a:xfrm>
              <a:off x="3121142" y="4932019"/>
              <a:ext cx="1799771" cy="480000"/>
            </a:xfrm>
            <a:prstGeom prst="rect">
              <a:avLst/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4429"/>
                </a:buClr>
                <a:buSzPts val="2000"/>
                <a:buFont typeface="Century Gothic"/>
                <a:buNone/>
              </a:pPr>
              <a:r>
                <a:rPr lang="en-US" sz="2000" b="1" i="0" u="none" strike="noStrike" cap="none">
                  <a:solidFill>
                    <a:srgbClr val="494429"/>
                  </a:solidFill>
                  <a:latin typeface="+mj-lt"/>
                  <a:ea typeface="微軟正黑體" panose="020B0604030504040204" pitchFamily="34" charset="-120"/>
                  <a:cs typeface="Century Gothic"/>
                  <a:sym typeface="Century Gothic"/>
                </a:rPr>
                <a:t>藥劑科</a:t>
              </a:r>
              <a:endParaRPr sz="2000" b="1" i="0" u="none" strike="noStrike" cap="none">
                <a:solidFill>
                  <a:srgbClr val="494429"/>
                </a:solidFill>
                <a:latin typeface="+mj-lt"/>
                <a:ea typeface="微軟正黑體" panose="020B0604030504040204" pitchFamily="34" charset="-120"/>
                <a:cs typeface="Century Gothic"/>
                <a:sym typeface="Century Gothic"/>
              </a:endParaRPr>
            </a:p>
          </p:txBody>
        </p:sp>
        <p:sp>
          <p:nvSpPr>
            <p:cNvPr id="394" name="Google Shape;394;p1"/>
            <p:cNvSpPr/>
            <p:nvPr/>
          </p:nvSpPr>
          <p:spPr>
            <a:xfrm>
              <a:off x="9349458" y="4928373"/>
              <a:ext cx="1799771" cy="480000"/>
            </a:xfrm>
            <a:prstGeom prst="rect">
              <a:avLst/>
            </a:prstGeom>
            <a:solidFill>
              <a:srgbClr val="F9D1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4429"/>
                </a:buClr>
                <a:buSzPts val="2000"/>
                <a:buFont typeface="Century Gothic"/>
                <a:buNone/>
              </a:pPr>
              <a:r>
                <a:rPr lang="en-US" sz="2000" b="1" i="0" u="none" strike="noStrike" cap="none">
                  <a:solidFill>
                    <a:srgbClr val="494429"/>
                  </a:solidFill>
                  <a:latin typeface="+mj-lt"/>
                  <a:ea typeface="微軟正黑體" panose="020B0604030504040204" pitchFamily="34" charset="-120"/>
                  <a:cs typeface="Century Gothic"/>
                  <a:sym typeface="Century Gothic"/>
                </a:rPr>
                <a:t>藥劑科</a:t>
              </a:r>
              <a:endParaRPr sz="2000" b="1" i="0" u="none" strike="noStrike" cap="none">
                <a:solidFill>
                  <a:srgbClr val="494429"/>
                </a:solidFill>
                <a:latin typeface="+mj-lt"/>
                <a:ea typeface="微軟正黑體" panose="020B0604030504040204" pitchFamily="34" charset="-120"/>
                <a:cs typeface="Century Gothic"/>
                <a:sym typeface="Century Gothic"/>
              </a:endParaRPr>
            </a:p>
          </p:txBody>
        </p:sp>
        <p:sp>
          <p:nvSpPr>
            <p:cNvPr id="395" name="Google Shape;395;p1"/>
            <p:cNvSpPr/>
            <p:nvPr/>
          </p:nvSpPr>
          <p:spPr>
            <a:xfrm>
              <a:off x="7273348" y="4938577"/>
              <a:ext cx="1799771" cy="480000"/>
            </a:xfrm>
            <a:prstGeom prst="rect">
              <a:avLst/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4429"/>
                </a:buClr>
                <a:buSzPts val="2000"/>
                <a:buFont typeface="Century Gothic"/>
                <a:buNone/>
              </a:pPr>
              <a:r>
                <a:rPr lang="en-US" sz="2000" b="1" i="0" u="none" strike="noStrike" cap="none">
                  <a:solidFill>
                    <a:srgbClr val="494429"/>
                  </a:solidFill>
                  <a:latin typeface="+mj-lt"/>
                  <a:ea typeface="微軟正黑體" panose="020B0604030504040204" pitchFamily="34" charset="-120"/>
                  <a:cs typeface="Century Gothic"/>
                  <a:sym typeface="Century Gothic"/>
                </a:rPr>
                <a:t>藥劑科</a:t>
              </a:r>
              <a:endParaRPr sz="2000" b="1" i="0" u="none" strike="noStrike" cap="none">
                <a:solidFill>
                  <a:srgbClr val="494429"/>
                </a:solidFill>
                <a:latin typeface="+mj-lt"/>
                <a:ea typeface="微軟正黑體" panose="020B0604030504040204" pitchFamily="34" charset="-120"/>
                <a:cs typeface="Century Gothic"/>
                <a:sym typeface="Century Gothic"/>
              </a:endParaRPr>
            </a:p>
          </p:txBody>
        </p:sp>
        <p:sp>
          <p:nvSpPr>
            <p:cNvPr id="396" name="Google Shape;396;p1"/>
            <p:cNvSpPr/>
            <p:nvPr/>
          </p:nvSpPr>
          <p:spPr>
            <a:xfrm>
              <a:off x="5198438" y="4928059"/>
              <a:ext cx="1799771" cy="480000"/>
            </a:xfrm>
            <a:prstGeom prst="rect">
              <a:avLst/>
            </a:prstGeom>
            <a:solidFill>
              <a:srgbClr val="D6E3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4429"/>
                </a:buClr>
                <a:buSzPts val="2000"/>
                <a:buFont typeface="Century Gothic"/>
                <a:buNone/>
              </a:pPr>
              <a:r>
                <a:rPr lang="en-US" sz="2000" b="1" i="0" u="none" strike="noStrike" cap="none">
                  <a:solidFill>
                    <a:srgbClr val="494429"/>
                  </a:solidFill>
                  <a:latin typeface="+mj-lt"/>
                  <a:ea typeface="微軟正黑體" panose="020B0604030504040204" pitchFamily="34" charset="-120"/>
                  <a:cs typeface="Century Gothic"/>
                  <a:sym typeface="Century Gothic"/>
                </a:rPr>
                <a:t>住院醫師</a:t>
              </a:r>
              <a:endParaRPr sz="2000" b="1" i="0" u="none" strike="noStrike" cap="none">
                <a:solidFill>
                  <a:srgbClr val="494429"/>
                </a:solidFill>
                <a:latin typeface="+mj-lt"/>
                <a:ea typeface="微軟正黑體" panose="020B0604030504040204" pitchFamily="34" charset="-120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5FEB396-2FDC-4769-93B8-2B90B45FA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79"/>
          <a:stretch/>
        </p:blipFill>
        <p:spPr>
          <a:xfrm>
            <a:off x="144343" y="1171254"/>
            <a:ext cx="11903313" cy="5686746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A2FF3E42-D9F7-4867-831E-2E3EA0034E2B}"/>
              </a:ext>
            </a:extLst>
          </p:cNvPr>
          <p:cNvSpPr/>
          <p:nvPr/>
        </p:nvSpPr>
        <p:spPr>
          <a:xfrm>
            <a:off x="418022" y="1309597"/>
            <a:ext cx="4068253" cy="7462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4F06165-310E-4277-BAA5-69D09BF50AFF}"/>
              </a:ext>
            </a:extLst>
          </p:cNvPr>
          <p:cNvSpPr/>
          <p:nvPr/>
        </p:nvSpPr>
        <p:spPr>
          <a:xfrm>
            <a:off x="257176" y="3743279"/>
            <a:ext cx="11620500" cy="29718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3">
            <a:extLst>
              <a:ext uri="{FF2B5EF4-FFF2-40B4-BE49-F238E27FC236}">
                <a16:creationId xmlns:a16="http://schemas.microsoft.com/office/drawing/2014/main" id="{E7943201-8DB6-4848-901C-7202D33C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085" y="298846"/>
            <a:ext cx="9882555" cy="535491"/>
          </a:xfrm>
        </p:spPr>
        <p:txBody>
          <a:bodyPr/>
          <a:lstStyle/>
          <a:p>
            <a:r>
              <a:rPr lang="zh-TW" altLang="en-US" dirty="0"/>
              <a:t>背景資訊</a:t>
            </a:r>
          </a:p>
        </p:txBody>
      </p:sp>
    </p:spTree>
    <p:extLst>
      <p:ext uri="{BB962C8B-B14F-4D97-AF65-F5344CB8AC3E}">
        <p14:creationId xmlns:p14="http://schemas.microsoft.com/office/powerpoint/2010/main" val="213251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89" y="453525"/>
            <a:ext cx="10713011" cy="604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931284" y="6498724"/>
            <a:ext cx="593194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https://www.canceraway.org.tw/page.asp?IDno=3714</a:t>
            </a:r>
            <a:endParaRPr kumimoji="0" lang="zh-TW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550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7"/>
          <p:cNvGrpSpPr/>
          <p:nvPr/>
        </p:nvGrpSpPr>
        <p:grpSpPr>
          <a:xfrm>
            <a:off x="2962888" y="1819346"/>
            <a:ext cx="4558599" cy="4334588"/>
            <a:chOff x="2243936" y="1723730"/>
            <a:chExt cx="3418949" cy="3250941"/>
          </a:xfrm>
        </p:grpSpPr>
        <p:grpSp>
          <p:nvGrpSpPr>
            <p:cNvPr id="479" name="Google Shape;479;p7"/>
            <p:cNvGrpSpPr/>
            <p:nvPr/>
          </p:nvGrpSpPr>
          <p:grpSpPr>
            <a:xfrm rot="213443">
              <a:off x="2290889" y="3365347"/>
              <a:ext cx="1568783" cy="1562159"/>
              <a:chOff x="3063895" y="2969079"/>
              <a:chExt cx="1568783" cy="1562159"/>
            </a:xfrm>
          </p:grpSpPr>
          <p:sp>
            <p:nvSpPr>
              <p:cNvPr id="480" name="Google Shape;480;p7"/>
              <p:cNvSpPr/>
              <p:nvPr/>
            </p:nvSpPr>
            <p:spPr>
              <a:xfrm>
                <a:off x="3195729" y="2969079"/>
                <a:ext cx="1436949" cy="1419752"/>
              </a:xfrm>
              <a:custGeom>
                <a:avLst/>
                <a:gdLst/>
                <a:ahLst/>
                <a:cxnLst/>
                <a:rect l="l" t="t" r="r" b="b"/>
                <a:pathLst>
                  <a:path w="509" h="503" extrusionOk="0">
                    <a:moveTo>
                      <a:pt x="32" y="500"/>
                    </a:moveTo>
                    <a:cubicBezTo>
                      <a:pt x="26" y="498"/>
                      <a:pt x="19" y="495"/>
                      <a:pt x="14" y="489"/>
                    </a:cubicBezTo>
                    <a:cubicBezTo>
                      <a:pt x="0" y="475"/>
                      <a:pt x="0" y="450"/>
                      <a:pt x="15" y="436"/>
                    </a:cubicBezTo>
                    <a:cubicBezTo>
                      <a:pt x="441" y="15"/>
                      <a:pt x="441" y="15"/>
                      <a:pt x="441" y="15"/>
                    </a:cubicBezTo>
                    <a:cubicBezTo>
                      <a:pt x="456" y="0"/>
                      <a:pt x="480" y="0"/>
                      <a:pt x="495" y="15"/>
                    </a:cubicBezTo>
                    <a:cubicBezTo>
                      <a:pt x="509" y="30"/>
                      <a:pt x="509" y="54"/>
                      <a:pt x="494" y="69"/>
                    </a:cubicBezTo>
                    <a:cubicBezTo>
                      <a:pt x="68" y="490"/>
                      <a:pt x="68" y="490"/>
                      <a:pt x="68" y="490"/>
                    </a:cubicBezTo>
                    <a:cubicBezTo>
                      <a:pt x="58" y="499"/>
                      <a:pt x="44" y="503"/>
                      <a:pt x="32" y="50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eko"/>
                  <a:ea typeface="Teko"/>
                  <a:cs typeface="Teko"/>
                  <a:sym typeface="Teko"/>
                </a:endParaRPr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 rot="-8100000">
                <a:off x="3568110" y="3071025"/>
                <a:ext cx="343555" cy="1568440"/>
              </a:xfrm>
              <a:prstGeom prst="round2SameRect">
                <a:avLst>
                  <a:gd name="adj1" fmla="val 16667"/>
                  <a:gd name="adj2" fmla="val 22024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eko"/>
                  <a:ea typeface="Teko"/>
                  <a:cs typeface="Teko"/>
                  <a:sym typeface="Teko"/>
                </a:endParaRPr>
              </a:p>
            </p:txBody>
          </p:sp>
        </p:grpSp>
        <p:grpSp>
          <p:nvGrpSpPr>
            <p:cNvPr id="482" name="Google Shape;482;p7"/>
            <p:cNvGrpSpPr/>
            <p:nvPr/>
          </p:nvGrpSpPr>
          <p:grpSpPr>
            <a:xfrm>
              <a:off x="3488641" y="1723730"/>
              <a:ext cx="2174244" cy="2174244"/>
              <a:chOff x="4220769" y="1605276"/>
              <a:chExt cx="1739904" cy="1739904"/>
            </a:xfrm>
          </p:grpSpPr>
          <p:sp>
            <p:nvSpPr>
              <p:cNvPr id="483" name="Google Shape;483;p7"/>
              <p:cNvSpPr/>
              <p:nvPr/>
            </p:nvSpPr>
            <p:spPr>
              <a:xfrm>
                <a:off x="4338879" y="1723386"/>
                <a:ext cx="1503684" cy="1503684"/>
              </a:xfrm>
              <a:prstGeom prst="donut">
                <a:avLst>
                  <a:gd name="adj" fmla="val 7174"/>
                </a:avLst>
              </a:prstGeom>
              <a:gradFill>
                <a:gsLst>
                  <a:gs pos="0">
                    <a:srgbClr val="AEABAB"/>
                  </a:gs>
                  <a:gs pos="50000">
                    <a:srgbClr val="C5C2C2"/>
                  </a:gs>
                  <a:gs pos="100000">
                    <a:srgbClr val="C5C2C2"/>
                  </a:gs>
                </a:gsLst>
                <a:lin ang="132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eko"/>
                  <a:ea typeface="Teko"/>
                  <a:cs typeface="Teko"/>
                  <a:sym typeface="Teko"/>
                </a:endParaRPr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>
                <a:off x="4220769" y="1605276"/>
                <a:ext cx="1739904" cy="1739904"/>
              </a:xfrm>
              <a:prstGeom prst="donut">
                <a:avLst>
                  <a:gd name="adj" fmla="val 9286"/>
                </a:avLst>
              </a:prstGeom>
              <a:gradFill>
                <a:gsLst>
                  <a:gs pos="0">
                    <a:srgbClr val="AEABAB"/>
                  </a:gs>
                  <a:gs pos="50000">
                    <a:srgbClr val="C5C2C2"/>
                  </a:gs>
                  <a:gs pos="100000">
                    <a:srgbClr val="C5C2C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eko"/>
                  <a:ea typeface="Teko"/>
                  <a:cs typeface="Teko"/>
                  <a:sym typeface="Teko"/>
                </a:endParaRPr>
              </a:p>
            </p:txBody>
          </p:sp>
        </p:grpSp>
      </p:grpSp>
      <p:grpSp>
        <p:nvGrpSpPr>
          <p:cNvPr id="485" name="Google Shape;485;p7"/>
          <p:cNvGrpSpPr/>
          <p:nvPr/>
        </p:nvGrpSpPr>
        <p:grpSpPr>
          <a:xfrm>
            <a:off x="5061358" y="4382293"/>
            <a:ext cx="1260629" cy="1260627"/>
            <a:chOff x="5061358" y="4382291"/>
            <a:chExt cx="1260629" cy="1260627"/>
          </a:xfrm>
        </p:grpSpPr>
        <p:sp>
          <p:nvSpPr>
            <p:cNvPr id="486" name="Google Shape;486;p7"/>
            <p:cNvSpPr/>
            <p:nvPr/>
          </p:nvSpPr>
          <p:spPr>
            <a:xfrm rot="-1299501">
              <a:off x="5206244" y="4527178"/>
              <a:ext cx="970856" cy="97085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5483493" y="4836645"/>
              <a:ext cx="416355" cy="351920"/>
            </a:xfrm>
            <a:custGeom>
              <a:avLst/>
              <a:gdLst/>
              <a:ahLst/>
              <a:cxnLst/>
              <a:rect l="l" t="t" r="r" b="b"/>
              <a:pathLst>
                <a:path w="256" h="216" extrusionOk="0">
                  <a:moveTo>
                    <a:pt x="244" y="216"/>
                  </a:moveTo>
                  <a:cubicBezTo>
                    <a:pt x="12" y="216"/>
                    <a:pt x="12" y="216"/>
                    <a:pt x="12" y="216"/>
                  </a:cubicBezTo>
                  <a:cubicBezTo>
                    <a:pt x="5" y="216"/>
                    <a:pt x="0" y="211"/>
                    <a:pt x="0" y="20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4" y="192"/>
                    <a:pt x="244" y="192"/>
                    <a:pt x="244" y="192"/>
                  </a:cubicBezTo>
                  <a:cubicBezTo>
                    <a:pt x="251" y="192"/>
                    <a:pt x="256" y="197"/>
                    <a:pt x="256" y="204"/>
                  </a:cubicBezTo>
                  <a:cubicBezTo>
                    <a:pt x="256" y="211"/>
                    <a:pt x="251" y="216"/>
                    <a:pt x="244" y="216"/>
                  </a:cubicBezTo>
                  <a:moveTo>
                    <a:pt x="216" y="180"/>
                  </a:moveTo>
                  <a:cubicBezTo>
                    <a:pt x="192" y="180"/>
                    <a:pt x="192" y="180"/>
                    <a:pt x="192" y="180"/>
                  </a:cubicBezTo>
                  <a:cubicBezTo>
                    <a:pt x="185" y="180"/>
                    <a:pt x="180" y="175"/>
                    <a:pt x="180" y="168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77"/>
                    <a:pt x="185" y="72"/>
                    <a:pt x="192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23" y="72"/>
                    <a:pt x="228" y="77"/>
                    <a:pt x="228" y="84"/>
                  </a:cubicBezTo>
                  <a:cubicBezTo>
                    <a:pt x="228" y="168"/>
                    <a:pt x="228" y="168"/>
                    <a:pt x="228" y="168"/>
                  </a:cubicBezTo>
                  <a:cubicBezTo>
                    <a:pt x="228" y="175"/>
                    <a:pt x="223" y="180"/>
                    <a:pt x="216" y="180"/>
                  </a:cubicBezTo>
                  <a:moveTo>
                    <a:pt x="148" y="180"/>
                  </a:moveTo>
                  <a:cubicBezTo>
                    <a:pt x="124" y="180"/>
                    <a:pt x="124" y="180"/>
                    <a:pt x="124" y="180"/>
                  </a:cubicBezTo>
                  <a:cubicBezTo>
                    <a:pt x="117" y="180"/>
                    <a:pt x="112" y="175"/>
                    <a:pt x="112" y="168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29"/>
                    <a:pt x="117" y="24"/>
                    <a:pt x="124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55" y="24"/>
                    <a:pt x="160" y="29"/>
                    <a:pt x="160" y="36"/>
                  </a:cubicBezTo>
                  <a:cubicBezTo>
                    <a:pt x="160" y="168"/>
                    <a:pt x="160" y="168"/>
                    <a:pt x="160" y="168"/>
                  </a:cubicBezTo>
                  <a:cubicBezTo>
                    <a:pt x="160" y="175"/>
                    <a:pt x="155" y="180"/>
                    <a:pt x="148" y="180"/>
                  </a:cubicBezTo>
                  <a:moveTo>
                    <a:pt x="80" y="180"/>
                  </a:moveTo>
                  <a:cubicBezTo>
                    <a:pt x="56" y="180"/>
                    <a:pt x="56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37"/>
                    <a:pt x="49" y="132"/>
                    <a:pt x="56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7" y="132"/>
                    <a:pt x="92" y="137"/>
                    <a:pt x="92" y="14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75"/>
                    <a:pt x="87" y="180"/>
                    <a:pt x="80" y="18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488" name="Google Shape;488;p7"/>
          <p:cNvSpPr/>
          <p:nvPr/>
        </p:nvSpPr>
        <p:spPr>
          <a:xfrm rot="-1299501">
            <a:off x="7003728" y="1688412"/>
            <a:ext cx="970856" cy="9708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7"/>
          <p:cNvSpPr/>
          <p:nvPr/>
        </p:nvSpPr>
        <p:spPr>
          <a:xfrm rot="-1299501">
            <a:off x="7194294" y="3514036"/>
            <a:ext cx="970857" cy="9708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7"/>
          <p:cNvSpPr/>
          <p:nvPr/>
        </p:nvSpPr>
        <p:spPr>
          <a:xfrm rot="-1299501">
            <a:off x="4991853" y="1174032"/>
            <a:ext cx="970856" cy="9708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7"/>
          <p:cNvSpPr/>
          <p:nvPr/>
        </p:nvSpPr>
        <p:spPr>
          <a:xfrm rot="-1299501">
            <a:off x="3880947" y="2928488"/>
            <a:ext cx="970856" cy="97085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7"/>
          <p:cNvSpPr txBox="1"/>
          <p:nvPr/>
        </p:nvSpPr>
        <p:spPr>
          <a:xfrm flipH="1">
            <a:off x="696503" y="3111500"/>
            <a:ext cx="3044476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C55A1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Asking</a:t>
            </a:r>
            <a:r>
              <a:rPr lang="en-US" sz="2600" b="1">
                <a:solidFill>
                  <a:srgbClr val="11568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br>
              <a:rPr lang="en-US" sz="2600" b="1">
                <a:solidFill>
                  <a:srgbClr val="115686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en-US" sz="2600">
                <a:solidFill>
                  <a:srgbClr val="3A383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提出需解決的問題</a:t>
            </a:r>
            <a:endParaRPr sz="2600">
              <a:solidFill>
                <a:srgbClr val="3A383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93" name="Google Shape;493;p7"/>
          <p:cNvSpPr txBox="1"/>
          <p:nvPr/>
        </p:nvSpPr>
        <p:spPr>
          <a:xfrm flipH="1">
            <a:off x="5040796" y="3012771"/>
            <a:ext cx="21336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11568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5A</a:t>
            </a:r>
            <a:endParaRPr/>
          </a:p>
        </p:txBody>
      </p:sp>
      <p:sp>
        <p:nvSpPr>
          <p:cNvPr id="494" name="Google Shape;494;p7"/>
          <p:cNvSpPr txBox="1"/>
          <p:nvPr/>
        </p:nvSpPr>
        <p:spPr>
          <a:xfrm flipH="1">
            <a:off x="1835373" y="1186869"/>
            <a:ext cx="3044475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9B6E0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Acquiring </a:t>
            </a:r>
            <a:br>
              <a:rPr lang="en-US" sz="2600" dirty="0">
                <a:solidFill>
                  <a:srgbClr val="9B6E02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en-US" sz="2600" dirty="0" err="1">
                <a:solidFill>
                  <a:srgbClr val="3A383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查尋相關的研究證據</a:t>
            </a:r>
            <a:endParaRPr sz="2600" dirty="0">
              <a:solidFill>
                <a:srgbClr val="3A383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95" name="Google Shape;495;p7"/>
          <p:cNvSpPr txBox="1"/>
          <p:nvPr/>
        </p:nvSpPr>
        <p:spPr>
          <a:xfrm flipH="1">
            <a:off x="8038900" y="1086758"/>
            <a:ext cx="3091813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11568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Appraising </a:t>
            </a:r>
            <a:br>
              <a:rPr lang="en-US" sz="2600" dirty="0">
                <a:solidFill>
                  <a:srgbClr val="E9462F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en-US" sz="2600" dirty="0" err="1">
                <a:solidFill>
                  <a:srgbClr val="3A383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嚴謹的評估證據</a:t>
            </a:r>
            <a:endParaRPr sz="2600" dirty="0">
              <a:solidFill>
                <a:srgbClr val="3A383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96" name="Google Shape;496;p7"/>
          <p:cNvSpPr txBox="1"/>
          <p:nvPr/>
        </p:nvSpPr>
        <p:spPr>
          <a:xfrm flipH="1">
            <a:off x="8277421" y="3219306"/>
            <a:ext cx="331949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9738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Applying </a:t>
            </a:r>
            <a:br>
              <a:rPr lang="en-US" sz="2600" dirty="0">
                <a:solidFill>
                  <a:srgbClr val="E9462F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en-US" sz="2600" dirty="0" err="1">
                <a:solidFill>
                  <a:srgbClr val="3A383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臨床專業與病人價值相結合</a:t>
            </a:r>
            <a:endParaRPr sz="2600" dirty="0">
              <a:solidFill>
                <a:srgbClr val="3A383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97" name="Google Shape;497;p7"/>
          <p:cNvSpPr txBox="1"/>
          <p:nvPr/>
        </p:nvSpPr>
        <p:spPr>
          <a:xfrm flipH="1">
            <a:off x="6327562" y="4887932"/>
            <a:ext cx="3257247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652B9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Assesing</a:t>
            </a:r>
            <a:r>
              <a:rPr lang="en-US" sz="2600" b="1" dirty="0">
                <a:solidFill>
                  <a:srgbClr val="7030A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br>
              <a:rPr lang="en-US" sz="2600" dirty="0">
                <a:solidFill>
                  <a:srgbClr val="E9462F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en-US" sz="2600" dirty="0" err="1">
                <a:solidFill>
                  <a:srgbClr val="3A383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評估執行決策的成效</a:t>
            </a:r>
            <a:endParaRPr sz="2600" dirty="0">
              <a:solidFill>
                <a:srgbClr val="3A383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98" name="Google Shape;498;p7"/>
          <p:cNvSpPr/>
          <p:nvPr/>
        </p:nvSpPr>
        <p:spPr>
          <a:xfrm>
            <a:off x="5264148" y="1526456"/>
            <a:ext cx="426269" cy="266005"/>
          </a:xfrm>
          <a:custGeom>
            <a:avLst/>
            <a:gdLst/>
            <a:ahLst/>
            <a:cxnLst/>
            <a:rect l="l" t="t" r="r" b="b"/>
            <a:pathLst>
              <a:path w="256" h="160" extrusionOk="0">
                <a:moveTo>
                  <a:pt x="244" y="160"/>
                </a:moveTo>
                <a:cubicBezTo>
                  <a:pt x="232" y="160"/>
                  <a:pt x="232" y="160"/>
                  <a:pt x="232" y="160"/>
                </a:cubicBezTo>
                <a:cubicBezTo>
                  <a:pt x="24" y="160"/>
                  <a:pt x="24" y="160"/>
                  <a:pt x="24" y="160"/>
                </a:cubicBezTo>
                <a:cubicBezTo>
                  <a:pt x="12" y="160"/>
                  <a:pt x="12" y="160"/>
                  <a:pt x="12" y="160"/>
                </a:cubicBezTo>
                <a:cubicBezTo>
                  <a:pt x="5" y="160"/>
                  <a:pt x="0" y="155"/>
                  <a:pt x="0" y="148"/>
                </a:cubicBezTo>
                <a:cubicBezTo>
                  <a:pt x="0" y="128"/>
                  <a:pt x="0" y="128"/>
                  <a:pt x="0" y="128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5"/>
                  <a:pt x="29" y="0"/>
                  <a:pt x="36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7" y="0"/>
                  <a:pt x="232" y="5"/>
                  <a:pt x="232" y="12"/>
                </a:cubicBezTo>
                <a:cubicBezTo>
                  <a:pt x="232" y="128"/>
                  <a:pt x="232" y="128"/>
                  <a:pt x="232" y="128"/>
                </a:cubicBezTo>
                <a:cubicBezTo>
                  <a:pt x="256" y="128"/>
                  <a:pt x="256" y="128"/>
                  <a:pt x="256" y="128"/>
                </a:cubicBezTo>
                <a:cubicBezTo>
                  <a:pt x="256" y="148"/>
                  <a:pt x="256" y="148"/>
                  <a:pt x="256" y="148"/>
                </a:cubicBezTo>
                <a:cubicBezTo>
                  <a:pt x="256" y="155"/>
                  <a:pt x="251" y="160"/>
                  <a:pt x="244" y="160"/>
                </a:cubicBezTo>
                <a:moveTo>
                  <a:pt x="100" y="148"/>
                </a:moveTo>
                <a:cubicBezTo>
                  <a:pt x="156" y="148"/>
                  <a:pt x="156" y="148"/>
                  <a:pt x="156" y="148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00" y="140"/>
                  <a:pt x="100" y="140"/>
                  <a:pt x="100" y="140"/>
                </a:cubicBezTo>
                <a:lnTo>
                  <a:pt x="100" y="148"/>
                </a:lnTo>
                <a:close/>
                <a:moveTo>
                  <a:pt x="216" y="16"/>
                </a:moveTo>
                <a:cubicBezTo>
                  <a:pt x="40" y="16"/>
                  <a:pt x="40" y="16"/>
                  <a:pt x="40" y="16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216" y="120"/>
                  <a:pt x="216" y="120"/>
                  <a:pt x="216" y="120"/>
                </a:cubicBezTo>
                <a:lnTo>
                  <a:pt x="216" y="1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99" name="Google Shape;499;p7"/>
          <p:cNvSpPr/>
          <p:nvPr/>
        </p:nvSpPr>
        <p:spPr>
          <a:xfrm>
            <a:off x="4210241" y="3227577"/>
            <a:ext cx="312267" cy="416355"/>
          </a:xfrm>
          <a:custGeom>
            <a:avLst/>
            <a:gdLst/>
            <a:ahLst/>
            <a:cxnLst/>
            <a:rect l="l" t="t" r="r" b="b"/>
            <a:pathLst>
              <a:path w="192" h="256" extrusionOk="0">
                <a:moveTo>
                  <a:pt x="96" y="256"/>
                </a:moveTo>
                <a:cubicBezTo>
                  <a:pt x="96" y="256"/>
                  <a:pt x="0" y="149"/>
                  <a:pt x="0" y="96"/>
                </a:cubicBezTo>
                <a:cubicBezTo>
                  <a:pt x="0" y="43"/>
                  <a:pt x="43" y="0"/>
                  <a:pt x="96" y="0"/>
                </a:cubicBezTo>
                <a:cubicBezTo>
                  <a:pt x="149" y="0"/>
                  <a:pt x="192" y="43"/>
                  <a:pt x="192" y="96"/>
                </a:cubicBezTo>
                <a:cubicBezTo>
                  <a:pt x="192" y="149"/>
                  <a:pt x="96" y="256"/>
                  <a:pt x="96" y="256"/>
                </a:cubicBezTo>
                <a:moveTo>
                  <a:pt x="96" y="32"/>
                </a:moveTo>
                <a:cubicBezTo>
                  <a:pt x="61" y="32"/>
                  <a:pt x="32" y="61"/>
                  <a:pt x="32" y="96"/>
                </a:cubicBezTo>
                <a:cubicBezTo>
                  <a:pt x="32" y="131"/>
                  <a:pt x="61" y="160"/>
                  <a:pt x="96" y="160"/>
                </a:cubicBezTo>
                <a:cubicBezTo>
                  <a:pt x="131" y="160"/>
                  <a:pt x="160" y="131"/>
                  <a:pt x="160" y="96"/>
                </a:cubicBezTo>
                <a:cubicBezTo>
                  <a:pt x="160" y="61"/>
                  <a:pt x="131" y="32"/>
                  <a:pt x="96" y="32"/>
                </a:cubicBezTo>
                <a:moveTo>
                  <a:pt x="96" y="128"/>
                </a:moveTo>
                <a:cubicBezTo>
                  <a:pt x="78" y="128"/>
                  <a:pt x="64" y="114"/>
                  <a:pt x="64" y="96"/>
                </a:cubicBezTo>
                <a:cubicBezTo>
                  <a:pt x="64" y="78"/>
                  <a:pt x="78" y="64"/>
                  <a:pt x="96" y="64"/>
                </a:cubicBezTo>
                <a:cubicBezTo>
                  <a:pt x="114" y="64"/>
                  <a:pt x="128" y="78"/>
                  <a:pt x="128" y="96"/>
                </a:cubicBezTo>
                <a:cubicBezTo>
                  <a:pt x="128" y="114"/>
                  <a:pt x="114" y="128"/>
                  <a:pt x="96" y="128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00" name="Google Shape;500;p7"/>
          <p:cNvGrpSpPr/>
          <p:nvPr/>
        </p:nvGrpSpPr>
        <p:grpSpPr>
          <a:xfrm>
            <a:off x="7251457" y="1851358"/>
            <a:ext cx="447565" cy="576065"/>
            <a:chOff x="-2773363" y="1651000"/>
            <a:chExt cx="2692401" cy="3448051"/>
          </a:xfrm>
        </p:grpSpPr>
        <p:sp>
          <p:nvSpPr>
            <p:cNvPr id="501" name="Google Shape;501;p7"/>
            <p:cNvSpPr/>
            <p:nvPr/>
          </p:nvSpPr>
          <p:spPr>
            <a:xfrm>
              <a:off x="-1908175" y="1798638"/>
              <a:ext cx="641350" cy="641350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168" y="82"/>
                  </a:moveTo>
                  <a:cubicBezTo>
                    <a:pt x="170" y="82"/>
                    <a:pt x="171" y="81"/>
                    <a:pt x="171" y="79"/>
                  </a:cubicBezTo>
                  <a:cubicBezTo>
                    <a:pt x="171" y="79"/>
                    <a:pt x="171" y="79"/>
                    <a:pt x="171" y="79"/>
                  </a:cubicBezTo>
                  <a:cubicBezTo>
                    <a:pt x="171" y="78"/>
                    <a:pt x="169" y="77"/>
                    <a:pt x="168" y="77"/>
                  </a:cubicBezTo>
                  <a:cubicBezTo>
                    <a:pt x="154" y="75"/>
                    <a:pt x="154" y="75"/>
                    <a:pt x="154" y="75"/>
                  </a:cubicBezTo>
                  <a:cubicBezTo>
                    <a:pt x="154" y="71"/>
                    <a:pt x="153" y="68"/>
                    <a:pt x="152" y="65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4" y="56"/>
                    <a:pt x="165" y="55"/>
                    <a:pt x="165" y="54"/>
                  </a:cubicBezTo>
                  <a:cubicBezTo>
                    <a:pt x="165" y="54"/>
                    <a:pt x="165" y="53"/>
                    <a:pt x="165" y="53"/>
                  </a:cubicBezTo>
                  <a:cubicBezTo>
                    <a:pt x="164" y="52"/>
                    <a:pt x="163" y="51"/>
                    <a:pt x="161" y="52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6" y="51"/>
                    <a:pt x="144" y="48"/>
                    <a:pt x="142" y="45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51" y="34"/>
                    <a:pt x="152" y="33"/>
                    <a:pt x="152" y="32"/>
                  </a:cubicBezTo>
                  <a:cubicBezTo>
                    <a:pt x="152" y="31"/>
                    <a:pt x="151" y="31"/>
                    <a:pt x="151" y="30"/>
                  </a:cubicBezTo>
                  <a:cubicBezTo>
                    <a:pt x="150" y="29"/>
                    <a:pt x="148" y="29"/>
                    <a:pt x="147" y="30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2" y="34"/>
                    <a:pt x="130" y="32"/>
                    <a:pt x="127" y="30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5"/>
                  </a:cubicBezTo>
                  <a:cubicBezTo>
                    <a:pt x="132" y="14"/>
                    <a:pt x="132" y="13"/>
                    <a:pt x="131" y="13"/>
                  </a:cubicBezTo>
                  <a:cubicBezTo>
                    <a:pt x="129" y="12"/>
                    <a:pt x="128" y="12"/>
                    <a:pt x="127" y="14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4" y="22"/>
                    <a:pt x="111" y="21"/>
                    <a:pt x="108" y="20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4"/>
                    <a:pt x="107" y="3"/>
                    <a:pt x="106" y="2"/>
                  </a:cubicBezTo>
                  <a:cubicBezTo>
                    <a:pt x="105" y="2"/>
                    <a:pt x="103" y="3"/>
                    <a:pt x="103" y="4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3" y="16"/>
                    <a:pt x="90" y="16"/>
                    <a:pt x="86" y="1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1"/>
                    <a:pt x="81" y="0"/>
                    <a:pt x="79" y="0"/>
                  </a:cubicBezTo>
                  <a:cubicBezTo>
                    <a:pt x="78" y="0"/>
                    <a:pt x="77" y="1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1" y="17"/>
                    <a:pt x="68" y="18"/>
                    <a:pt x="65" y="1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6"/>
                    <a:pt x="55" y="5"/>
                    <a:pt x="53" y="6"/>
                  </a:cubicBezTo>
                  <a:cubicBezTo>
                    <a:pt x="52" y="6"/>
                    <a:pt x="52" y="7"/>
                    <a:pt x="52" y="9"/>
                  </a:cubicBezTo>
                  <a:cubicBezTo>
                    <a:pt x="52" y="9"/>
                    <a:pt x="52" y="9"/>
                    <a:pt x="52" y="10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1" y="25"/>
                    <a:pt x="48" y="27"/>
                    <a:pt x="45" y="2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19"/>
                    <a:pt x="32" y="19"/>
                    <a:pt x="30" y="20"/>
                  </a:cubicBezTo>
                  <a:cubicBezTo>
                    <a:pt x="30" y="20"/>
                    <a:pt x="29" y="21"/>
                    <a:pt x="29" y="22"/>
                  </a:cubicBezTo>
                  <a:cubicBezTo>
                    <a:pt x="29" y="23"/>
                    <a:pt x="30" y="23"/>
                    <a:pt x="30" y="24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5" y="38"/>
                    <a:pt x="14" y="39"/>
                    <a:pt x="13" y="40"/>
                  </a:cubicBezTo>
                  <a:cubicBezTo>
                    <a:pt x="13" y="41"/>
                    <a:pt x="12" y="41"/>
                    <a:pt x="12" y="42"/>
                  </a:cubicBezTo>
                  <a:cubicBezTo>
                    <a:pt x="12" y="42"/>
                    <a:pt x="13" y="43"/>
                    <a:pt x="14" y="4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2" y="57"/>
                    <a:pt x="21" y="60"/>
                    <a:pt x="20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4" y="62"/>
                    <a:pt x="3" y="63"/>
                    <a:pt x="2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6" y="78"/>
                    <a:pt x="16" y="81"/>
                    <a:pt x="16" y="84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1" y="89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3"/>
                    <a:pt x="2" y="94"/>
                    <a:pt x="3" y="9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99"/>
                    <a:pt x="18" y="103"/>
                    <a:pt x="19" y="106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7" y="114"/>
                    <a:pt x="6" y="115"/>
                    <a:pt x="6" y="116"/>
                  </a:cubicBezTo>
                  <a:cubicBezTo>
                    <a:pt x="6" y="117"/>
                    <a:pt x="6" y="117"/>
                    <a:pt x="6" y="118"/>
                  </a:cubicBezTo>
                  <a:cubicBezTo>
                    <a:pt x="7" y="119"/>
                    <a:pt x="8" y="120"/>
                    <a:pt x="10" y="119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5" y="120"/>
                    <a:pt x="27" y="123"/>
                    <a:pt x="29" y="12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20" y="137"/>
                    <a:pt x="19" y="138"/>
                    <a:pt x="19" y="139"/>
                  </a:cubicBezTo>
                  <a:cubicBezTo>
                    <a:pt x="19" y="139"/>
                    <a:pt x="20" y="140"/>
                    <a:pt x="20" y="140"/>
                  </a:cubicBezTo>
                  <a:cubicBezTo>
                    <a:pt x="21" y="142"/>
                    <a:pt x="23" y="142"/>
                    <a:pt x="24" y="141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9" y="137"/>
                    <a:pt x="41" y="139"/>
                    <a:pt x="44" y="141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6"/>
                  </a:cubicBezTo>
                  <a:cubicBezTo>
                    <a:pt x="39" y="157"/>
                    <a:pt x="39" y="157"/>
                    <a:pt x="40" y="158"/>
                  </a:cubicBezTo>
                  <a:cubicBezTo>
                    <a:pt x="42" y="159"/>
                    <a:pt x="43" y="158"/>
                    <a:pt x="44" y="157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7" y="149"/>
                    <a:pt x="60" y="150"/>
                    <a:pt x="63" y="151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3" y="165"/>
                    <a:pt x="63" y="166"/>
                    <a:pt x="63" y="166"/>
                  </a:cubicBezTo>
                  <a:cubicBezTo>
                    <a:pt x="63" y="167"/>
                    <a:pt x="64" y="168"/>
                    <a:pt x="65" y="168"/>
                  </a:cubicBezTo>
                  <a:cubicBezTo>
                    <a:pt x="66" y="169"/>
                    <a:pt x="68" y="168"/>
                    <a:pt x="68" y="16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8" y="154"/>
                    <a:pt x="81" y="155"/>
                    <a:pt x="85" y="155"/>
                  </a:cubicBezTo>
                  <a:cubicBezTo>
                    <a:pt x="89" y="168"/>
                    <a:pt x="89" y="168"/>
                    <a:pt x="89" y="168"/>
                  </a:cubicBezTo>
                  <a:cubicBezTo>
                    <a:pt x="89" y="170"/>
                    <a:pt x="90" y="171"/>
                    <a:pt x="91" y="171"/>
                  </a:cubicBezTo>
                  <a:cubicBezTo>
                    <a:pt x="91" y="171"/>
                    <a:pt x="92" y="171"/>
                    <a:pt x="92" y="171"/>
                  </a:cubicBezTo>
                  <a:cubicBezTo>
                    <a:pt x="93" y="171"/>
                    <a:pt x="94" y="169"/>
                    <a:pt x="94" y="168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0" y="153"/>
                    <a:pt x="103" y="153"/>
                    <a:pt x="106" y="152"/>
                  </a:cubicBezTo>
                  <a:cubicBezTo>
                    <a:pt x="114" y="163"/>
                    <a:pt x="114" y="163"/>
                    <a:pt x="114" y="163"/>
                  </a:cubicBezTo>
                  <a:cubicBezTo>
                    <a:pt x="115" y="165"/>
                    <a:pt x="116" y="165"/>
                    <a:pt x="118" y="165"/>
                  </a:cubicBezTo>
                  <a:cubicBezTo>
                    <a:pt x="119" y="164"/>
                    <a:pt x="119" y="163"/>
                    <a:pt x="119" y="162"/>
                  </a:cubicBezTo>
                  <a:cubicBezTo>
                    <a:pt x="119" y="162"/>
                    <a:pt x="119" y="161"/>
                    <a:pt x="119" y="161"/>
                  </a:cubicBezTo>
                  <a:cubicBezTo>
                    <a:pt x="117" y="147"/>
                    <a:pt x="117" y="147"/>
                    <a:pt x="117" y="147"/>
                  </a:cubicBezTo>
                  <a:cubicBezTo>
                    <a:pt x="120" y="146"/>
                    <a:pt x="123" y="144"/>
                    <a:pt x="126" y="14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8" y="152"/>
                    <a:pt x="139" y="152"/>
                    <a:pt x="141" y="151"/>
                  </a:cubicBezTo>
                  <a:cubicBezTo>
                    <a:pt x="141" y="150"/>
                    <a:pt x="142" y="149"/>
                    <a:pt x="142" y="149"/>
                  </a:cubicBezTo>
                  <a:cubicBezTo>
                    <a:pt x="142" y="148"/>
                    <a:pt x="141" y="147"/>
                    <a:pt x="141" y="147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7" y="132"/>
                    <a:pt x="139" y="130"/>
                    <a:pt x="141" y="127"/>
                  </a:cubicBezTo>
                  <a:cubicBezTo>
                    <a:pt x="154" y="131"/>
                    <a:pt x="154" y="131"/>
                    <a:pt x="154" y="131"/>
                  </a:cubicBezTo>
                  <a:cubicBezTo>
                    <a:pt x="156" y="132"/>
                    <a:pt x="157" y="132"/>
                    <a:pt x="158" y="131"/>
                  </a:cubicBezTo>
                  <a:cubicBezTo>
                    <a:pt x="158" y="130"/>
                    <a:pt x="159" y="130"/>
                    <a:pt x="159" y="129"/>
                  </a:cubicBezTo>
                  <a:cubicBezTo>
                    <a:pt x="159" y="128"/>
                    <a:pt x="158" y="127"/>
                    <a:pt x="157" y="12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49" y="114"/>
                    <a:pt x="150" y="111"/>
                    <a:pt x="151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7" y="108"/>
                    <a:pt x="168" y="107"/>
                    <a:pt x="169" y="106"/>
                  </a:cubicBezTo>
                  <a:cubicBezTo>
                    <a:pt x="169" y="106"/>
                    <a:pt x="169" y="105"/>
                    <a:pt x="169" y="105"/>
                  </a:cubicBezTo>
                  <a:cubicBezTo>
                    <a:pt x="169" y="104"/>
                    <a:pt x="168" y="103"/>
                    <a:pt x="167" y="103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5" y="93"/>
                    <a:pt x="155" y="90"/>
                    <a:pt x="155" y="86"/>
                  </a:cubicBezTo>
                  <a:lnTo>
                    <a:pt x="168" y="82"/>
                  </a:lnTo>
                  <a:close/>
                  <a:moveTo>
                    <a:pt x="86" y="101"/>
                  </a:moveTo>
                  <a:cubicBezTo>
                    <a:pt x="77" y="101"/>
                    <a:pt x="70" y="94"/>
                    <a:pt x="70" y="85"/>
                  </a:cubicBezTo>
                  <a:cubicBezTo>
                    <a:pt x="70" y="77"/>
                    <a:pt x="77" y="70"/>
                    <a:pt x="86" y="70"/>
                  </a:cubicBezTo>
                  <a:cubicBezTo>
                    <a:pt x="94" y="70"/>
                    <a:pt x="101" y="77"/>
                    <a:pt x="101" y="85"/>
                  </a:cubicBezTo>
                  <a:cubicBezTo>
                    <a:pt x="101" y="94"/>
                    <a:pt x="94" y="101"/>
                    <a:pt x="86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reflection stA="52000" endA="300" endPos="35000" sy="-100000" algn="bl" rotWithShape="0"/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-1333500" y="1651000"/>
              <a:ext cx="454025" cy="454025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20" y="58"/>
                  </a:moveTo>
                  <a:cubicBezTo>
                    <a:pt x="121" y="58"/>
                    <a:pt x="121" y="57"/>
                    <a:pt x="121" y="56"/>
                  </a:cubicBezTo>
                  <a:cubicBezTo>
                    <a:pt x="121" y="56"/>
                    <a:pt x="121" y="56"/>
                    <a:pt x="121" y="56"/>
                  </a:cubicBezTo>
                  <a:cubicBezTo>
                    <a:pt x="121" y="55"/>
                    <a:pt x="120" y="54"/>
                    <a:pt x="119" y="54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09" y="50"/>
                    <a:pt x="109" y="48"/>
                    <a:pt x="108" y="46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7" y="40"/>
                    <a:pt x="117" y="39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7"/>
                    <a:pt x="116" y="36"/>
                    <a:pt x="115" y="37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4" y="36"/>
                    <a:pt x="102" y="34"/>
                    <a:pt x="101" y="3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8" y="24"/>
                    <a:pt x="108" y="23"/>
                    <a:pt x="108" y="23"/>
                  </a:cubicBezTo>
                  <a:cubicBezTo>
                    <a:pt x="108" y="22"/>
                    <a:pt x="108" y="22"/>
                    <a:pt x="107" y="21"/>
                  </a:cubicBezTo>
                  <a:cubicBezTo>
                    <a:pt x="107" y="21"/>
                    <a:pt x="105" y="20"/>
                    <a:pt x="105" y="21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4" y="24"/>
                    <a:pt x="92" y="22"/>
                    <a:pt x="90" y="2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0"/>
                    <a:pt x="94" y="9"/>
                    <a:pt x="93" y="9"/>
                  </a:cubicBezTo>
                  <a:cubicBezTo>
                    <a:pt x="92" y="8"/>
                    <a:pt x="91" y="9"/>
                    <a:pt x="90" y="10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1" y="15"/>
                    <a:pt x="79" y="15"/>
                    <a:pt x="77" y="1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77" y="4"/>
                    <a:pt x="77" y="3"/>
                  </a:cubicBezTo>
                  <a:cubicBezTo>
                    <a:pt x="77" y="2"/>
                    <a:pt x="76" y="2"/>
                    <a:pt x="75" y="1"/>
                  </a:cubicBezTo>
                  <a:cubicBezTo>
                    <a:pt x="74" y="1"/>
                    <a:pt x="73" y="2"/>
                    <a:pt x="73" y="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6" y="11"/>
                    <a:pt x="64" y="11"/>
                    <a:pt x="61" y="1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8" y="1"/>
                    <a:pt x="58" y="0"/>
                    <a:pt x="56" y="0"/>
                  </a:cubicBezTo>
                  <a:cubicBezTo>
                    <a:pt x="55" y="0"/>
                    <a:pt x="55" y="1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48" y="13"/>
                    <a:pt x="46" y="13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39" y="4"/>
                    <a:pt x="38" y="4"/>
                  </a:cubicBezTo>
                  <a:cubicBezTo>
                    <a:pt x="37" y="4"/>
                    <a:pt x="37" y="5"/>
                    <a:pt x="37" y="6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6" y="18"/>
                    <a:pt x="34" y="19"/>
                    <a:pt x="32" y="2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2" y="13"/>
                    <a:pt x="22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6"/>
                    <a:pt x="21" y="16"/>
                    <a:pt x="21" y="1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7"/>
                    <a:pt x="23" y="29"/>
                    <a:pt x="21" y="31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7"/>
                    <a:pt x="10" y="27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40"/>
                    <a:pt x="15" y="42"/>
                    <a:pt x="14" y="4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2" y="45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7"/>
                    <a:pt x="2" y="48"/>
                    <a:pt x="3" y="48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5"/>
                    <a:pt x="11" y="57"/>
                    <a:pt x="11" y="60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0" y="64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6"/>
                    <a:pt x="1" y="67"/>
                    <a:pt x="2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71"/>
                    <a:pt x="13" y="73"/>
                    <a:pt x="14" y="75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4" y="82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5" y="84"/>
                    <a:pt x="6" y="85"/>
                    <a:pt x="7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5"/>
                    <a:pt x="19" y="87"/>
                    <a:pt x="20" y="89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8"/>
                    <a:pt x="14" y="98"/>
                  </a:cubicBezTo>
                  <a:cubicBezTo>
                    <a:pt x="14" y="99"/>
                    <a:pt x="14" y="99"/>
                    <a:pt x="14" y="100"/>
                  </a:cubicBezTo>
                  <a:cubicBezTo>
                    <a:pt x="15" y="100"/>
                    <a:pt x="16" y="101"/>
                    <a:pt x="17" y="100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7"/>
                    <a:pt x="29" y="99"/>
                    <a:pt x="31" y="10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111"/>
                    <a:pt x="28" y="112"/>
                    <a:pt x="29" y="112"/>
                  </a:cubicBezTo>
                  <a:cubicBezTo>
                    <a:pt x="30" y="113"/>
                    <a:pt x="31" y="112"/>
                    <a:pt x="31" y="112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0" y="106"/>
                    <a:pt x="43" y="106"/>
                    <a:pt x="45" y="10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7"/>
                    <a:pt x="45" y="117"/>
                    <a:pt x="45" y="118"/>
                  </a:cubicBezTo>
                  <a:cubicBezTo>
                    <a:pt x="45" y="119"/>
                    <a:pt x="45" y="119"/>
                    <a:pt x="46" y="120"/>
                  </a:cubicBezTo>
                  <a:cubicBezTo>
                    <a:pt x="47" y="120"/>
                    <a:pt x="48" y="119"/>
                    <a:pt x="49" y="11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5" y="110"/>
                    <a:pt x="58" y="110"/>
                    <a:pt x="60" y="110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3" y="120"/>
                    <a:pt x="64" y="121"/>
                    <a:pt x="65" y="121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6" y="121"/>
                    <a:pt x="67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1" y="109"/>
                    <a:pt x="73" y="108"/>
                    <a:pt x="75" y="108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82" y="117"/>
                    <a:pt x="83" y="117"/>
                    <a:pt x="84" y="117"/>
                  </a:cubicBezTo>
                  <a:cubicBezTo>
                    <a:pt x="84" y="117"/>
                    <a:pt x="85" y="116"/>
                    <a:pt x="85" y="115"/>
                  </a:cubicBezTo>
                  <a:cubicBezTo>
                    <a:pt x="85" y="115"/>
                    <a:pt x="85" y="115"/>
                    <a:pt x="85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5" y="103"/>
                    <a:pt x="87" y="102"/>
                    <a:pt x="89" y="101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98" y="108"/>
                    <a:pt x="99" y="108"/>
                    <a:pt x="100" y="107"/>
                  </a:cubicBezTo>
                  <a:cubicBezTo>
                    <a:pt x="100" y="107"/>
                    <a:pt x="101" y="106"/>
                    <a:pt x="101" y="106"/>
                  </a:cubicBezTo>
                  <a:cubicBezTo>
                    <a:pt x="101" y="105"/>
                    <a:pt x="100" y="105"/>
                    <a:pt x="100" y="10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7" y="94"/>
                    <a:pt x="99" y="92"/>
                    <a:pt x="100" y="90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1" y="94"/>
                    <a:pt x="112" y="94"/>
                    <a:pt x="112" y="93"/>
                  </a:cubicBezTo>
                  <a:cubicBezTo>
                    <a:pt x="113" y="92"/>
                    <a:pt x="113" y="92"/>
                    <a:pt x="113" y="92"/>
                  </a:cubicBezTo>
                  <a:cubicBezTo>
                    <a:pt x="113" y="91"/>
                    <a:pt x="112" y="90"/>
                    <a:pt x="112" y="90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6" y="81"/>
                    <a:pt x="107" y="79"/>
                    <a:pt x="107" y="76"/>
                  </a:cubicBezTo>
                  <a:cubicBezTo>
                    <a:pt x="117" y="77"/>
                    <a:pt x="117" y="77"/>
                    <a:pt x="117" y="77"/>
                  </a:cubicBezTo>
                  <a:cubicBezTo>
                    <a:pt x="118" y="77"/>
                    <a:pt x="120" y="76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4"/>
                    <a:pt x="119" y="73"/>
                    <a:pt x="118" y="73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10" y="66"/>
                    <a:pt x="110" y="64"/>
                    <a:pt x="110" y="61"/>
                  </a:cubicBezTo>
                  <a:lnTo>
                    <a:pt x="120" y="58"/>
                  </a:lnTo>
                  <a:close/>
                  <a:moveTo>
                    <a:pt x="61" y="72"/>
                  </a:moveTo>
                  <a:cubicBezTo>
                    <a:pt x="55" y="72"/>
                    <a:pt x="50" y="67"/>
                    <a:pt x="50" y="61"/>
                  </a:cubicBezTo>
                  <a:cubicBezTo>
                    <a:pt x="50" y="54"/>
                    <a:pt x="55" y="49"/>
                    <a:pt x="61" y="49"/>
                  </a:cubicBezTo>
                  <a:cubicBezTo>
                    <a:pt x="67" y="49"/>
                    <a:pt x="72" y="54"/>
                    <a:pt x="72" y="61"/>
                  </a:cubicBezTo>
                  <a:cubicBezTo>
                    <a:pt x="72" y="67"/>
                    <a:pt x="67" y="72"/>
                    <a:pt x="61" y="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reflection stA="52000" endA="300" endPos="35000" sy="-100000" algn="bl" rotWithShape="0"/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-1055688" y="2462213"/>
              <a:ext cx="171450" cy="17145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reflection stA="52000" endA="300" endPos="35000" sy="-100000" algn="bl" rotWithShape="0"/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-1776413" y="2792413"/>
              <a:ext cx="115888" cy="11906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reflection stA="52000" endA="300" endPos="35000" sy="-100000" algn="bl" rotWithShape="0"/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-2773363" y="2439988"/>
              <a:ext cx="2692401" cy="2659063"/>
            </a:xfrm>
            <a:custGeom>
              <a:avLst/>
              <a:gdLst/>
              <a:ahLst/>
              <a:cxnLst/>
              <a:rect l="l" t="t" r="r" b="b"/>
              <a:pathLst>
                <a:path w="718" h="709" extrusionOk="0">
                  <a:moveTo>
                    <a:pt x="606" y="330"/>
                  </a:moveTo>
                  <a:cubicBezTo>
                    <a:pt x="718" y="140"/>
                    <a:pt x="627" y="0"/>
                    <a:pt x="627" y="0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79" y="4"/>
                    <a:pt x="580" y="9"/>
                    <a:pt x="581" y="13"/>
                  </a:cubicBezTo>
                  <a:cubicBezTo>
                    <a:pt x="601" y="16"/>
                    <a:pt x="601" y="16"/>
                    <a:pt x="601" y="16"/>
                  </a:cubicBezTo>
                  <a:cubicBezTo>
                    <a:pt x="603" y="16"/>
                    <a:pt x="605" y="18"/>
                    <a:pt x="605" y="20"/>
                  </a:cubicBezTo>
                  <a:cubicBezTo>
                    <a:pt x="605" y="20"/>
                    <a:pt x="605" y="20"/>
                    <a:pt x="605" y="20"/>
                  </a:cubicBezTo>
                  <a:cubicBezTo>
                    <a:pt x="605" y="23"/>
                    <a:pt x="604" y="24"/>
                    <a:pt x="601" y="24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2" y="35"/>
                    <a:pt x="581" y="40"/>
                    <a:pt x="581" y="45"/>
                  </a:cubicBezTo>
                  <a:cubicBezTo>
                    <a:pt x="599" y="54"/>
                    <a:pt x="599" y="54"/>
                    <a:pt x="599" y="54"/>
                  </a:cubicBezTo>
                  <a:cubicBezTo>
                    <a:pt x="601" y="55"/>
                    <a:pt x="602" y="56"/>
                    <a:pt x="602" y="58"/>
                  </a:cubicBezTo>
                  <a:cubicBezTo>
                    <a:pt x="602" y="58"/>
                    <a:pt x="602" y="59"/>
                    <a:pt x="602" y="59"/>
                  </a:cubicBezTo>
                  <a:cubicBezTo>
                    <a:pt x="601" y="61"/>
                    <a:pt x="599" y="62"/>
                    <a:pt x="597" y="62"/>
                  </a:cubicBezTo>
                  <a:cubicBezTo>
                    <a:pt x="577" y="62"/>
                    <a:pt x="577" y="62"/>
                    <a:pt x="577" y="62"/>
                  </a:cubicBezTo>
                  <a:cubicBezTo>
                    <a:pt x="575" y="66"/>
                    <a:pt x="573" y="71"/>
                    <a:pt x="571" y="75"/>
                  </a:cubicBezTo>
                  <a:cubicBezTo>
                    <a:pt x="585" y="89"/>
                    <a:pt x="585" y="89"/>
                    <a:pt x="585" y="89"/>
                  </a:cubicBezTo>
                  <a:cubicBezTo>
                    <a:pt x="587" y="90"/>
                    <a:pt x="587" y="91"/>
                    <a:pt x="587" y="93"/>
                  </a:cubicBezTo>
                  <a:cubicBezTo>
                    <a:pt x="587" y="94"/>
                    <a:pt x="587" y="94"/>
                    <a:pt x="587" y="95"/>
                  </a:cubicBezTo>
                  <a:cubicBezTo>
                    <a:pt x="585" y="97"/>
                    <a:pt x="583" y="97"/>
                    <a:pt x="581" y="96"/>
                  </a:cubicBezTo>
                  <a:cubicBezTo>
                    <a:pt x="562" y="90"/>
                    <a:pt x="562" y="90"/>
                    <a:pt x="562" y="90"/>
                  </a:cubicBezTo>
                  <a:cubicBezTo>
                    <a:pt x="559" y="94"/>
                    <a:pt x="556" y="97"/>
                    <a:pt x="552" y="101"/>
                  </a:cubicBezTo>
                  <a:cubicBezTo>
                    <a:pt x="562" y="119"/>
                    <a:pt x="562" y="119"/>
                    <a:pt x="562" y="119"/>
                  </a:cubicBezTo>
                  <a:cubicBezTo>
                    <a:pt x="562" y="120"/>
                    <a:pt x="563" y="120"/>
                    <a:pt x="563" y="121"/>
                  </a:cubicBezTo>
                  <a:cubicBezTo>
                    <a:pt x="563" y="122"/>
                    <a:pt x="562" y="124"/>
                    <a:pt x="561" y="124"/>
                  </a:cubicBezTo>
                  <a:cubicBezTo>
                    <a:pt x="559" y="126"/>
                    <a:pt x="557" y="126"/>
                    <a:pt x="555" y="124"/>
                  </a:cubicBezTo>
                  <a:cubicBezTo>
                    <a:pt x="539" y="112"/>
                    <a:pt x="539" y="112"/>
                    <a:pt x="539" y="112"/>
                  </a:cubicBezTo>
                  <a:cubicBezTo>
                    <a:pt x="535" y="114"/>
                    <a:pt x="531" y="117"/>
                    <a:pt x="527" y="119"/>
                  </a:cubicBezTo>
                  <a:cubicBezTo>
                    <a:pt x="530" y="139"/>
                    <a:pt x="530" y="139"/>
                    <a:pt x="530" y="139"/>
                  </a:cubicBezTo>
                  <a:cubicBezTo>
                    <a:pt x="530" y="140"/>
                    <a:pt x="530" y="140"/>
                    <a:pt x="530" y="141"/>
                  </a:cubicBezTo>
                  <a:cubicBezTo>
                    <a:pt x="530" y="142"/>
                    <a:pt x="529" y="144"/>
                    <a:pt x="528" y="145"/>
                  </a:cubicBezTo>
                  <a:cubicBezTo>
                    <a:pt x="526" y="145"/>
                    <a:pt x="523" y="144"/>
                    <a:pt x="522" y="142"/>
                  </a:cubicBezTo>
                  <a:cubicBezTo>
                    <a:pt x="511" y="126"/>
                    <a:pt x="511" y="126"/>
                    <a:pt x="511" y="126"/>
                  </a:cubicBezTo>
                  <a:cubicBezTo>
                    <a:pt x="506" y="127"/>
                    <a:pt x="501" y="128"/>
                    <a:pt x="497" y="129"/>
                  </a:cubicBezTo>
                  <a:cubicBezTo>
                    <a:pt x="493" y="149"/>
                    <a:pt x="493" y="149"/>
                    <a:pt x="493" y="149"/>
                  </a:cubicBezTo>
                  <a:cubicBezTo>
                    <a:pt x="493" y="149"/>
                    <a:pt x="493" y="149"/>
                    <a:pt x="493" y="149"/>
                  </a:cubicBezTo>
                  <a:cubicBezTo>
                    <a:pt x="493" y="151"/>
                    <a:pt x="492" y="153"/>
                    <a:pt x="490" y="153"/>
                  </a:cubicBezTo>
                  <a:cubicBezTo>
                    <a:pt x="490" y="153"/>
                    <a:pt x="490" y="153"/>
                    <a:pt x="489" y="153"/>
                  </a:cubicBezTo>
                  <a:cubicBezTo>
                    <a:pt x="487" y="153"/>
                    <a:pt x="486" y="152"/>
                    <a:pt x="485" y="150"/>
                  </a:cubicBezTo>
                  <a:cubicBezTo>
                    <a:pt x="479" y="130"/>
                    <a:pt x="479" y="130"/>
                    <a:pt x="479" y="130"/>
                  </a:cubicBezTo>
                  <a:cubicBezTo>
                    <a:pt x="475" y="130"/>
                    <a:pt x="470" y="130"/>
                    <a:pt x="465" y="129"/>
                  </a:cubicBezTo>
                  <a:cubicBezTo>
                    <a:pt x="456" y="147"/>
                    <a:pt x="456" y="147"/>
                    <a:pt x="456" y="147"/>
                  </a:cubicBezTo>
                  <a:cubicBezTo>
                    <a:pt x="455" y="149"/>
                    <a:pt x="453" y="151"/>
                    <a:pt x="451" y="150"/>
                  </a:cubicBezTo>
                  <a:cubicBezTo>
                    <a:pt x="449" y="150"/>
                    <a:pt x="448" y="148"/>
                    <a:pt x="448" y="146"/>
                  </a:cubicBezTo>
                  <a:cubicBezTo>
                    <a:pt x="448" y="146"/>
                    <a:pt x="448" y="146"/>
                    <a:pt x="448" y="145"/>
                  </a:cubicBezTo>
                  <a:cubicBezTo>
                    <a:pt x="448" y="125"/>
                    <a:pt x="448" y="125"/>
                    <a:pt x="448" y="125"/>
                  </a:cubicBezTo>
                  <a:cubicBezTo>
                    <a:pt x="444" y="123"/>
                    <a:pt x="439" y="121"/>
                    <a:pt x="435" y="119"/>
                  </a:cubicBezTo>
                  <a:cubicBezTo>
                    <a:pt x="420" y="134"/>
                    <a:pt x="420" y="134"/>
                    <a:pt x="420" y="134"/>
                  </a:cubicBezTo>
                  <a:cubicBezTo>
                    <a:pt x="419" y="135"/>
                    <a:pt x="417" y="136"/>
                    <a:pt x="415" y="135"/>
                  </a:cubicBezTo>
                  <a:cubicBezTo>
                    <a:pt x="414" y="134"/>
                    <a:pt x="413" y="133"/>
                    <a:pt x="413" y="131"/>
                  </a:cubicBezTo>
                  <a:cubicBezTo>
                    <a:pt x="413" y="131"/>
                    <a:pt x="413" y="130"/>
                    <a:pt x="414" y="129"/>
                  </a:cubicBezTo>
                  <a:cubicBezTo>
                    <a:pt x="420" y="110"/>
                    <a:pt x="420" y="110"/>
                    <a:pt x="420" y="110"/>
                  </a:cubicBezTo>
                  <a:cubicBezTo>
                    <a:pt x="416" y="107"/>
                    <a:pt x="413" y="104"/>
                    <a:pt x="409" y="101"/>
                  </a:cubicBezTo>
                  <a:cubicBezTo>
                    <a:pt x="391" y="110"/>
                    <a:pt x="391" y="110"/>
                    <a:pt x="391" y="110"/>
                  </a:cubicBezTo>
                  <a:cubicBezTo>
                    <a:pt x="389" y="111"/>
                    <a:pt x="387" y="111"/>
                    <a:pt x="386" y="109"/>
                  </a:cubicBezTo>
                  <a:cubicBezTo>
                    <a:pt x="385" y="109"/>
                    <a:pt x="385" y="108"/>
                    <a:pt x="385" y="107"/>
                  </a:cubicBezTo>
                  <a:cubicBezTo>
                    <a:pt x="385" y="106"/>
                    <a:pt x="385" y="104"/>
                    <a:pt x="386" y="10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5" y="83"/>
                    <a:pt x="393" y="79"/>
                    <a:pt x="391" y="75"/>
                  </a:cubicBezTo>
                  <a:cubicBezTo>
                    <a:pt x="371" y="78"/>
                    <a:pt x="371" y="78"/>
                    <a:pt x="371" y="78"/>
                  </a:cubicBezTo>
                  <a:cubicBezTo>
                    <a:pt x="369" y="79"/>
                    <a:pt x="366" y="78"/>
                    <a:pt x="365" y="76"/>
                  </a:cubicBezTo>
                  <a:cubicBezTo>
                    <a:pt x="365" y="75"/>
                    <a:pt x="365" y="75"/>
                    <a:pt x="365" y="74"/>
                  </a:cubicBezTo>
                  <a:cubicBezTo>
                    <a:pt x="365" y="73"/>
                    <a:pt x="366" y="71"/>
                    <a:pt x="368" y="71"/>
                  </a:cubicBezTo>
                  <a:cubicBezTo>
                    <a:pt x="384" y="59"/>
                    <a:pt x="384" y="59"/>
                    <a:pt x="384" y="59"/>
                  </a:cubicBezTo>
                  <a:cubicBezTo>
                    <a:pt x="383" y="54"/>
                    <a:pt x="382" y="50"/>
                    <a:pt x="381" y="45"/>
                  </a:cubicBezTo>
                  <a:cubicBezTo>
                    <a:pt x="361" y="42"/>
                    <a:pt x="361" y="42"/>
                    <a:pt x="361" y="42"/>
                  </a:cubicBezTo>
                  <a:cubicBezTo>
                    <a:pt x="359" y="42"/>
                    <a:pt x="357" y="40"/>
                    <a:pt x="357" y="38"/>
                  </a:cubicBezTo>
                  <a:cubicBezTo>
                    <a:pt x="357" y="38"/>
                    <a:pt x="357" y="38"/>
                    <a:pt x="357" y="38"/>
                  </a:cubicBezTo>
                  <a:cubicBezTo>
                    <a:pt x="357" y="36"/>
                    <a:pt x="358" y="34"/>
                    <a:pt x="360" y="34"/>
                  </a:cubicBezTo>
                  <a:cubicBezTo>
                    <a:pt x="380" y="28"/>
                    <a:pt x="380" y="28"/>
                    <a:pt x="380" y="28"/>
                  </a:cubicBezTo>
                  <a:cubicBezTo>
                    <a:pt x="380" y="23"/>
                    <a:pt x="380" y="18"/>
                    <a:pt x="381" y="13"/>
                  </a:cubicBezTo>
                  <a:cubicBezTo>
                    <a:pt x="363" y="4"/>
                    <a:pt x="363" y="4"/>
                    <a:pt x="363" y="4"/>
                  </a:cubicBezTo>
                  <a:cubicBezTo>
                    <a:pt x="361" y="4"/>
                    <a:pt x="360" y="2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3" y="41"/>
                    <a:pt x="83" y="85"/>
                    <a:pt x="83" y="85"/>
                  </a:cubicBezTo>
                  <a:cubicBezTo>
                    <a:pt x="71" y="115"/>
                    <a:pt x="79" y="137"/>
                    <a:pt x="79" y="137"/>
                  </a:cubicBezTo>
                  <a:cubicBezTo>
                    <a:pt x="103" y="178"/>
                    <a:pt x="84" y="200"/>
                    <a:pt x="68" y="221"/>
                  </a:cubicBezTo>
                  <a:cubicBezTo>
                    <a:pt x="53" y="242"/>
                    <a:pt x="0" y="315"/>
                    <a:pt x="51" y="317"/>
                  </a:cubicBezTo>
                  <a:cubicBezTo>
                    <a:pt x="99" y="318"/>
                    <a:pt x="84" y="334"/>
                    <a:pt x="84" y="334"/>
                  </a:cubicBezTo>
                  <a:cubicBezTo>
                    <a:pt x="63" y="380"/>
                    <a:pt x="96" y="381"/>
                    <a:pt x="96" y="381"/>
                  </a:cubicBezTo>
                  <a:cubicBezTo>
                    <a:pt x="81" y="408"/>
                    <a:pt x="103" y="409"/>
                    <a:pt x="103" y="409"/>
                  </a:cubicBezTo>
                  <a:cubicBezTo>
                    <a:pt x="135" y="409"/>
                    <a:pt x="118" y="438"/>
                    <a:pt x="118" y="438"/>
                  </a:cubicBezTo>
                  <a:cubicBezTo>
                    <a:pt x="79" y="481"/>
                    <a:pt x="113" y="524"/>
                    <a:pt x="162" y="514"/>
                  </a:cubicBezTo>
                  <a:cubicBezTo>
                    <a:pt x="259" y="494"/>
                    <a:pt x="309" y="527"/>
                    <a:pt x="286" y="597"/>
                  </a:cubicBezTo>
                  <a:cubicBezTo>
                    <a:pt x="263" y="666"/>
                    <a:pt x="232" y="709"/>
                    <a:pt x="232" y="709"/>
                  </a:cubicBezTo>
                  <a:cubicBezTo>
                    <a:pt x="659" y="709"/>
                    <a:pt x="659" y="709"/>
                    <a:pt x="659" y="709"/>
                  </a:cubicBezTo>
                  <a:cubicBezTo>
                    <a:pt x="568" y="521"/>
                    <a:pt x="568" y="521"/>
                    <a:pt x="568" y="521"/>
                  </a:cubicBezTo>
                  <a:cubicBezTo>
                    <a:pt x="540" y="458"/>
                    <a:pt x="606" y="330"/>
                    <a:pt x="606" y="330"/>
                  </a:cubicBezTo>
                  <a:close/>
                  <a:moveTo>
                    <a:pt x="334" y="176"/>
                  </a:moveTo>
                  <a:cubicBezTo>
                    <a:pt x="322" y="168"/>
                    <a:pt x="322" y="168"/>
                    <a:pt x="322" y="168"/>
                  </a:cubicBezTo>
                  <a:cubicBezTo>
                    <a:pt x="320" y="169"/>
                    <a:pt x="317" y="171"/>
                    <a:pt x="314" y="173"/>
                  </a:cubicBezTo>
                  <a:cubicBezTo>
                    <a:pt x="316" y="187"/>
                    <a:pt x="316" y="187"/>
                    <a:pt x="316" y="187"/>
                  </a:cubicBezTo>
                  <a:cubicBezTo>
                    <a:pt x="316" y="187"/>
                    <a:pt x="316" y="188"/>
                    <a:pt x="316" y="188"/>
                  </a:cubicBezTo>
                  <a:cubicBezTo>
                    <a:pt x="316" y="189"/>
                    <a:pt x="315" y="190"/>
                    <a:pt x="314" y="191"/>
                  </a:cubicBezTo>
                  <a:cubicBezTo>
                    <a:pt x="313" y="191"/>
                    <a:pt x="311" y="190"/>
                    <a:pt x="311" y="189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299" y="178"/>
                    <a:pt x="296" y="179"/>
                    <a:pt x="293" y="180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90" y="195"/>
                    <a:pt x="289" y="197"/>
                    <a:pt x="288" y="197"/>
                  </a:cubicBezTo>
                  <a:cubicBezTo>
                    <a:pt x="288" y="197"/>
                    <a:pt x="288" y="197"/>
                    <a:pt x="288" y="197"/>
                  </a:cubicBezTo>
                  <a:cubicBezTo>
                    <a:pt x="286" y="197"/>
                    <a:pt x="285" y="196"/>
                    <a:pt x="285" y="194"/>
                  </a:cubicBezTo>
                  <a:cubicBezTo>
                    <a:pt x="281" y="180"/>
                    <a:pt x="281" y="180"/>
                    <a:pt x="281" y="180"/>
                  </a:cubicBezTo>
                  <a:cubicBezTo>
                    <a:pt x="277" y="180"/>
                    <a:pt x="274" y="180"/>
                    <a:pt x="270" y="180"/>
                  </a:cubicBezTo>
                  <a:cubicBezTo>
                    <a:pt x="264" y="192"/>
                    <a:pt x="264" y="192"/>
                    <a:pt x="264" y="192"/>
                  </a:cubicBezTo>
                  <a:cubicBezTo>
                    <a:pt x="264" y="194"/>
                    <a:pt x="262" y="195"/>
                    <a:pt x="261" y="194"/>
                  </a:cubicBezTo>
                  <a:cubicBezTo>
                    <a:pt x="259" y="194"/>
                    <a:pt x="258" y="193"/>
                    <a:pt x="258" y="192"/>
                  </a:cubicBezTo>
                  <a:cubicBezTo>
                    <a:pt x="258" y="191"/>
                    <a:pt x="258" y="191"/>
                    <a:pt x="259" y="191"/>
                  </a:cubicBezTo>
                  <a:cubicBezTo>
                    <a:pt x="259" y="177"/>
                    <a:pt x="259" y="177"/>
                    <a:pt x="259" y="177"/>
                  </a:cubicBezTo>
                  <a:cubicBezTo>
                    <a:pt x="255" y="176"/>
                    <a:pt x="252" y="174"/>
                    <a:pt x="249" y="173"/>
                  </a:cubicBezTo>
                  <a:cubicBezTo>
                    <a:pt x="239" y="183"/>
                    <a:pt x="239" y="183"/>
                    <a:pt x="239" y="183"/>
                  </a:cubicBezTo>
                  <a:cubicBezTo>
                    <a:pt x="238" y="184"/>
                    <a:pt x="237" y="185"/>
                    <a:pt x="235" y="184"/>
                  </a:cubicBezTo>
                  <a:cubicBezTo>
                    <a:pt x="235" y="183"/>
                    <a:pt x="234" y="182"/>
                    <a:pt x="234" y="181"/>
                  </a:cubicBezTo>
                  <a:cubicBezTo>
                    <a:pt x="234" y="181"/>
                    <a:pt x="234" y="180"/>
                    <a:pt x="235" y="18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6" y="164"/>
                    <a:pt x="234" y="162"/>
                    <a:pt x="231" y="160"/>
                  </a:cubicBezTo>
                  <a:cubicBezTo>
                    <a:pt x="219" y="166"/>
                    <a:pt x="219" y="166"/>
                    <a:pt x="219" y="166"/>
                  </a:cubicBezTo>
                  <a:cubicBezTo>
                    <a:pt x="218" y="167"/>
                    <a:pt x="216" y="167"/>
                    <a:pt x="215" y="166"/>
                  </a:cubicBezTo>
                  <a:cubicBezTo>
                    <a:pt x="214" y="165"/>
                    <a:pt x="214" y="165"/>
                    <a:pt x="214" y="164"/>
                  </a:cubicBezTo>
                  <a:cubicBezTo>
                    <a:pt x="214" y="163"/>
                    <a:pt x="214" y="163"/>
                    <a:pt x="215" y="162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22" y="148"/>
                    <a:pt x="220" y="145"/>
                    <a:pt x="218" y="142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3" y="145"/>
                    <a:pt x="201" y="144"/>
                    <a:pt x="201" y="143"/>
                  </a:cubicBezTo>
                  <a:cubicBezTo>
                    <a:pt x="201" y="142"/>
                    <a:pt x="201" y="142"/>
                    <a:pt x="201" y="141"/>
                  </a:cubicBezTo>
                  <a:cubicBezTo>
                    <a:pt x="201" y="140"/>
                    <a:pt x="201" y="139"/>
                    <a:pt x="202" y="139"/>
                  </a:cubicBezTo>
                  <a:cubicBezTo>
                    <a:pt x="214" y="131"/>
                    <a:pt x="214" y="131"/>
                    <a:pt x="214" y="131"/>
                  </a:cubicBezTo>
                  <a:cubicBezTo>
                    <a:pt x="213" y="127"/>
                    <a:pt x="212" y="124"/>
                    <a:pt x="212" y="121"/>
                  </a:cubicBezTo>
                  <a:cubicBezTo>
                    <a:pt x="198" y="119"/>
                    <a:pt x="198" y="119"/>
                    <a:pt x="198" y="119"/>
                  </a:cubicBezTo>
                  <a:cubicBezTo>
                    <a:pt x="196" y="119"/>
                    <a:pt x="195" y="118"/>
                    <a:pt x="195" y="116"/>
                  </a:cubicBezTo>
                  <a:cubicBezTo>
                    <a:pt x="195" y="116"/>
                    <a:pt x="195" y="116"/>
                    <a:pt x="195" y="116"/>
                  </a:cubicBezTo>
                  <a:cubicBezTo>
                    <a:pt x="195" y="114"/>
                    <a:pt x="196" y="113"/>
                    <a:pt x="197" y="113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05"/>
                    <a:pt x="211" y="102"/>
                    <a:pt x="212" y="99"/>
                  </a:cubicBezTo>
                  <a:cubicBezTo>
                    <a:pt x="199" y="92"/>
                    <a:pt x="199" y="92"/>
                    <a:pt x="199" y="92"/>
                  </a:cubicBezTo>
                  <a:cubicBezTo>
                    <a:pt x="198" y="92"/>
                    <a:pt x="197" y="91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7"/>
                    <a:pt x="199" y="86"/>
                    <a:pt x="200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16" y="84"/>
                    <a:pt x="217" y="81"/>
                    <a:pt x="218" y="7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8" y="67"/>
                    <a:pt x="207" y="66"/>
                    <a:pt x="207" y="65"/>
                  </a:cubicBezTo>
                  <a:cubicBezTo>
                    <a:pt x="207" y="65"/>
                    <a:pt x="207" y="64"/>
                    <a:pt x="207" y="64"/>
                  </a:cubicBezTo>
                  <a:cubicBezTo>
                    <a:pt x="208" y="62"/>
                    <a:pt x="210" y="62"/>
                    <a:pt x="211" y="63"/>
                  </a:cubicBezTo>
                  <a:cubicBezTo>
                    <a:pt x="225" y="67"/>
                    <a:pt x="225" y="67"/>
                    <a:pt x="225" y="67"/>
                  </a:cubicBezTo>
                  <a:cubicBezTo>
                    <a:pt x="227" y="65"/>
                    <a:pt x="229" y="62"/>
                    <a:pt x="232" y="60"/>
                  </a:cubicBezTo>
                  <a:cubicBezTo>
                    <a:pt x="225" y="47"/>
                    <a:pt x="225" y="47"/>
                    <a:pt x="225" y="47"/>
                  </a:cubicBezTo>
                  <a:cubicBezTo>
                    <a:pt x="225" y="46"/>
                    <a:pt x="224" y="46"/>
                    <a:pt x="224" y="45"/>
                  </a:cubicBezTo>
                  <a:cubicBezTo>
                    <a:pt x="224" y="44"/>
                    <a:pt x="225" y="44"/>
                    <a:pt x="225" y="43"/>
                  </a:cubicBezTo>
                  <a:cubicBezTo>
                    <a:pt x="227" y="42"/>
                    <a:pt x="228" y="42"/>
                    <a:pt x="229" y="43"/>
                  </a:cubicBezTo>
                  <a:cubicBezTo>
                    <a:pt x="241" y="52"/>
                    <a:pt x="241" y="52"/>
                    <a:pt x="241" y="52"/>
                  </a:cubicBezTo>
                  <a:cubicBezTo>
                    <a:pt x="243" y="50"/>
                    <a:pt x="246" y="48"/>
                    <a:pt x="249" y="47"/>
                  </a:cubicBezTo>
                  <a:cubicBezTo>
                    <a:pt x="247" y="33"/>
                    <a:pt x="247" y="33"/>
                    <a:pt x="247" y="33"/>
                  </a:cubicBezTo>
                  <a:cubicBezTo>
                    <a:pt x="247" y="32"/>
                    <a:pt x="247" y="32"/>
                    <a:pt x="247" y="32"/>
                  </a:cubicBezTo>
                  <a:cubicBezTo>
                    <a:pt x="247" y="30"/>
                    <a:pt x="248" y="29"/>
                    <a:pt x="249" y="29"/>
                  </a:cubicBezTo>
                  <a:cubicBezTo>
                    <a:pt x="250" y="28"/>
                    <a:pt x="252" y="29"/>
                    <a:pt x="252" y="31"/>
                  </a:cubicBezTo>
                  <a:cubicBezTo>
                    <a:pt x="261" y="42"/>
                    <a:pt x="261" y="42"/>
                    <a:pt x="261" y="42"/>
                  </a:cubicBezTo>
                  <a:cubicBezTo>
                    <a:pt x="264" y="41"/>
                    <a:pt x="267" y="40"/>
                    <a:pt x="270" y="40"/>
                  </a:cubicBezTo>
                  <a:cubicBezTo>
                    <a:pt x="273" y="26"/>
                    <a:pt x="273" y="26"/>
                    <a:pt x="273" y="26"/>
                  </a:cubicBezTo>
                  <a:cubicBezTo>
                    <a:pt x="273" y="26"/>
                    <a:pt x="273" y="26"/>
                    <a:pt x="273" y="26"/>
                  </a:cubicBezTo>
                  <a:cubicBezTo>
                    <a:pt x="273" y="24"/>
                    <a:pt x="274" y="23"/>
                    <a:pt x="275" y="23"/>
                  </a:cubicBezTo>
                  <a:cubicBezTo>
                    <a:pt x="277" y="23"/>
                    <a:pt x="278" y="24"/>
                    <a:pt x="278" y="25"/>
                  </a:cubicBezTo>
                  <a:cubicBezTo>
                    <a:pt x="282" y="39"/>
                    <a:pt x="282" y="39"/>
                    <a:pt x="282" y="39"/>
                  </a:cubicBezTo>
                  <a:cubicBezTo>
                    <a:pt x="286" y="39"/>
                    <a:pt x="289" y="39"/>
                    <a:pt x="293" y="40"/>
                  </a:cubicBezTo>
                  <a:cubicBezTo>
                    <a:pt x="299" y="27"/>
                    <a:pt x="299" y="27"/>
                    <a:pt x="299" y="27"/>
                  </a:cubicBezTo>
                  <a:cubicBezTo>
                    <a:pt x="299" y="26"/>
                    <a:pt x="301" y="25"/>
                    <a:pt x="302" y="25"/>
                  </a:cubicBezTo>
                  <a:cubicBezTo>
                    <a:pt x="304" y="25"/>
                    <a:pt x="305" y="27"/>
                    <a:pt x="305" y="28"/>
                  </a:cubicBezTo>
                  <a:cubicBezTo>
                    <a:pt x="305" y="28"/>
                    <a:pt x="305" y="28"/>
                    <a:pt x="304" y="29"/>
                  </a:cubicBezTo>
                  <a:cubicBezTo>
                    <a:pt x="304" y="43"/>
                    <a:pt x="304" y="43"/>
                    <a:pt x="304" y="43"/>
                  </a:cubicBezTo>
                  <a:cubicBezTo>
                    <a:pt x="308" y="44"/>
                    <a:pt x="311" y="45"/>
                    <a:pt x="314" y="47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5" y="35"/>
                    <a:pt x="326" y="35"/>
                    <a:pt x="328" y="36"/>
                  </a:cubicBezTo>
                  <a:cubicBezTo>
                    <a:pt x="328" y="36"/>
                    <a:pt x="329" y="37"/>
                    <a:pt x="329" y="38"/>
                  </a:cubicBezTo>
                  <a:cubicBezTo>
                    <a:pt x="329" y="39"/>
                    <a:pt x="329" y="39"/>
                    <a:pt x="328" y="40"/>
                  </a:cubicBezTo>
                  <a:cubicBezTo>
                    <a:pt x="324" y="53"/>
                    <a:pt x="324" y="53"/>
                    <a:pt x="324" y="53"/>
                  </a:cubicBezTo>
                  <a:cubicBezTo>
                    <a:pt x="327" y="55"/>
                    <a:pt x="329" y="57"/>
                    <a:pt x="332" y="60"/>
                  </a:cubicBezTo>
                  <a:cubicBezTo>
                    <a:pt x="344" y="53"/>
                    <a:pt x="344" y="53"/>
                    <a:pt x="344" y="53"/>
                  </a:cubicBezTo>
                  <a:cubicBezTo>
                    <a:pt x="345" y="52"/>
                    <a:pt x="347" y="52"/>
                    <a:pt x="348" y="54"/>
                  </a:cubicBezTo>
                  <a:cubicBezTo>
                    <a:pt x="349" y="54"/>
                    <a:pt x="349" y="55"/>
                    <a:pt x="349" y="55"/>
                  </a:cubicBezTo>
                  <a:cubicBezTo>
                    <a:pt x="349" y="56"/>
                    <a:pt x="349" y="57"/>
                    <a:pt x="348" y="58"/>
                  </a:cubicBezTo>
                  <a:cubicBezTo>
                    <a:pt x="339" y="69"/>
                    <a:pt x="339" y="69"/>
                    <a:pt x="339" y="69"/>
                  </a:cubicBezTo>
                  <a:cubicBezTo>
                    <a:pt x="341" y="72"/>
                    <a:pt x="343" y="75"/>
                    <a:pt x="345" y="78"/>
                  </a:cubicBezTo>
                  <a:cubicBezTo>
                    <a:pt x="359" y="75"/>
                    <a:pt x="359" y="75"/>
                    <a:pt x="359" y="75"/>
                  </a:cubicBezTo>
                  <a:cubicBezTo>
                    <a:pt x="360" y="75"/>
                    <a:pt x="362" y="76"/>
                    <a:pt x="362" y="77"/>
                  </a:cubicBezTo>
                  <a:cubicBezTo>
                    <a:pt x="362" y="77"/>
                    <a:pt x="362" y="78"/>
                    <a:pt x="362" y="78"/>
                  </a:cubicBezTo>
                  <a:cubicBezTo>
                    <a:pt x="362" y="79"/>
                    <a:pt x="362" y="80"/>
                    <a:pt x="361" y="81"/>
                  </a:cubicBezTo>
                  <a:cubicBezTo>
                    <a:pt x="349" y="89"/>
                    <a:pt x="349" y="89"/>
                    <a:pt x="349" y="89"/>
                  </a:cubicBezTo>
                  <a:cubicBezTo>
                    <a:pt x="350" y="92"/>
                    <a:pt x="351" y="95"/>
                    <a:pt x="351" y="99"/>
                  </a:cubicBezTo>
                  <a:cubicBezTo>
                    <a:pt x="365" y="101"/>
                    <a:pt x="365" y="101"/>
                    <a:pt x="365" y="101"/>
                  </a:cubicBezTo>
                  <a:cubicBezTo>
                    <a:pt x="367" y="101"/>
                    <a:pt x="368" y="102"/>
                    <a:pt x="368" y="104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105"/>
                    <a:pt x="367" y="106"/>
                    <a:pt x="366" y="107"/>
                  </a:cubicBezTo>
                  <a:cubicBezTo>
                    <a:pt x="352" y="111"/>
                    <a:pt x="352" y="111"/>
                    <a:pt x="352" y="111"/>
                  </a:cubicBezTo>
                  <a:cubicBezTo>
                    <a:pt x="352" y="114"/>
                    <a:pt x="352" y="118"/>
                    <a:pt x="351" y="121"/>
                  </a:cubicBezTo>
                  <a:cubicBezTo>
                    <a:pt x="364" y="127"/>
                    <a:pt x="364" y="127"/>
                    <a:pt x="364" y="127"/>
                  </a:cubicBezTo>
                  <a:cubicBezTo>
                    <a:pt x="365" y="128"/>
                    <a:pt x="366" y="129"/>
                    <a:pt x="366" y="130"/>
                  </a:cubicBezTo>
                  <a:cubicBezTo>
                    <a:pt x="366" y="130"/>
                    <a:pt x="366" y="130"/>
                    <a:pt x="366" y="131"/>
                  </a:cubicBezTo>
                  <a:cubicBezTo>
                    <a:pt x="366" y="132"/>
                    <a:pt x="364" y="133"/>
                    <a:pt x="363" y="133"/>
                  </a:cubicBezTo>
                  <a:cubicBezTo>
                    <a:pt x="348" y="133"/>
                    <a:pt x="348" y="133"/>
                    <a:pt x="348" y="133"/>
                  </a:cubicBezTo>
                  <a:cubicBezTo>
                    <a:pt x="347" y="136"/>
                    <a:pt x="346" y="139"/>
                    <a:pt x="345" y="142"/>
                  </a:cubicBezTo>
                  <a:cubicBezTo>
                    <a:pt x="355" y="152"/>
                    <a:pt x="355" y="152"/>
                    <a:pt x="355" y="152"/>
                  </a:cubicBezTo>
                  <a:cubicBezTo>
                    <a:pt x="355" y="153"/>
                    <a:pt x="356" y="153"/>
                    <a:pt x="356" y="154"/>
                  </a:cubicBezTo>
                  <a:cubicBezTo>
                    <a:pt x="356" y="155"/>
                    <a:pt x="356" y="155"/>
                    <a:pt x="356" y="156"/>
                  </a:cubicBezTo>
                  <a:cubicBezTo>
                    <a:pt x="355" y="157"/>
                    <a:pt x="353" y="158"/>
                    <a:pt x="352" y="157"/>
                  </a:cubicBezTo>
                  <a:cubicBezTo>
                    <a:pt x="338" y="152"/>
                    <a:pt x="338" y="152"/>
                    <a:pt x="338" y="152"/>
                  </a:cubicBezTo>
                  <a:cubicBezTo>
                    <a:pt x="336" y="155"/>
                    <a:pt x="334" y="157"/>
                    <a:pt x="331" y="160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38" y="173"/>
                    <a:pt x="339" y="174"/>
                    <a:pt x="339" y="174"/>
                  </a:cubicBezTo>
                  <a:cubicBezTo>
                    <a:pt x="339" y="175"/>
                    <a:pt x="338" y="176"/>
                    <a:pt x="338" y="176"/>
                  </a:cubicBezTo>
                  <a:cubicBezTo>
                    <a:pt x="336" y="177"/>
                    <a:pt x="335" y="177"/>
                    <a:pt x="334" y="176"/>
                  </a:cubicBezTo>
                  <a:close/>
                  <a:moveTo>
                    <a:pt x="451" y="192"/>
                  </a:moveTo>
                  <a:cubicBezTo>
                    <a:pt x="442" y="195"/>
                    <a:pt x="442" y="195"/>
                    <a:pt x="442" y="195"/>
                  </a:cubicBezTo>
                  <a:cubicBezTo>
                    <a:pt x="442" y="197"/>
                    <a:pt x="442" y="200"/>
                    <a:pt x="441" y="202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51" y="206"/>
                    <a:pt x="451" y="207"/>
                    <a:pt x="451" y="208"/>
                  </a:cubicBezTo>
                  <a:cubicBezTo>
                    <a:pt x="451" y="208"/>
                    <a:pt x="451" y="208"/>
                    <a:pt x="451" y="208"/>
                  </a:cubicBezTo>
                  <a:cubicBezTo>
                    <a:pt x="451" y="209"/>
                    <a:pt x="450" y="210"/>
                    <a:pt x="449" y="210"/>
                  </a:cubicBezTo>
                  <a:cubicBezTo>
                    <a:pt x="439" y="210"/>
                    <a:pt x="439" y="210"/>
                    <a:pt x="439" y="210"/>
                  </a:cubicBezTo>
                  <a:cubicBezTo>
                    <a:pt x="439" y="212"/>
                    <a:pt x="438" y="214"/>
                    <a:pt x="437" y="216"/>
                  </a:cubicBezTo>
                  <a:cubicBezTo>
                    <a:pt x="444" y="223"/>
                    <a:pt x="444" y="223"/>
                    <a:pt x="444" y="223"/>
                  </a:cubicBezTo>
                  <a:cubicBezTo>
                    <a:pt x="444" y="223"/>
                    <a:pt x="444" y="224"/>
                    <a:pt x="444" y="224"/>
                  </a:cubicBezTo>
                  <a:cubicBezTo>
                    <a:pt x="444" y="225"/>
                    <a:pt x="444" y="225"/>
                    <a:pt x="444" y="225"/>
                  </a:cubicBezTo>
                  <a:cubicBezTo>
                    <a:pt x="444" y="226"/>
                    <a:pt x="443" y="226"/>
                    <a:pt x="442" y="226"/>
                  </a:cubicBezTo>
                  <a:cubicBezTo>
                    <a:pt x="433" y="223"/>
                    <a:pt x="433" y="223"/>
                    <a:pt x="433" y="223"/>
                  </a:cubicBezTo>
                  <a:cubicBezTo>
                    <a:pt x="431" y="224"/>
                    <a:pt x="430" y="226"/>
                    <a:pt x="428" y="228"/>
                  </a:cubicBezTo>
                  <a:cubicBezTo>
                    <a:pt x="433" y="236"/>
                    <a:pt x="433" y="236"/>
                    <a:pt x="433" y="236"/>
                  </a:cubicBezTo>
                  <a:cubicBezTo>
                    <a:pt x="433" y="237"/>
                    <a:pt x="433" y="237"/>
                    <a:pt x="433" y="237"/>
                  </a:cubicBezTo>
                  <a:cubicBezTo>
                    <a:pt x="433" y="238"/>
                    <a:pt x="433" y="239"/>
                    <a:pt x="432" y="239"/>
                  </a:cubicBezTo>
                  <a:cubicBezTo>
                    <a:pt x="431" y="240"/>
                    <a:pt x="430" y="239"/>
                    <a:pt x="430" y="239"/>
                  </a:cubicBezTo>
                  <a:cubicBezTo>
                    <a:pt x="422" y="233"/>
                    <a:pt x="422" y="233"/>
                    <a:pt x="422" y="233"/>
                  </a:cubicBezTo>
                  <a:cubicBezTo>
                    <a:pt x="420" y="234"/>
                    <a:pt x="418" y="235"/>
                    <a:pt x="416" y="236"/>
                  </a:cubicBezTo>
                  <a:cubicBezTo>
                    <a:pt x="418" y="246"/>
                    <a:pt x="418" y="246"/>
                    <a:pt x="418" y="246"/>
                  </a:cubicBezTo>
                  <a:cubicBezTo>
                    <a:pt x="418" y="246"/>
                    <a:pt x="418" y="246"/>
                    <a:pt x="418" y="247"/>
                  </a:cubicBezTo>
                  <a:cubicBezTo>
                    <a:pt x="418" y="247"/>
                    <a:pt x="417" y="248"/>
                    <a:pt x="417" y="248"/>
                  </a:cubicBezTo>
                  <a:cubicBezTo>
                    <a:pt x="416" y="249"/>
                    <a:pt x="415" y="248"/>
                    <a:pt x="414" y="247"/>
                  </a:cubicBezTo>
                  <a:cubicBezTo>
                    <a:pt x="409" y="239"/>
                    <a:pt x="409" y="239"/>
                    <a:pt x="409" y="239"/>
                  </a:cubicBezTo>
                  <a:cubicBezTo>
                    <a:pt x="407" y="240"/>
                    <a:pt x="404" y="241"/>
                    <a:pt x="402" y="241"/>
                  </a:cubicBezTo>
                  <a:cubicBezTo>
                    <a:pt x="401" y="250"/>
                    <a:pt x="401" y="250"/>
                    <a:pt x="401" y="250"/>
                  </a:cubicBezTo>
                  <a:cubicBezTo>
                    <a:pt x="401" y="250"/>
                    <a:pt x="401" y="251"/>
                    <a:pt x="401" y="251"/>
                  </a:cubicBezTo>
                  <a:cubicBezTo>
                    <a:pt x="401" y="252"/>
                    <a:pt x="400" y="252"/>
                    <a:pt x="399" y="252"/>
                  </a:cubicBezTo>
                  <a:cubicBezTo>
                    <a:pt x="399" y="252"/>
                    <a:pt x="399" y="252"/>
                    <a:pt x="399" y="252"/>
                  </a:cubicBezTo>
                  <a:cubicBezTo>
                    <a:pt x="398" y="252"/>
                    <a:pt x="397" y="252"/>
                    <a:pt x="397" y="251"/>
                  </a:cubicBezTo>
                  <a:cubicBezTo>
                    <a:pt x="394" y="242"/>
                    <a:pt x="394" y="242"/>
                    <a:pt x="394" y="242"/>
                  </a:cubicBezTo>
                  <a:cubicBezTo>
                    <a:pt x="392" y="242"/>
                    <a:pt x="390" y="241"/>
                    <a:pt x="387" y="241"/>
                  </a:cubicBezTo>
                  <a:cubicBezTo>
                    <a:pt x="383" y="250"/>
                    <a:pt x="383" y="250"/>
                    <a:pt x="383" y="250"/>
                  </a:cubicBezTo>
                  <a:cubicBezTo>
                    <a:pt x="383" y="251"/>
                    <a:pt x="382" y="251"/>
                    <a:pt x="381" y="251"/>
                  </a:cubicBezTo>
                  <a:cubicBezTo>
                    <a:pt x="380" y="251"/>
                    <a:pt x="379" y="250"/>
                    <a:pt x="379" y="249"/>
                  </a:cubicBezTo>
                  <a:cubicBezTo>
                    <a:pt x="379" y="249"/>
                    <a:pt x="379" y="249"/>
                    <a:pt x="379" y="249"/>
                  </a:cubicBezTo>
                  <a:cubicBezTo>
                    <a:pt x="380" y="239"/>
                    <a:pt x="380" y="239"/>
                    <a:pt x="380" y="239"/>
                  </a:cubicBezTo>
                  <a:cubicBezTo>
                    <a:pt x="377" y="238"/>
                    <a:pt x="375" y="237"/>
                    <a:pt x="373" y="236"/>
                  </a:cubicBezTo>
                  <a:cubicBezTo>
                    <a:pt x="367" y="243"/>
                    <a:pt x="367" y="243"/>
                    <a:pt x="367" y="243"/>
                  </a:cubicBezTo>
                  <a:cubicBezTo>
                    <a:pt x="366" y="244"/>
                    <a:pt x="365" y="244"/>
                    <a:pt x="364" y="244"/>
                  </a:cubicBezTo>
                  <a:cubicBezTo>
                    <a:pt x="364" y="243"/>
                    <a:pt x="363" y="243"/>
                    <a:pt x="363" y="242"/>
                  </a:cubicBezTo>
                  <a:cubicBezTo>
                    <a:pt x="363" y="242"/>
                    <a:pt x="363" y="242"/>
                    <a:pt x="364" y="241"/>
                  </a:cubicBezTo>
                  <a:cubicBezTo>
                    <a:pt x="367" y="232"/>
                    <a:pt x="367" y="232"/>
                    <a:pt x="367" y="232"/>
                  </a:cubicBezTo>
                  <a:cubicBezTo>
                    <a:pt x="365" y="231"/>
                    <a:pt x="363" y="229"/>
                    <a:pt x="361" y="228"/>
                  </a:cubicBezTo>
                  <a:cubicBezTo>
                    <a:pt x="353" y="232"/>
                    <a:pt x="353" y="232"/>
                    <a:pt x="353" y="232"/>
                  </a:cubicBezTo>
                  <a:cubicBezTo>
                    <a:pt x="352" y="233"/>
                    <a:pt x="351" y="233"/>
                    <a:pt x="350" y="232"/>
                  </a:cubicBezTo>
                  <a:cubicBezTo>
                    <a:pt x="350" y="232"/>
                    <a:pt x="350" y="231"/>
                    <a:pt x="350" y="231"/>
                  </a:cubicBezTo>
                  <a:cubicBezTo>
                    <a:pt x="350" y="230"/>
                    <a:pt x="350" y="230"/>
                    <a:pt x="351" y="229"/>
                  </a:cubicBezTo>
                  <a:cubicBezTo>
                    <a:pt x="356" y="222"/>
                    <a:pt x="356" y="222"/>
                    <a:pt x="356" y="222"/>
                  </a:cubicBezTo>
                  <a:cubicBezTo>
                    <a:pt x="355" y="220"/>
                    <a:pt x="354" y="218"/>
                    <a:pt x="353" y="216"/>
                  </a:cubicBezTo>
                  <a:cubicBezTo>
                    <a:pt x="343" y="217"/>
                    <a:pt x="343" y="217"/>
                    <a:pt x="343" y="217"/>
                  </a:cubicBezTo>
                  <a:cubicBezTo>
                    <a:pt x="342" y="218"/>
                    <a:pt x="341" y="217"/>
                    <a:pt x="341" y="216"/>
                  </a:cubicBezTo>
                  <a:cubicBezTo>
                    <a:pt x="341" y="216"/>
                    <a:pt x="341" y="216"/>
                    <a:pt x="341" y="216"/>
                  </a:cubicBezTo>
                  <a:cubicBezTo>
                    <a:pt x="341" y="215"/>
                    <a:pt x="341" y="214"/>
                    <a:pt x="342" y="214"/>
                  </a:cubicBezTo>
                  <a:cubicBezTo>
                    <a:pt x="350" y="208"/>
                    <a:pt x="350" y="208"/>
                    <a:pt x="350" y="208"/>
                  </a:cubicBezTo>
                  <a:cubicBezTo>
                    <a:pt x="349" y="206"/>
                    <a:pt x="349" y="204"/>
                    <a:pt x="348" y="202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8" y="200"/>
                    <a:pt x="337" y="200"/>
                    <a:pt x="337" y="199"/>
                  </a:cubicBezTo>
                  <a:cubicBezTo>
                    <a:pt x="337" y="199"/>
                    <a:pt x="337" y="198"/>
                    <a:pt x="337" y="198"/>
                  </a:cubicBezTo>
                  <a:cubicBezTo>
                    <a:pt x="337" y="197"/>
                    <a:pt x="338" y="197"/>
                    <a:pt x="339" y="197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48" y="191"/>
                    <a:pt x="348" y="189"/>
                    <a:pt x="348" y="187"/>
                  </a:cubicBezTo>
                  <a:cubicBezTo>
                    <a:pt x="340" y="183"/>
                    <a:pt x="340" y="183"/>
                    <a:pt x="340" y="183"/>
                  </a:cubicBezTo>
                  <a:cubicBezTo>
                    <a:pt x="339" y="182"/>
                    <a:pt x="338" y="182"/>
                    <a:pt x="338" y="181"/>
                  </a:cubicBezTo>
                  <a:cubicBezTo>
                    <a:pt x="338" y="181"/>
                    <a:pt x="338" y="181"/>
                    <a:pt x="338" y="180"/>
                  </a:cubicBezTo>
                  <a:cubicBezTo>
                    <a:pt x="339" y="179"/>
                    <a:pt x="340" y="179"/>
                    <a:pt x="341" y="179"/>
                  </a:cubicBezTo>
                  <a:cubicBezTo>
                    <a:pt x="350" y="179"/>
                    <a:pt x="350" y="179"/>
                    <a:pt x="350" y="179"/>
                  </a:cubicBezTo>
                  <a:cubicBezTo>
                    <a:pt x="351" y="177"/>
                    <a:pt x="352" y="175"/>
                    <a:pt x="353" y="173"/>
                  </a:cubicBezTo>
                  <a:cubicBezTo>
                    <a:pt x="346" y="166"/>
                    <a:pt x="346" y="166"/>
                    <a:pt x="346" y="166"/>
                  </a:cubicBezTo>
                  <a:cubicBezTo>
                    <a:pt x="346" y="166"/>
                    <a:pt x="345" y="165"/>
                    <a:pt x="345" y="165"/>
                  </a:cubicBezTo>
                  <a:cubicBezTo>
                    <a:pt x="345" y="164"/>
                    <a:pt x="345" y="164"/>
                    <a:pt x="345" y="164"/>
                  </a:cubicBezTo>
                  <a:cubicBezTo>
                    <a:pt x="346" y="163"/>
                    <a:pt x="347" y="163"/>
                    <a:pt x="348" y="163"/>
                  </a:cubicBezTo>
                  <a:cubicBezTo>
                    <a:pt x="357" y="166"/>
                    <a:pt x="357" y="166"/>
                    <a:pt x="357" y="166"/>
                  </a:cubicBezTo>
                  <a:cubicBezTo>
                    <a:pt x="358" y="164"/>
                    <a:pt x="360" y="163"/>
                    <a:pt x="361" y="161"/>
                  </a:cubicBezTo>
                  <a:cubicBezTo>
                    <a:pt x="357" y="153"/>
                    <a:pt x="357" y="153"/>
                    <a:pt x="357" y="153"/>
                  </a:cubicBezTo>
                  <a:cubicBezTo>
                    <a:pt x="357" y="152"/>
                    <a:pt x="357" y="152"/>
                    <a:pt x="357" y="151"/>
                  </a:cubicBezTo>
                  <a:cubicBezTo>
                    <a:pt x="357" y="151"/>
                    <a:pt x="357" y="150"/>
                    <a:pt x="357" y="150"/>
                  </a:cubicBezTo>
                  <a:cubicBezTo>
                    <a:pt x="358" y="149"/>
                    <a:pt x="359" y="149"/>
                    <a:pt x="360" y="150"/>
                  </a:cubicBezTo>
                  <a:cubicBezTo>
                    <a:pt x="368" y="156"/>
                    <a:pt x="368" y="156"/>
                    <a:pt x="368" y="156"/>
                  </a:cubicBezTo>
                  <a:cubicBezTo>
                    <a:pt x="369" y="155"/>
                    <a:pt x="371" y="153"/>
                    <a:pt x="373" y="152"/>
                  </a:cubicBezTo>
                  <a:cubicBezTo>
                    <a:pt x="372" y="143"/>
                    <a:pt x="372" y="143"/>
                    <a:pt x="372" y="143"/>
                  </a:cubicBezTo>
                  <a:cubicBezTo>
                    <a:pt x="372" y="143"/>
                    <a:pt x="372" y="143"/>
                    <a:pt x="372" y="142"/>
                  </a:cubicBezTo>
                  <a:cubicBezTo>
                    <a:pt x="372" y="142"/>
                    <a:pt x="372" y="141"/>
                    <a:pt x="373" y="141"/>
                  </a:cubicBezTo>
                  <a:cubicBezTo>
                    <a:pt x="374" y="140"/>
                    <a:pt x="375" y="141"/>
                    <a:pt x="375" y="142"/>
                  </a:cubicBezTo>
                  <a:cubicBezTo>
                    <a:pt x="381" y="149"/>
                    <a:pt x="381" y="149"/>
                    <a:pt x="381" y="149"/>
                  </a:cubicBezTo>
                  <a:cubicBezTo>
                    <a:pt x="383" y="149"/>
                    <a:pt x="385" y="148"/>
                    <a:pt x="387" y="148"/>
                  </a:cubicBezTo>
                  <a:cubicBezTo>
                    <a:pt x="389" y="138"/>
                    <a:pt x="389" y="138"/>
                    <a:pt x="389" y="138"/>
                  </a:cubicBezTo>
                  <a:cubicBezTo>
                    <a:pt x="389" y="138"/>
                    <a:pt x="389" y="138"/>
                    <a:pt x="389" y="138"/>
                  </a:cubicBezTo>
                  <a:cubicBezTo>
                    <a:pt x="389" y="137"/>
                    <a:pt x="390" y="136"/>
                    <a:pt x="391" y="136"/>
                  </a:cubicBezTo>
                  <a:cubicBezTo>
                    <a:pt x="392" y="136"/>
                    <a:pt x="393" y="137"/>
                    <a:pt x="393" y="138"/>
                  </a:cubicBezTo>
                  <a:cubicBezTo>
                    <a:pt x="395" y="147"/>
                    <a:pt x="395" y="147"/>
                    <a:pt x="395" y="147"/>
                  </a:cubicBezTo>
                  <a:cubicBezTo>
                    <a:pt x="398" y="147"/>
                    <a:pt x="400" y="147"/>
                    <a:pt x="402" y="148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07" y="138"/>
                    <a:pt x="408" y="138"/>
                    <a:pt x="409" y="138"/>
                  </a:cubicBezTo>
                  <a:cubicBezTo>
                    <a:pt x="410" y="138"/>
                    <a:pt x="410" y="139"/>
                    <a:pt x="410" y="140"/>
                  </a:cubicBezTo>
                  <a:cubicBezTo>
                    <a:pt x="410" y="140"/>
                    <a:pt x="410" y="140"/>
                    <a:pt x="410" y="140"/>
                  </a:cubicBezTo>
                  <a:cubicBezTo>
                    <a:pt x="410" y="150"/>
                    <a:pt x="410" y="150"/>
                    <a:pt x="410" y="150"/>
                  </a:cubicBezTo>
                  <a:cubicBezTo>
                    <a:pt x="412" y="150"/>
                    <a:pt x="414" y="151"/>
                    <a:pt x="416" y="152"/>
                  </a:cubicBezTo>
                  <a:cubicBezTo>
                    <a:pt x="423" y="146"/>
                    <a:pt x="423" y="146"/>
                    <a:pt x="423" y="146"/>
                  </a:cubicBezTo>
                  <a:cubicBezTo>
                    <a:pt x="424" y="145"/>
                    <a:pt x="425" y="145"/>
                    <a:pt x="426" y="145"/>
                  </a:cubicBezTo>
                  <a:cubicBezTo>
                    <a:pt x="426" y="145"/>
                    <a:pt x="426" y="146"/>
                    <a:pt x="426" y="147"/>
                  </a:cubicBezTo>
                  <a:cubicBezTo>
                    <a:pt x="426" y="147"/>
                    <a:pt x="426" y="147"/>
                    <a:pt x="426" y="148"/>
                  </a:cubicBezTo>
                  <a:cubicBezTo>
                    <a:pt x="423" y="157"/>
                    <a:pt x="423" y="157"/>
                    <a:pt x="423" y="157"/>
                  </a:cubicBezTo>
                  <a:cubicBezTo>
                    <a:pt x="425" y="158"/>
                    <a:pt x="427" y="159"/>
                    <a:pt x="428" y="161"/>
                  </a:cubicBezTo>
                  <a:cubicBezTo>
                    <a:pt x="437" y="157"/>
                    <a:pt x="437" y="157"/>
                    <a:pt x="437" y="157"/>
                  </a:cubicBezTo>
                  <a:cubicBezTo>
                    <a:pt x="437" y="156"/>
                    <a:pt x="439" y="156"/>
                    <a:pt x="439" y="157"/>
                  </a:cubicBezTo>
                  <a:cubicBezTo>
                    <a:pt x="440" y="157"/>
                    <a:pt x="440" y="158"/>
                    <a:pt x="440" y="158"/>
                  </a:cubicBezTo>
                  <a:cubicBezTo>
                    <a:pt x="440" y="159"/>
                    <a:pt x="440" y="159"/>
                    <a:pt x="439" y="160"/>
                  </a:cubicBezTo>
                  <a:cubicBezTo>
                    <a:pt x="433" y="167"/>
                    <a:pt x="433" y="167"/>
                    <a:pt x="433" y="167"/>
                  </a:cubicBezTo>
                  <a:cubicBezTo>
                    <a:pt x="435" y="169"/>
                    <a:pt x="436" y="171"/>
                    <a:pt x="437" y="173"/>
                  </a:cubicBezTo>
                  <a:cubicBezTo>
                    <a:pt x="446" y="172"/>
                    <a:pt x="446" y="172"/>
                    <a:pt x="446" y="172"/>
                  </a:cubicBezTo>
                  <a:cubicBezTo>
                    <a:pt x="447" y="171"/>
                    <a:pt x="448" y="172"/>
                    <a:pt x="449" y="173"/>
                  </a:cubicBezTo>
                  <a:cubicBezTo>
                    <a:pt x="449" y="173"/>
                    <a:pt x="449" y="173"/>
                    <a:pt x="449" y="173"/>
                  </a:cubicBezTo>
                  <a:cubicBezTo>
                    <a:pt x="449" y="174"/>
                    <a:pt x="448" y="175"/>
                    <a:pt x="448" y="175"/>
                  </a:cubicBezTo>
                  <a:cubicBezTo>
                    <a:pt x="440" y="180"/>
                    <a:pt x="440" y="180"/>
                    <a:pt x="440" y="180"/>
                  </a:cubicBezTo>
                  <a:cubicBezTo>
                    <a:pt x="441" y="183"/>
                    <a:pt x="441" y="185"/>
                    <a:pt x="441" y="187"/>
                  </a:cubicBezTo>
                  <a:cubicBezTo>
                    <a:pt x="451" y="189"/>
                    <a:pt x="451" y="189"/>
                    <a:pt x="451" y="189"/>
                  </a:cubicBezTo>
                  <a:cubicBezTo>
                    <a:pt x="452" y="188"/>
                    <a:pt x="453" y="189"/>
                    <a:pt x="453" y="190"/>
                  </a:cubicBezTo>
                  <a:cubicBezTo>
                    <a:pt x="453" y="190"/>
                    <a:pt x="453" y="190"/>
                    <a:pt x="453" y="190"/>
                  </a:cubicBezTo>
                  <a:cubicBezTo>
                    <a:pt x="453" y="191"/>
                    <a:pt x="452" y="192"/>
                    <a:pt x="451" y="1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reflection stA="52000" endA="300" endPos="35000" sy="-100000" algn="bl" rotWithShape="0"/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-1333500" y="3128963"/>
              <a:ext cx="77788" cy="79375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stA="52000" endA="300" endPos="35000" sy="-100000" algn="bl" rotWithShape="0"/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-1423988" y="2082800"/>
              <a:ext cx="889000" cy="357188"/>
            </a:xfrm>
            <a:custGeom>
              <a:avLst/>
              <a:gdLst/>
              <a:ahLst/>
              <a:cxnLst/>
              <a:rect l="l" t="t" r="r" b="b"/>
              <a:pathLst>
                <a:path w="237" h="95" extrusionOk="0">
                  <a:moveTo>
                    <a:pt x="218" y="95"/>
                  </a:moveTo>
                  <a:cubicBezTo>
                    <a:pt x="218" y="95"/>
                    <a:pt x="217" y="94"/>
                    <a:pt x="217" y="94"/>
                  </a:cubicBezTo>
                  <a:cubicBezTo>
                    <a:pt x="234" y="82"/>
                    <a:pt x="234" y="82"/>
                    <a:pt x="234" y="82"/>
                  </a:cubicBezTo>
                  <a:cubicBezTo>
                    <a:pt x="236" y="82"/>
                    <a:pt x="237" y="80"/>
                    <a:pt x="237" y="79"/>
                  </a:cubicBezTo>
                  <a:cubicBezTo>
                    <a:pt x="237" y="78"/>
                    <a:pt x="236" y="78"/>
                    <a:pt x="236" y="77"/>
                  </a:cubicBezTo>
                  <a:cubicBezTo>
                    <a:pt x="235" y="75"/>
                    <a:pt x="233" y="74"/>
                    <a:pt x="231" y="75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09" y="74"/>
                    <a:pt x="206" y="70"/>
                    <a:pt x="203" y="66"/>
                  </a:cubicBezTo>
                  <a:cubicBezTo>
                    <a:pt x="216" y="49"/>
                    <a:pt x="216" y="49"/>
                    <a:pt x="216" y="49"/>
                  </a:cubicBezTo>
                  <a:cubicBezTo>
                    <a:pt x="217" y="49"/>
                    <a:pt x="217" y="48"/>
                    <a:pt x="217" y="46"/>
                  </a:cubicBezTo>
                  <a:cubicBezTo>
                    <a:pt x="217" y="46"/>
                    <a:pt x="217" y="45"/>
                    <a:pt x="216" y="44"/>
                  </a:cubicBezTo>
                  <a:cubicBezTo>
                    <a:pt x="215" y="42"/>
                    <a:pt x="212" y="42"/>
                    <a:pt x="211" y="4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89" y="49"/>
                    <a:pt x="185" y="46"/>
                    <a:pt x="181" y="43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8" y="23"/>
                    <a:pt x="189" y="22"/>
                    <a:pt x="189" y="22"/>
                  </a:cubicBezTo>
                  <a:cubicBezTo>
                    <a:pt x="189" y="20"/>
                    <a:pt x="188" y="19"/>
                    <a:pt x="187" y="18"/>
                  </a:cubicBezTo>
                  <a:cubicBezTo>
                    <a:pt x="185" y="17"/>
                    <a:pt x="182" y="18"/>
                    <a:pt x="181" y="20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2" y="32"/>
                    <a:pt x="158" y="30"/>
                    <a:pt x="153" y="28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4" y="8"/>
                    <a:pt x="154" y="7"/>
                    <a:pt x="154" y="7"/>
                  </a:cubicBezTo>
                  <a:cubicBezTo>
                    <a:pt x="154" y="5"/>
                    <a:pt x="153" y="4"/>
                    <a:pt x="151" y="3"/>
                  </a:cubicBezTo>
                  <a:cubicBezTo>
                    <a:pt x="149" y="3"/>
                    <a:pt x="146" y="4"/>
                    <a:pt x="146" y="6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2" y="24"/>
                    <a:pt x="127" y="23"/>
                    <a:pt x="122" y="23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1"/>
                    <a:pt x="114" y="0"/>
                    <a:pt x="112" y="0"/>
                  </a:cubicBezTo>
                  <a:cubicBezTo>
                    <a:pt x="110" y="0"/>
                    <a:pt x="108" y="2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0" y="25"/>
                    <a:pt x="95" y="26"/>
                    <a:pt x="91" y="2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8" y="9"/>
                    <a:pt x="76" y="8"/>
                    <a:pt x="74" y="9"/>
                  </a:cubicBezTo>
                  <a:cubicBezTo>
                    <a:pt x="72" y="9"/>
                    <a:pt x="71" y="11"/>
                    <a:pt x="71" y="12"/>
                  </a:cubicBezTo>
                  <a:cubicBezTo>
                    <a:pt x="71" y="13"/>
                    <a:pt x="72" y="13"/>
                    <a:pt x="72" y="14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1" y="36"/>
                    <a:pt x="66" y="39"/>
                    <a:pt x="63" y="42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8"/>
                    <a:pt x="42" y="27"/>
                    <a:pt x="41" y="29"/>
                  </a:cubicBezTo>
                  <a:cubicBezTo>
                    <a:pt x="40" y="30"/>
                    <a:pt x="39" y="31"/>
                    <a:pt x="39" y="32"/>
                  </a:cubicBezTo>
                  <a:cubicBezTo>
                    <a:pt x="39" y="33"/>
                    <a:pt x="39" y="34"/>
                    <a:pt x="40" y="3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6" y="56"/>
                    <a:pt x="43" y="60"/>
                    <a:pt x="40" y="6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19" y="56"/>
                    <a:pt x="16" y="56"/>
                    <a:pt x="15" y="58"/>
                  </a:cubicBezTo>
                  <a:cubicBezTo>
                    <a:pt x="15" y="59"/>
                    <a:pt x="14" y="60"/>
                    <a:pt x="14" y="60"/>
                  </a:cubicBezTo>
                  <a:cubicBezTo>
                    <a:pt x="14" y="62"/>
                    <a:pt x="15" y="63"/>
                    <a:pt x="16" y="64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29" y="82"/>
                    <a:pt x="27" y="87"/>
                    <a:pt x="25" y="92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3" y="91"/>
                    <a:pt x="0" y="92"/>
                    <a:pt x="0" y="94"/>
                  </a:cubicBezTo>
                  <a:cubicBezTo>
                    <a:pt x="0" y="94"/>
                    <a:pt x="0" y="95"/>
                    <a:pt x="0" y="95"/>
                  </a:cubicBezTo>
                  <a:lnTo>
                    <a:pt x="218" y="9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reflection stA="52000" endA="300" endPos="35000" sy="-100000" algn="bl" rotWithShape="0"/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8" name="Google Shape;508;p7"/>
          <p:cNvGrpSpPr/>
          <p:nvPr/>
        </p:nvGrpSpPr>
        <p:grpSpPr>
          <a:xfrm>
            <a:off x="7455342" y="3858247"/>
            <a:ext cx="452529" cy="368057"/>
            <a:chOff x="1075737" y="1609572"/>
            <a:chExt cx="541064" cy="440065"/>
          </a:xfrm>
        </p:grpSpPr>
        <p:sp>
          <p:nvSpPr>
            <p:cNvPr id="509" name="Google Shape;509;p7"/>
            <p:cNvSpPr/>
            <p:nvPr/>
          </p:nvSpPr>
          <p:spPr>
            <a:xfrm>
              <a:off x="1075737" y="1652491"/>
              <a:ext cx="395062" cy="397146"/>
            </a:xfrm>
            <a:custGeom>
              <a:avLst/>
              <a:gdLst/>
              <a:ahLst/>
              <a:cxnLst/>
              <a:rect l="l" t="t" r="r" b="b"/>
              <a:pathLst>
                <a:path w="292" h="294" extrusionOk="0">
                  <a:moveTo>
                    <a:pt x="292" y="140"/>
                  </a:moveTo>
                  <a:cubicBezTo>
                    <a:pt x="287" y="113"/>
                    <a:pt x="287" y="113"/>
                    <a:pt x="287" y="113"/>
                  </a:cubicBezTo>
                  <a:cubicBezTo>
                    <a:pt x="286" y="110"/>
                    <a:pt x="284" y="108"/>
                    <a:pt x="280" y="107"/>
                  </a:cubicBezTo>
                  <a:cubicBezTo>
                    <a:pt x="239" y="105"/>
                    <a:pt x="239" y="105"/>
                    <a:pt x="239" y="105"/>
                  </a:cubicBezTo>
                  <a:cubicBezTo>
                    <a:pt x="237" y="102"/>
                    <a:pt x="235" y="98"/>
                    <a:pt x="233" y="95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4" y="55"/>
                    <a:pt x="253" y="51"/>
                    <a:pt x="250" y="49"/>
                  </a:cubicBezTo>
                  <a:cubicBezTo>
                    <a:pt x="229" y="32"/>
                    <a:pt x="229" y="32"/>
                    <a:pt x="229" y="32"/>
                  </a:cubicBezTo>
                  <a:cubicBezTo>
                    <a:pt x="227" y="29"/>
                    <a:pt x="223" y="29"/>
                    <a:pt x="220" y="31"/>
                  </a:cubicBezTo>
                  <a:cubicBezTo>
                    <a:pt x="187" y="57"/>
                    <a:pt x="187" y="57"/>
                    <a:pt x="187" y="57"/>
                  </a:cubicBezTo>
                  <a:cubicBezTo>
                    <a:pt x="184" y="55"/>
                    <a:pt x="181" y="54"/>
                    <a:pt x="177" y="53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6" y="3"/>
                    <a:pt x="163" y="0"/>
                    <a:pt x="16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9" y="0"/>
                    <a:pt x="126" y="3"/>
                    <a:pt x="125" y="6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1" y="54"/>
                    <a:pt x="108" y="55"/>
                    <a:pt x="105" y="57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69" y="29"/>
                    <a:pt x="65" y="29"/>
                    <a:pt x="63" y="31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39" y="51"/>
                    <a:pt x="39" y="55"/>
                    <a:pt x="40" y="58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7" y="98"/>
                    <a:pt x="55" y="102"/>
                    <a:pt x="53" y="105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07"/>
                    <a:pt x="6" y="110"/>
                    <a:pt x="5" y="113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3"/>
                    <a:pt x="1" y="147"/>
                    <a:pt x="4" y="148"/>
                  </a:cubicBezTo>
                  <a:cubicBezTo>
                    <a:pt x="43" y="164"/>
                    <a:pt x="43" y="164"/>
                    <a:pt x="43" y="164"/>
                  </a:cubicBezTo>
                  <a:cubicBezTo>
                    <a:pt x="44" y="168"/>
                    <a:pt x="44" y="172"/>
                    <a:pt x="45" y="176"/>
                  </a:cubicBezTo>
                  <a:cubicBezTo>
                    <a:pt x="14" y="204"/>
                    <a:pt x="14" y="204"/>
                    <a:pt x="14" y="204"/>
                  </a:cubicBezTo>
                  <a:cubicBezTo>
                    <a:pt x="12" y="206"/>
                    <a:pt x="11" y="210"/>
                    <a:pt x="13" y="213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8" y="239"/>
                    <a:pt x="32" y="241"/>
                    <a:pt x="35" y="240"/>
                  </a:cubicBezTo>
                  <a:cubicBezTo>
                    <a:pt x="75" y="227"/>
                    <a:pt x="75" y="227"/>
                    <a:pt x="75" y="227"/>
                  </a:cubicBezTo>
                  <a:cubicBezTo>
                    <a:pt x="78" y="230"/>
                    <a:pt x="81" y="233"/>
                    <a:pt x="84" y="235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8" y="280"/>
                    <a:pt x="80" y="283"/>
                    <a:pt x="83" y="284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12" y="294"/>
                    <a:pt x="116" y="293"/>
                    <a:pt x="118" y="291"/>
                  </a:cubicBezTo>
                  <a:cubicBezTo>
                    <a:pt x="140" y="255"/>
                    <a:pt x="140" y="255"/>
                    <a:pt x="140" y="255"/>
                  </a:cubicBezTo>
                  <a:cubicBezTo>
                    <a:pt x="142" y="255"/>
                    <a:pt x="144" y="256"/>
                    <a:pt x="146" y="256"/>
                  </a:cubicBezTo>
                  <a:cubicBezTo>
                    <a:pt x="148" y="256"/>
                    <a:pt x="150" y="255"/>
                    <a:pt x="152" y="255"/>
                  </a:cubicBezTo>
                  <a:cubicBezTo>
                    <a:pt x="174" y="291"/>
                    <a:pt x="174" y="291"/>
                    <a:pt x="174" y="291"/>
                  </a:cubicBezTo>
                  <a:cubicBezTo>
                    <a:pt x="176" y="293"/>
                    <a:pt x="180" y="294"/>
                    <a:pt x="183" y="293"/>
                  </a:cubicBezTo>
                  <a:cubicBezTo>
                    <a:pt x="209" y="284"/>
                    <a:pt x="209" y="284"/>
                    <a:pt x="209" y="284"/>
                  </a:cubicBezTo>
                  <a:cubicBezTo>
                    <a:pt x="212" y="283"/>
                    <a:pt x="214" y="280"/>
                    <a:pt x="213" y="276"/>
                  </a:cubicBezTo>
                  <a:cubicBezTo>
                    <a:pt x="208" y="235"/>
                    <a:pt x="208" y="235"/>
                    <a:pt x="208" y="235"/>
                  </a:cubicBezTo>
                  <a:cubicBezTo>
                    <a:pt x="211" y="232"/>
                    <a:pt x="214" y="230"/>
                    <a:pt x="217" y="227"/>
                  </a:cubicBezTo>
                  <a:cubicBezTo>
                    <a:pt x="257" y="240"/>
                    <a:pt x="257" y="240"/>
                    <a:pt x="257" y="240"/>
                  </a:cubicBezTo>
                  <a:cubicBezTo>
                    <a:pt x="260" y="241"/>
                    <a:pt x="264" y="239"/>
                    <a:pt x="265" y="237"/>
                  </a:cubicBezTo>
                  <a:cubicBezTo>
                    <a:pt x="279" y="213"/>
                    <a:pt x="279" y="213"/>
                    <a:pt x="279" y="213"/>
                  </a:cubicBezTo>
                  <a:cubicBezTo>
                    <a:pt x="281" y="210"/>
                    <a:pt x="280" y="206"/>
                    <a:pt x="278" y="204"/>
                  </a:cubicBezTo>
                  <a:cubicBezTo>
                    <a:pt x="247" y="176"/>
                    <a:pt x="247" y="176"/>
                    <a:pt x="247" y="176"/>
                  </a:cubicBezTo>
                  <a:cubicBezTo>
                    <a:pt x="248" y="172"/>
                    <a:pt x="248" y="168"/>
                    <a:pt x="249" y="164"/>
                  </a:cubicBezTo>
                  <a:cubicBezTo>
                    <a:pt x="288" y="148"/>
                    <a:pt x="288" y="148"/>
                    <a:pt x="288" y="148"/>
                  </a:cubicBezTo>
                  <a:cubicBezTo>
                    <a:pt x="291" y="147"/>
                    <a:pt x="292" y="144"/>
                    <a:pt x="292" y="140"/>
                  </a:cubicBezTo>
                  <a:close/>
                  <a:moveTo>
                    <a:pt x="204" y="152"/>
                  </a:moveTo>
                  <a:cubicBezTo>
                    <a:pt x="204" y="168"/>
                    <a:pt x="197" y="182"/>
                    <a:pt x="187" y="193"/>
                  </a:cubicBezTo>
                  <a:cubicBezTo>
                    <a:pt x="176" y="203"/>
                    <a:pt x="162" y="210"/>
                    <a:pt x="146" y="210"/>
                  </a:cubicBezTo>
                  <a:cubicBezTo>
                    <a:pt x="130" y="210"/>
                    <a:pt x="116" y="203"/>
                    <a:pt x="105" y="193"/>
                  </a:cubicBezTo>
                  <a:cubicBezTo>
                    <a:pt x="95" y="182"/>
                    <a:pt x="88" y="168"/>
                    <a:pt x="88" y="152"/>
                  </a:cubicBezTo>
                  <a:cubicBezTo>
                    <a:pt x="88" y="136"/>
                    <a:pt x="95" y="121"/>
                    <a:pt x="105" y="111"/>
                  </a:cubicBezTo>
                  <a:cubicBezTo>
                    <a:pt x="116" y="100"/>
                    <a:pt x="130" y="94"/>
                    <a:pt x="146" y="94"/>
                  </a:cubicBezTo>
                  <a:cubicBezTo>
                    <a:pt x="162" y="94"/>
                    <a:pt x="176" y="100"/>
                    <a:pt x="187" y="111"/>
                  </a:cubicBezTo>
                  <a:cubicBezTo>
                    <a:pt x="197" y="121"/>
                    <a:pt x="204" y="136"/>
                    <a:pt x="204" y="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reflection stA="52000" endA="300" endPos="35000" sy="-100000" algn="bl" rotWithShape="0"/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1416407" y="1609572"/>
              <a:ext cx="200394" cy="215741"/>
            </a:xfrm>
            <a:custGeom>
              <a:avLst/>
              <a:gdLst/>
              <a:ahLst/>
              <a:cxnLst/>
              <a:rect l="l" t="t" r="r" b="b"/>
              <a:pathLst>
                <a:path w="148" h="160" extrusionOk="0">
                  <a:moveTo>
                    <a:pt x="129" y="91"/>
                  </a:moveTo>
                  <a:cubicBezTo>
                    <a:pt x="130" y="88"/>
                    <a:pt x="131" y="84"/>
                    <a:pt x="131" y="80"/>
                  </a:cubicBezTo>
                  <a:cubicBezTo>
                    <a:pt x="131" y="77"/>
                    <a:pt x="130" y="73"/>
                    <a:pt x="129" y="7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47" y="54"/>
                    <a:pt x="147" y="52"/>
                    <a:pt x="147" y="50"/>
                  </a:cubicBezTo>
                  <a:cubicBezTo>
                    <a:pt x="147" y="49"/>
                    <a:pt x="147" y="47"/>
                    <a:pt x="147" y="46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38" y="32"/>
                    <a:pt x="136" y="31"/>
                    <a:pt x="133" y="31"/>
                  </a:cubicBezTo>
                  <a:cubicBezTo>
                    <a:pt x="133" y="31"/>
                    <a:pt x="132" y="31"/>
                    <a:pt x="131" y="31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5" y="33"/>
                    <a:pt x="99" y="29"/>
                    <a:pt x="92" y="27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7" y="3"/>
                    <a:pt x="84" y="0"/>
                    <a:pt x="81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3" y="0"/>
                    <a:pt x="61" y="3"/>
                    <a:pt x="60" y="6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48" y="29"/>
                    <a:pt x="42" y="33"/>
                    <a:pt x="37" y="38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2" y="31"/>
                    <a:pt x="9" y="32"/>
                    <a:pt x="8" y="34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47"/>
                    <a:pt x="0" y="49"/>
                    <a:pt x="0" y="50"/>
                  </a:cubicBezTo>
                  <a:cubicBezTo>
                    <a:pt x="0" y="52"/>
                    <a:pt x="1" y="54"/>
                    <a:pt x="2" y="55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3"/>
                    <a:pt x="17" y="77"/>
                    <a:pt x="17" y="80"/>
                  </a:cubicBezTo>
                  <a:cubicBezTo>
                    <a:pt x="17" y="84"/>
                    <a:pt x="18" y="87"/>
                    <a:pt x="19" y="91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7"/>
                    <a:pt x="0" y="109"/>
                    <a:pt x="0" y="111"/>
                  </a:cubicBezTo>
                  <a:cubicBezTo>
                    <a:pt x="0" y="112"/>
                    <a:pt x="0" y="113"/>
                    <a:pt x="1" y="114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9" y="129"/>
                    <a:pt x="12" y="130"/>
                    <a:pt x="14" y="130"/>
                  </a:cubicBezTo>
                  <a:cubicBezTo>
                    <a:pt x="15" y="130"/>
                    <a:pt x="15" y="130"/>
                    <a:pt x="16" y="130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42" y="127"/>
                    <a:pt x="48" y="131"/>
                    <a:pt x="55" y="133"/>
                  </a:cubicBezTo>
                  <a:cubicBezTo>
                    <a:pt x="60" y="155"/>
                    <a:pt x="60" y="155"/>
                    <a:pt x="60" y="155"/>
                  </a:cubicBezTo>
                  <a:cubicBezTo>
                    <a:pt x="61" y="158"/>
                    <a:pt x="63" y="160"/>
                    <a:pt x="67" y="160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4" y="160"/>
                    <a:pt x="87" y="158"/>
                    <a:pt x="88" y="155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9" y="131"/>
                    <a:pt x="105" y="128"/>
                    <a:pt x="111" y="123"/>
                  </a:cubicBezTo>
                  <a:cubicBezTo>
                    <a:pt x="131" y="130"/>
                    <a:pt x="131" y="130"/>
                    <a:pt x="131" y="130"/>
                  </a:cubicBezTo>
                  <a:cubicBezTo>
                    <a:pt x="132" y="130"/>
                    <a:pt x="133" y="130"/>
                    <a:pt x="133" y="130"/>
                  </a:cubicBezTo>
                  <a:cubicBezTo>
                    <a:pt x="136" y="130"/>
                    <a:pt x="138" y="129"/>
                    <a:pt x="140" y="126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3"/>
                    <a:pt x="148" y="112"/>
                    <a:pt x="147" y="111"/>
                  </a:cubicBezTo>
                  <a:cubicBezTo>
                    <a:pt x="148" y="109"/>
                    <a:pt x="147" y="107"/>
                    <a:pt x="145" y="106"/>
                  </a:cubicBezTo>
                  <a:lnTo>
                    <a:pt x="129" y="91"/>
                  </a:lnTo>
                  <a:close/>
                  <a:moveTo>
                    <a:pt x="96" y="80"/>
                  </a:moveTo>
                  <a:cubicBezTo>
                    <a:pt x="96" y="92"/>
                    <a:pt x="86" y="102"/>
                    <a:pt x="74" y="102"/>
                  </a:cubicBezTo>
                  <a:cubicBezTo>
                    <a:pt x="62" y="102"/>
                    <a:pt x="52" y="92"/>
                    <a:pt x="52" y="80"/>
                  </a:cubicBezTo>
                  <a:cubicBezTo>
                    <a:pt x="52" y="68"/>
                    <a:pt x="62" y="58"/>
                    <a:pt x="74" y="58"/>
                  </a:cubicBezTo>
                  <a:cubicBezTo>
                    <a:pt x="86" y="58"/>
                    <a:pt x="96" y="68"/>
                    <a:pt x="96" y="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reflection stA="52000" endA="300" endPos="35000" sy="-100000" algn="bl" rotWithShape="0"/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2310" y="145458"/>
            <a:ext cx="10499690" cy="535491"/>
          </a:xfrm>
        </p:spPr>
        <p:txBody>
          <a:bodyPr/>
          <a:lstStyle/>
          <a:p>
            <a:r>
              <a:rPr lang="en-US" altLang="zh-TW" dirty="0"/>
              <a:t>Five Steps to Practice EBM (5 As)</a:t>
            </a:r>
            <a:endParaRPr lang="zh-TW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1837867" y="2649835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1.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24069" y="4498641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</a:t>
            </a:r>
            <a:r>
              <a:rPr lang="en-US" altLang="zh-TW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756579" y="2766549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4.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407834" y="683083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en-US" altLang="zh-TW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324694" y="691638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"/>
          <p:cNvSpPr txBox="1"/>
          <p:nvPr/>
        </p:nvSpPr>
        <p:spPr>
          <a:xfrm>
            <a:off x="5968497" y="1227554"/>
            <a:ext cx="1861531" cy="141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>
                <a:solidFill>
                  <a:srgbClr val="F68735"/>
                </a:solidFill>
                <a:latin typeface="Impact"/>
                <a:ea typeface="Impact"/>
                <a:cs typeface="Impact"/>
                <a:sym typeface="Impact"/>
              </a:rPr>
              <a:t>01</a:t>
            </a:r>
            <a:endParaRPr sz="8600">
              <a:solidFill>
                <a:srgbClr val="F6873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18" name="Google Shape;518;p8"/>
          <p:cNvSpPr/>
          <p:nvPr/>
        </p:nvSpPr>
        <p:spPr>
          <a:xfrm>
            <a:off x="4380519" y="1847765"/>
            <a:ext cx="2032479" cy="111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>
                <a:solidFill>
                  <a:srgbClr val="2F9FBB"/>
                </a:solidFill>
                <a:latin typeface="Impact"/>
                <a:ea typeface="Impact"/>
                <a:cs typeface="Impact"/>
                <a:sym typeface="Impact"/>
              </a:rPr>
              <a:t>PART </a:t>
            </a:r>
            <a:endParaRPr sz="6700">
              <a:solidFill>
                <a:srgbClr val="2F9FBB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19" name="Google Shape;519;p8"/>
          <p:cNvSpPr txBox="1"/>
          <p:nvPr/>
        </p:nvSpPr>
        <p:spPr>
          <a:xfrm>
            <a:off x="3130566" y="2898409"/>
            <a:ext cx="7201615" cy="138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Asking</a:t>
            </a:r>
            <a:endParaRPr sz="6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8"/>
          <p:cNvSpPr/>
          <p:nvPr/>
        </p:nvSpPr>
        <p:spPr>
          <a:xfrm>
            <a:off x="5165454" y="4525498"/>
            <a:ext cx="34676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A383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提出需解決的問題</a:t>
            </a:r>
            <a:endParaRPr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21" name="Google Shape;521;p8"/>
          <p:cNvSpPr/>
          <p:nvPr/>
        </p:nvSpPr>
        <p:spPr>
          <a:xfrm>
            <a:off x="112293" y="2842359"/>
            <a:ext cx="2972651" cy="2976324"/>
          </a:xfrm>
          <a:custGeom>
            <a:avLst/>
            <a:gdLst/>
            <a:ahLst/>
            <a:cxnLst/>
            <a:rect l="l" t="t" r="r" b="b"/>
            <a:pathLst>
              <a:path w="1619" h="1621" extrusionOk="0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rgbClr val="F68735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"/>
          <p:cNvSpPr/>
          <p:nvPr/>
        </p:nvSpPr>
        <p:spPr>
          <a:xfrm>
            <a:off x="157913" y="5878323"/>
            <a:ext cx="2972651" cy="2974487"/>
          </a:xfrm>
          <a:custGeom>
            <a:avLst/>
            <a:gdLst/>
            <a:ahLst/>
            <a:cxnLst/>
            <a:rect l="l" t="t" r="r" b="b"/>
            <a:pathLst>
              <a:path w="1619" h="1620" extrusionOk="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F3A084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8"/>
          <p:cNvSpPr/>
          <p:nvPr/>
        </p:nvSpPr>
        <p:spPr>
          <a:xfrm>
            <a:off x="1643323" y="4389243"/>
            <a:ext cx="2974487" cy="2976324"/>
          </a:xfrm>
          <a:custGeom>
            <a:avLst/>
            <a:gdLst/>
            <a:ahLst/>
            <a:cxnLst/>
            <a:rect l="l" t="t" r="r" b="b"/>
            <a:pathLst>
              <a:path w="1620" h="1621" extrusionOk="0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2F9FBB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8"/>
          <p:cNvSpPr/>
          <p:nvPr/>
        </p:nvSpPr>
        <p:spPr>
          <a:xfrm>
            <a:off x="2068281" y="3362895"/>
            <a:ext cx="1933456" cy="1935252"/>
          </a:xfrm>
          <a:custGeom>
            <a:avLst/>
            <a:gdLst/>
            <a:ahLst/>
            <a:cxnLst/>
            <a:rect l="l" t="t" r="r" b="b"/>
            <a:pathLst>
              <a:path w="3233" h="3236" extrusionOk="0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5" name="Google Shape;525;p8"/>
          <p:cNvGrpSpPr/>
          <p:nvPr/>
        </p:nvGrpSpPr>
        <p:grpSpPr>
          <a:xfrm>
            <a:off x="-964340" y="3764160"/>
            <a:ext cx="4225715" cy="4228325"/>
            <a:chOff x="265239" y="1114832"/>
            <a:chExt cx="2796817" cy="2798546"/>
          </a:xfrm>
        </p:grpSpPr>
        <p:sp>
          <p:nvSpPr>
            <p:cNvPr id="526" name="Google Shape;526;p8"/>
            <p:cNvSpPr/>
            <p:nvPr/>
          </p:nvSpPr>
          <p:spPr>
            <a:xfrm>
              <a:off x="265239" y="1114832"/>
              <a:ext cx="2796817" cy="2798546"/>
            </a:xfrm>
            <a:custGeom>
              <a:avLst/>
              <a:gdLst/>
              <a:ahLst/>
              <a:cxnLst/>
              <a:rect l="l" t="t" r="r" b="b"/>
              <a:pathLst>
                <a:path w="3239" h="3241" extrusionOk="0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381083" y="1211088"/>
              <a:ext cx="2580144" cy="2581737"/>
            </a:xfrm>
            <a:custGeom>
              <a:avLst/>
              <a:gdLst/>
              <a:ahLst/>
              <a:cxnLst/>
              <a:rect l="l" t="t" r="r" b="b"/>
              <a:pathLst>
                <a:path w="3239" h="3241" extrusionOk="0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81000" dist="101600" dir="2700000" algn="ctr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8"/>
          <p:cNvSpPr/>
          <p:nvPr/>
        </p:nvSpPr>
        <p:spPr>
          <a:xfrm>
            <a:off x="2093776" y="6243213"/>
            <a:ext cx="2374773" cy="2376981"/>
          </a:xfrm>
          <a:custGeom>
            <a:avLst/>
            <a:gdLst/>
            <a:ahLst/>
            <a:cxnLst/>
            <a:rect l="l" t="t" r="r" b="b"/>
            <a:pathLst>
              <a:path w="3233" h="3236" extrusionOk="0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8"/>
          <p:cNvSpPr/>
          <p:nvPr/>
        </p:nvSpPr>
        <p:spPr>
          <a:xfrm>
            <a:off x="10164719" y="-449218"/>
            <a:ext cx="1449900" cy="1450796"/>
          </a:xfrm>
          <a:custGeom>
            <a:avLst/>
            <a:gdLst/>
            <a:ahLst/>
            <a:cxnLst/>
            <a:rect l="l" t="t" r="r" b="b"/>
            <a:pathLst>
              <a:path w="1619" h="1620" extrusionOk="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EEAA76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8"/>
          <p:cNvSpPr/>
          <p:nvPr/>
        </p:nvSpPr>
        <p:spPr>
          <a:xfrm>
            <a:off x="11185714" y="-622778"/>
            <a:ext cx="2974487" cy="2976324"/>
          </a:xfrm>
          <a:custGeom>
            <a:avLst/>
            <a:gdLst/>
            <a:ahLst/>
            <a:cxnLst/>
            <a:rect l="l" t="t" r="r" b="b"/>
            <a:pathLst>
              <a:path w="1620" h="1621" extrusionOk="0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2F9FBB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"/>
          <p:cNvSpPr/>
          <p:nvPr/>
        </p:nvSpPr>
        <p:spPr>
          <a:xfrm rot="-4346845">
            <a:off x="9746645" y="4981321"/>
            <a:ext cx="666875" cy="666875"/>
          </a:xfrm>
          <a:prstGeom prst="rect">
            <a:avLst/>
          </a:prstGeom>
          <a:solidFill>
            <a:srgbClr val="F687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049300">
            <a:off x="10840913" y="5440901"/>
            <a:ext cx="689595" cy="68959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3" name="Google Shape;533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69861" y="5231013"/>
            <a:ext cx="560427" cy="560427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34" name="Google Shape;534;p8"/>
          <p:cNvSpPr/>
          <p:nvPr/>
        </p:nvSpPr>
        <p:spPr>
          <a:xfrm rot="-2361084">
            <a:off x="10667843" y="5157616"/>
            <a:ext cx="232453" cy="232453"/>
          </a:xfrm>
          <a:prstGeom prst="rect">
            <a:avLst/>
          </a:prstGeom>
          <a:solidFill>
            <a:srgbClr val="5CBFD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8"/>
          <p:cNvSpPr/>
          <p:nvPr/>
        </p:nvSpPr>
        <p:spPr>
          <a:xfrm rot="-2523743">
            <a:off x="10016550" y="5939423"/>
            <a:ext cx="296343" cy="29634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8"/>
          <p:cNvSpPr/>
          <p:nvPr/>
        </p:nvSpPr>
        <p:spPr>
          <a:xfrm>
            <a:off x="10672119" y="6055311"/>
            <a:ext cx="372476" cy="372476"/>
          </a:xfrm>
          <a:prstGeom prst="rect">
            <a:avLst/>
          </a:prstGeom>
          <a:solidFill>
            <a:srgbClr val="2F9FBB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8"/>
          <p:cNvSpPr/>
          <p:nvPr/>
        </p:nvSpPr>
        <p:spPr>
          <a:xfrm rot="-2361084">
            <a:off x="9900843" y="6008275"/>
            <a:ext cx="158632" cy="158632"/>
          </a:xfrm>
          <a:prstGeom prst="rect">
            <a:avLst/>
          </a:prstGeom>
          <a:solidFill>
            <a:srgbClr val="5CBFD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7;p6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 dirty="0" err="1"/>
              <a:t>臨床情境</a:t>
            </a:r>
            <a:endParaRPr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89B556E-1C27-46FE-A1BF-00CA77F1A76C}"/>
              </a:ext>
            </a:extLst>
          </p:cNvPr>
          <p:cNvSpPr txBox="1"/>
          <p:nvPr/>
        </p:nvSpPr>
        <p:spPr>
          <a:xfrm>
            <a:off x="880946" y="1103970"/>
            <a:ext cx="10701454" cy="367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rtl="0" fontAlgn="base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她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歲已婚，生育過的姊姊也想知道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我現在打還能有效預防嗎？</a:t>
            </a:r>
            <a:endParaRPr lang="en-US" altLang="zh-TW" sz="3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endParaRPr lang="en-US" altLang="zh-TW" sz="3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她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歲已婚，生育過的姊姊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有性行為經驗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也想知道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我現在打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子宮頸癌疫苗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還能有效預防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子宮頸癌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嗎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”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？</a:t>
            </a:r>
            <a:endParaRPr lang="zh-TW" altLang="en-US" sz="3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17C58E-D59B-44B5-AB28-A8DF868C668E}"/>
              </a:ext>
            </a:extLst>
          </p:cNvPr>
          <p:cNvSpPr/>
          <p:nvPr/>
        </p:nvSpPr>
        <p:spPr>
          <a:xfrm>
            <a:off x="8127156" y="2156899"/>
            <a:ext cx="561057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D370F82-D080-46E6-86C0-7942F6BEFDCD}"/>
              </a:ext>
            </a:extLst>
          </p:cNvPr>
          <p:cNvSpPr/>
          <p:nvPr/>
        </p:nvSpPr>
        <p:spPr>
          <a:xfrm>
            <a:off x="5794923" y="4054908"/>
            <a:ext cx="327284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FD01A9-F636-440A-B383-17DAC0FD3548}"/>
              </a:ext>
            </a:extLst>
          </p:cNvPr>
          <p:cNvSpPr/>
          <p:nvPr/>
        </p:nvSpPr>
        <p:spPr>
          <a:xfrm>
            <a:off x="10486475" y="4054909"/>
            <a:ext cx="627850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2D7C7EF3-F049-4187-AEA2-007958FD0602}"/>
              </a:ext>
            </a:extLst>
          </p:cNvPr>
          <p:cNvSpPr/>
          <p:nvPr/>
        </p:nvSpPr>
        <p:spPr>
          <a:xfrm>
            <a:off x="5794923" y="1695235"/>
            <a:ext cx="1099038" cy="99726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13FA4E-17E2-41DE-963D-47A987969BF5}"/>
              </a:ext>
            </a:extLst>
          </p:cNvPr>
          <p:cNvSpPr/>
          <p:nvPr/>
        </p:nvSpPr>
        <p:spPr>
          <a:xfrm>
            <a:off x="39685" y="5008786"/>
            <a:ext cx="123839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有性行為經</a:t>
            </a:r>
            <a:r>
              <a:rPr lang="zh-TW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驗女性給予</a:t>
            </a:r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子宮頸癌疫苗是否可有效預防子宮頸癌？</a:t>
            </a:r>
          </a:p>
        </p:txBody>
      </p:sp>
      <p:sp>
        <p:nvSpPr>
          <p:cNvPr id="14" name="Google Shape;305;p10">
            <a:extLst>
              <a:ext uri="{FF2B5EF4-FFF2-40B4-BE49-F238E27FC236}">
                <a16:creationId xmlns:a16="http://schemas.microsoft.com/office/drawing/2014/main" id="{B2D8344A-59A1-4DFC-BAFF-29BEDF756AC0}"/>
              </a:ext>
            </a:extLst>
          </p:cNvPr>
          <p:cNvSpPr/>
          <p:nvPr/>
        </p:nvSpPr>
        <p:spPr>
          <a:xfrm>
            <a:off x="4470014" y="25685"/>
            <a:ext cx="77219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0EAD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形成一個可回答的問題</a:t>
            </a:r>
            <a:r>
              <a:rPr lang="en-US" sz="5400" b="1" cap="none" dirty="0">
                <a:solidFill>
                  <a:srgbClr val="0EAD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...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562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1"/>
          <p:cNvGrpSpPr/>
          <p:nvPr/>
        </p:nvGrpSpPr>
        <p:grpSpPr>
          <a:xfrm>
            <a:off x="894078" y="1229892"/>
            <a:ext cx="10998422" cy="3485859"/>
            <a:chOff x="552" y="709"/>
            <a:chExt cx="5092" cy="3028"/>
          </a:xfrm>
        </p:grpSpPr>
        <p:sp>
          <p:nvSpPr>
            <p:cNvPr id="314" name="Google Shape;314;p11"/>
            <p:cNvSpPr/>
            <p:nvPr/>
          </p:nvSpPr>
          <p:spPr>
            <a:xfrm>
              <a:off x="552" y="709"/>
              <a:ext cx="736" cy="662"/>
            </a:xfrm>
            <a:prstGeom prst="rect">
              <a:avLst/>
            </a:prstGeom>
            <a:gradFill>
              <a:gsLst>
                <a:gs pos="0">
                  <a:srgbClr val="486B93"/>
                </a:gs>
                <a:gs pos="50000">
                  <a:srgbClr val="0A578B"/>
                </a:gs>
                <a:gs pos="100000">
                  <a:srgbClr val="034D7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Patient</a:t>
              </a:r>
            </a:p>
            <a:p>
              <a:pPr lvl="0"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Population</a:t>
              </a: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52" y="1498"/>
              <a:ext cx="736" cy="661"/>
            </a:xfrm>
            <a:prstGeom prst="rect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Intervention</a:t>
              </a: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52" y="2287"/>
              <a:ext cx="736" cy="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50000">
                  <a:srgbClr val="B0B0B0"/>
                </a:gs>
                <a:gs pos="100000">
                  <a:srgbClr val="A5A5A5"/>
                </a:gs>
              </a:gsLst>
              <a:lin ang="5400000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altLang="zh-TW" sz="2000" b="1" dirty="0">
                  <a:solidFill>
                    <a:schemeClr val="lt1"/>
                  </a:solidFill>
                  <a:latin typeface="+mj-lt"/>
                </a:rPr>
                <a:t>Comparison</a:t>
              </a: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552" y="3076"/>
              <a:ext cx="736" cy="661"/>
            </a:xfrm>
            <a:prstGeom prst="rect">
              <a:avLst/>
            </a:prstGeom>
            <a:gradFill>
              <a:gsLst>
                <a:gs pos="0">
                  <a:srgbClr val="FFE0A8"/>
                </a:gs>
                <a:gs pos="50000">
                  <a:srgbClr val="FEDA98"/>
                </a:gs>
                <a:gs pos="100000">
                  <a:srgbClr val="FFD785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altLang="zh-TW" sz="20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Outcome</a:t>
              </a:r>
              <a:r>
                <a:rPr lang="en-US" altLang="zh-TW" sz="2000" b="1" dirty="0">
                  <a:solidFill>
                    <a:schemeClr val="lt1"/>
                  </a:solidFill>
                  <a:latin typeface="+mj-lt"/>
                </a:rPr>
                <a:t> </a:t>
              </a: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360" y="709"/>
              <a:ext cx="4284" cy="662"/>
            </a:xfrm>
            <a:prstGeom prst="rect">
              <a:avLst/>
            </a:prstGeom>
            <a:gradFill>
              <a:gsLst>
                <a:gs pos="0">
                  <a:srgbClr val="A3E6F9"/>
                </a:gs>
                <a:gs pos="50000">
                  <a:srgbClr val="94E1F6"/>
                </a:gs>
                <a:gs pos="100000">
                  <a:srgbClr val="80E1F9"/>
                </a:gs>
              </a:gsLst>
              <a:lin ang="5400000" scaled="0"/>
            </a:gra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  <a:sym typeface="Arial"/>
                </a:rPr>
                <a:t> </a:t>
              </a:r>
              <a:endParaRPr>
                <a:latin typeface="+mj-lt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60" y="1498"/>
              <a:ext cx="4284" cy="661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360" y="2287"/>
              <a:ext cx="4284" cy="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50000">
                  <a:srgbClr val="B0B0B0"/>
                </a:gs>
                <a:gs pos="100000">
                  <a:srgbClr val="A5A5A5"/>
                </a:gs>
              </a:gsLst>
              <a:lin ang="5400000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  <a:sym typeface="Arial"/>
                </a:rPr>
                <a:t> </a:t>
              </a:r>
              <a:endParaRPr>
                <a:latin typeface="+mj-lt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360" y="3076"/>
              <a:ext cx="4284" cy="661"/>
            </a:xfrm>
            <a:prstGeom prst="rect">
              <a:avLst/>
            </a:prstGeom>
            <a:gradFill>
              <a:gsLst>
                <a:gs pos="0">
                  <a:srgbClr val="FFE0A8"/>
                </a:gs>
                <a:gs pos="50000">
                  <a:srgbClr val="FEDA98"/>
                </a:gs>
                <a:gs pos="100000">
                  <a:srgbClr val="FFD785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  <a:sym typeface="Arial"/>
                </a:rPr>
                <a:t> </a:t>
              </a:r>
              <a:endParaRPr>
                <a:latin typeface="+mj-lt"/>
              </a:endParaRPr>
            </a:p>
          </p:txBody>
        </p:sp>
      </p:grpSp>
      <p:sp>
        <p:nvSpPr>
          <p:cNvPr id="322" name="Google Shape;322;p11"/>
          <p:cNvSpPr txBox="1"/>
          <p:nvPr/>
        </p:nvSpPr>
        <p:spPr>
          <a:xfrm>
            <a:off x="2721269" y="1398924"/>
            <a:ext cx="698744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Female with sexual behavior 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323" name="Google Shape;323;p11"/>
          <p:cNvSpPr txBox="1"/>
          <p:nvPr/>
        </p:nvSpPr>
        <p:spPr>
          <a:xfrm>
            <a:off x="2721269" y="2230329"/>
            <a:ext cx="92531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+mj-lt"/>
              </a:rPr>
              <a:t>Human papillomavirus vaccines OR HPV vaccines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324" name="Google Shape;324;p11"/>
          <p:cNvSpPr txBox="1"/>
          <p:nvPr/>
        </p:nvSpPr>
        <p:spPr>
          <a:xfrm>
            <a:off x="2721269" y="3217636"/>
            <a:ext cx="69874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Without HPV vaccines OR placebo  </a:t>
            </a:r>
          </a:p>
        </p:txBody>
      </p:sp>
      <p:sp>
        <p:nvSpPr>
          <p:cNvPr id="325" name="Google Shape;325;p11"/>
          <p:cNvSpPr txBox="1"/>
          <p:nvPr/>
        </p:nvSpPr>
        <p:spPr>
          <a:xfrm>
            <a:off x="2721269" y="4115083"/>
            <a:ext cx="90670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+mj-lt"/>
              </a:rPr>
              <a:t>Efficacy OR cervical cancer</a:t>
            </a:r>
            <a:r>
              <a:rPr lang="zh-TW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OR</a:t>
            </a:r>
            <a:r>
              <a:rPr lang="zh-TW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CIN incidence OR </a:t>
            </a:r>
            <a:r>
              <a:rPr lang="en-US" altLang="zh-TW" sz="2400" dirty="0" err="1">
                <a:solidFill>
                  <a:schemeClr val="tx1"/>
                </a:solidFill>
                <a:latin typeface="+mj-lt"/>
              </a:rPr>
              <a:t>prophylatic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 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22" name="Google Shape;543;p9"/>
          <p:cNvSpPr txBox="1">
            <a:spLocks noGrp="1"/>
          </p:cNvSpPr>
          <p:nvPr>
            <p:ph type="title"/>
          </p:nvPr>
        </p:nvSpPr>
        <p:spPr>
          <a:xfrm>
            <a:off x="1754000" y="364979"/>
            <a:ext cx="98825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 sz="4000" dirty="0"/>
              <a:t>PICO-</a:t>
            </a:r>
            <a:r>
              <a:rPr lang="en-US" altLang="zh-TW" sz="4000" dirty="0"/>
              <a:t>2</a:t>
            </a:r>
            <a:endParaRPr sz="4000" dirty="0"/>
          </a:p>
        </p:txBody>
      </p:sp>
      <p:pic>
        <p:nvPicPr>
          <p:cNvPr id="23" name="Google Shape;565;p9" descr="「放大鏡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1458" y="1"/>
            <a:ext cx="1750543" cy="116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16;p11"/>
          <p:cNvSpPr/>
          <p:nvPr/>
        </p:nvSpPr>
        <p:spPr>
          <a:xfrm>
            <a:off x="894078" y="4862868"/>
            <a:ext cx="1589717" cy="760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altLang="zh-TW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Study</a:t>
            </a:r>
          </a:p>
          <a:p>
            <a:pPr lvl="0" algn="ctr">
              <a:lnSpc>
                <a:spcPct val="90000"/>
              </a:lnSpc>
            </a:pPr>
            <a:r>
              <a:rPr lang="en-US" altLang="zh-TW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Design</a:t>
            </a:r>
          </a:p>
        </p:txBody>
      </p:sp>
      <p:sp>
        <p:nvSpPr>
          <p:cNvPr id="25" name="Google Shape;317;p11"/>
          <p:cNvSpPr/>
          <p:nvPr/>
        </p:nvSpPr>
        <p:spPr>
          <a:xfrm>
            <a:off x="894078" y="5771171"/>
            <a:ext cx="1589717" cy="7609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altLang="zh-TW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Timeframe</a:t>
            </a:r>
            <a:endParaRPr lang="en-US" altLang="zh-TW" sz="20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6" name="Google Shape;320;p11"/>
          <p:cNvSpPr/>
          <p:nvPr/>
        </p:nvSpPr>
        <p:spPr>
          <a:xfrm>
            <a:off x="2639311" y="4862868"/>
            <a:ext cx="9253189" cy="760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7" name="Google Shape;321;p11"/>
          <p:cNvSpPr/>
          <p:nvPr/>
        </p:nvSpPr>
        <p:spPr>
          <a:xfrm>
            <a:off x="2639311" y="5771171"/>
            <a:ext cx="9253189" cy="7609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8" name="Google Shape;325;p11"/>
          <p:cNvSpPr txBox="1"/>
          <p:nvPr/>
        </p:nvSpPr>
        <p:spPr>
          <a:xfrm>
            <a:off x="2639312" y="5951610"/>
            <a:ext cx="906707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dirty="0">
                <a:solidFill>
                  <a:schemeClr val="tx1"/>
                </a:solidFill>
                <a:latin typeface="+mj-lt"/>
              </a:rPr>
              <a:t>All years and all languages are included as long as there is an English abstract</a:t>
            </a:r>
            <a:endParaRPr sz="20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29" name="Google Shape;325;p11"/>
          <p:cNvSpPr txBox="1"/>
          <p:nvPr/>
        </p:nvSpPr>
        <p:spPr>
          <a:xfrm>
            <a:off x="2639616" y="4797152"/>
            <a:ext cx="906707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dirty="0">
                <a:solidFill>
                  <a:schemeClr val="tx1"/>
                </a:solidFill>
                <a:latin typeface="+mj-lt"/>
              </a:rPr>
              <a:t>Randomized controlled trials (RCTs) and non-randomized studies (non-randomized controlled trials, interrupted time series, controlled before-and-after studies, cohort studies) are eligible for inclusion. Unpublished studies (e.g., conference abstracts, trial protocols) are excluded.</a:t>
            </a:r>
            <a:endParaRPr sz="1600" dirty="0">
              <a:solidFill>
                <a:schemeClr val="tx1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9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1"/>
          <p:cNvGrpSpPr/>
          <p:nvPr/>
        </p:nvGrpSpPr>
        <p:grpSpPr>
          <a:xfrm>
            <a:off x="789924" y="1185160"/>
            <a:ext cx="10998422" cy="3485859"/>
            <a:chOff x="552" y="709"/>
            <a:chExt cx="5092" cy="3028"/>
          </a:xfrm>
        </p:grpSpPr>
        <p:sp>
          <p:nvSpPr>
            <p:cNvPr id="314" name="Google Shape;314;p11"/>
            <p:cNvSpPr/>
            <p:nvPr/>
          </p:nvSpPr>
          <p:spPr>
            <a:xfrm>
              <a:off x="552" y="709"/>
              <a:ext cx="736" cy="662"/>
            </a:xfrm>
            <a:prstGeom prst="rect">
              <a:avLst/>
            </a:prstGeom>
            <a:gradFill>
              <a:gsLst>
                <a:gs pos="0">
                  <a:srgbClr val="486B93"/>
                </a:gs>
                <a:gs pos="50000">
                  <a:srgbClr val="0A578B"/>
                </a:gs>
                <a:gs pos="100000">
                  <a:srgbClr val="034D7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en-US" sz="4000" b="1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</a:t>
              </a: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52" y="1498"/>
              <a:ext cx="736" cy="661"/>
            </a:xfrm>
            <a:prstGeom prst="rect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en-US" sz="4000" b="1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</a:t>
              </a: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52" y="2287"/>
              <a:ext cx="736" cy="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50000">
                  <a:srgbClr val="B0B0B0"/>
                </a:gs>
                <a:gs pos="100000">
                  <a:srgbClr val="A5A5A5"/>
                </a:gs>
              </a:gsLst>
              <a:lin ang="5400000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altLang="zh-TW" sz="4000" b="1" dirty="0">
                  <a:solidFill>
                    <a:schemeClr val="lt1"/>
                  </a:solidFill>
                </a:rPr>
                <a:t>C</a:t>
              </a: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552" y="3076"/>
              <a:ext cx="736" cy="661"/>
            </a:xfrm>
            <a:prstGeom prst="rect">
              <a:avLst/>
            </a:prstGeom>
            <a:gradFill>
              <a:gsLst>
                <a:gs pos="0">
                  <a:srgbClr val="FFE0A8"/>
                </a:gs>
                <a:gs pos="50000">
                  <a:srgbClr val="FEDA98"/>
                </a:gs>
                <a:gs pos="100000">
                  <a:srgbClr val="FFD785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altLang="zh-TW" sz="4000" b="1" dirty="0">
                  <a:solidFill>
                    <a:schemeClr val="bg1">
                      <a:lumMod val="50000"/>
                    </a:schemeClr>
                  </a:solidFill>
                </a:rPr>
                <a:t>O</a:t>
              </a:r>
              <a:endParaRPr lang="en-US" altLang="zh-TW" sz="4000" b="1" dirty="0">
                <a:solidFill>
                  <a:schemeClr val="lt1"/>
                </a:solidFill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360" y="709"/>
              <a:ext cx="4284" cy="662"/>
            </a:xfrm>
            <a:prstGeom prst="rect">
              <a:avLst/>
            </a:prstGeom>
            <a:gradFill>
              <a:gsLst>
                <a:gs pos="0">
                  <a:srgbClr val="A3E6F9"/>
                </a:gs>
                <a:gs pos="50000">
                  <a:srgbClr val="94E1F6"/>
                </a:gs>
                <a:gs pos="100000">
                  <a:srgbClr val="80E1F9"/>
                </a:gs>
              </a:gsLst>
              <a:lin ang="5400000" scaled="0"/>
            </a:gra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60" y="1498"/>
              <a:ext cx="4284" cy="661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360" y="2287"/>
              <a:ext cx="4284" cy="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50000">
                  <a:srgbClr val="B0B0B0"/>
                </a:gs>
                <a:gs pos="100000">
                  <a:srgbClr val="A5A5A5"/>
                </a:gs>
              </a:gsLst>
              <a:lin ang="5400000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360" y="3076"/>
              <a:ext cx="4284" cy="661"/>
            </a:xfrm>
            <a:prstGeom prst="rect">
              <a:avLst/>
            </a:prstGeom>
            <a:gradFill>
              <a:gsLst>
                <a:gs pos="0">
                  <a:srgbClr val="FFE0A8"/>
                </a:gs>
                <a:gs pos="50000">
                  <a:srgbClr val="FEDA98"/>
                </a:gs>
                <a:gs pos="100000">
                  <a:srgbClr val="FFD785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22" name="Google Shape;543;p9"/>
          <p:cNvSpPr txBox="1">
            <a:spLocks noGrp="1"/>
          </p:cNvSpPr>
          <p:nvPr>
            <p:ph type="title"/>
          </p:nvPr>
        </p:nvSpPr>
        <p:spPr>
          <a:xfrm>
            <a:off x="1677184" y="426458"/>
            <a:ext cx="9882555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Transform To Our Key Words</a:t>
            </a:r>
            <a:endParaRPr dirty="0"/>
          </a:p>
        </p:txBody>
      </p:sp>
      <p:pic>
        <p:nvPicPr>
          <p:cNvPr id="23" name="Google Shape;565;p9" descr="「放大鏡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1458" y="1"/>
            <a:ext cx="1750543" cy="116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26;p11"/>
          <p:cNvSpPr/>
          <p:nvPr/>
        </p:nvSpPr>
        <p:spPr>
          <a:xfrm>
            <a:off x="4150709" y="5591885"/>
            <a:ext cx="7891235" cy="120032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1" indent="-277813"/>
            <a:r>
              <a:rPr 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</a:t>
            </a:r>
            <a:r>
              <a:rPr lang="zh-TW" alt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 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Systematic review </a:t>
            </a:r>
            <a:r>
              <a:rPr lang="zh-TW" alt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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Randomized controlled trial</a:t>
            </a:r>
            <a:endParaRPr dirty="0"/>
          </a:p>
          <a:p>
            <a:pPr marL="457200" lvl="1" indent="-277813"/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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Cohort study </a:t>
            </a:r>
            <a:r>
              <a:rPr lang="zh-TW" alt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</a:t>
            </a:r>
            <a:r>
              <a:rPr lang="zh-TW" alt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Wingdings"/>
              </a:rPr>
              <a:t> 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Case-controlled study</a:t>
            </a:r>
            <a:endParaRPr dirty="0"/>
          </a:p>
          <a:p>
            <a:pPr marL="457200" lvl="1" indent="-277813"/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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Cross-sectional Study </a:t>
            </a:r>
            <a:r>
              <a:rPr lang="zh-TW" alt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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Other study</a:t>
            </a:r>
            <a:endParaRPr dirty="0"/>
          </a:p>
        </p:txBody>
      </p:sp>
      <p:sp>
        <p:nvSpPr>
          <p:cNvPr id="24" name="Google Shape;327;p11"/>
          <p:cNvSpPr/>
          <p:nvPr/>
        </p:nvSpPr>
        <p:spPr>
          <a:xfrm>
            <a:off x="295422" y="5661397"/>
            <a:ext cx="3765411" cy="106130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+mj-lt"/>
                <a:sym typeface="Arial"/>
              </a:rPr>
              <a:t>Type of Study Design</a:t>
            </a:r>
            <a:endParaRPr dirty="0">
              <a:latin typeface="+mj-lt"/>
            </a:endParaRPr>
          </a:p>
        </p:txBody>
      </p:sp>
      <p:sp>
        <p:nvSpPr>
          <p:cNvPr id="25" name="Google Shape;328;p11"/>
          <p:cNvSpPr/>
          <p:nvPr/>
        </p:nvSpPr>
        <p:spPr>
          <a:xfrm>
            <a:off x="4220960" y="4828955"/>
            <a:ext cx="7750732" cy="6731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" name="Google Shape;329;p11"/>
          <p:cNvSpPr/>
          <p:nvPr/>
        </p:nvSpPr>
        <p:spPr>
          <a:xfrm>
            <a:off x="3761267" y="4974569"/>
            <a:ext cx="8131234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1">
              <a:lnSpc>
                <a:spcPct val="90000"/>
              </a:lnSpc>
            </a:pPr>
            <a:r>
              <a:rPr lang="zh-TW" altLang="en-US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 </a:t>
            </a:r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 </a:t>
            </a:r>
            <a:r>
              <a:rPr lang="en-US" sz="2400" b="0" i="0" u="none" strike="noStrike" cap="none" dirty="0" err="1">
                <a:solidFill>
                  <a:srgbClr val="0D0D0D"/>
                </a:solidFill>
                <a:latin typeface="DFKai-SB"/>
                <a:ea typeface="DFKai-SB"/>
                <a:cs typeface="DFKai-SB"/>
                <a:sym typeface="DFKai-SB"/>
              </a:rPr>
              <a:t>病因型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sz="2400" b="0" i="0" u="none" strike="noStrike" cap="none" dirty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</a:t>
            </a:r>
            <a:r>
              <a:rPr lang="en-US" sz="2400" b="0" i="0" u="none" strike="noStrike" cap="none" dirty="0" err="1">
                <a:solidFill>
                  <a:srgbClr val="0D0D0D"/>
                </a:solidFill>
                <a:latin typeface="DFKai-SB"/>
                <a:ea typeface="DFKai-SB"/>
                <a:cs typeface="DFKai-SB"/>
                <a:sym typeface="DFKai-SB"/>
              </a:rPr>
              <a:t>診斷型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sz="2400" b="0" i="0" u="none" strike="noStrike" cap="none" dirty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</a:t>
            </a:r>
            <a:r>
              <a:rPr lang="en-US" sz="2400" b="0" i="0" u="none" strike="noStrike" cap="none" dirty="0" err="1">
                <a:solidFill>
                  <a:srgbClr val="0D0D0D"/>
                </a:solidFill>
                <a:latin typeface="DFKai-SB"/>
                <a:ea typeface="DFKai-SB"/>
                <a:cs typeface="DFKai-SB"/>
                <a:sym typeface="DFKai-SB"/>
              </a:rPr>
              <a:t>介入型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TW" altLang="en-US" sz="2400" b="0" i="0" u="none" strike="noStrike" cap="none" dirty="0">
                <a:solidFill>
                  <a:srgbClr val="0D0D0D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</a:t>
            </a:r>
            <a:r>
              <a:rPr lang="en-US" sz="2400" b="0" i="0" u="none" strike="noStrike" cap="none" dirty="0" err="1">
                <a:solidFill>
                  <a:srgbClr val="0D0D0D"/>
                </a:solidFill>
                <a:latin typeface="DFKai-SB"/>
                <a:ea typeface="DFKai-SB"/>
                <a:cs typeface="DFKai-SB"/>
                <a:sym typeface="DFKai-SB"/>
              </a:rPr>
              <a:t>預後型</a:t>
            </a:r>
            <a:r>
              <a:rPr lang="en-US" sz="2400" b="0" i="0" u="none" strike="noStrike" cap="none" dirty="0">
                <a:solidFill>
                  <a:srgbClr val="0D0D0D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TW" altLang="en-US" sz="2400" b="0" i="0" u="none" strike="noStrike" cap="none" dirty="0">
                <a:solidFill>
                  <a:srgbClr val="0D0D0D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altLang="zh-TW" sz="240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</a:t>
            </a:r>
            <a:r>
              <a:rPr lang="en-US" sz="2400" b="0" i="0" u="none" strike="noStrike" cap="none" dirty="0" err="1">
                <a:solidFill>
                  <a:srgbClr val="0D0D0D"/>
                </a:solidFill>
                <a:latin typeface="DFKai-SB"/>
                <a:ea typeface="DFKai-SB"/>
                <a:cs typeface="DFKai-SB"/>
                <a:sym typeface="DFKai-SB"/>
              </a:rPr>
              <a:t>機率型</a:t>
            </a:r>
            <a:endParaRPr dirty="0"/>
          </a:p>
        </p:txBody>
      </p:sp>
      <p:sp>
        <p:nvSpPr>
          <p:cNvPr id="27" name="Google Shape;330;p11"/>
          <p:cNvSpPr/>
          <p:nvPr/>
        </p:nvSpPr>
        <p:spPr>
          <a:xfrm>
            <a:off x="295422" y="4828955"/>
            <a:ext cx="3765411" cy="73986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+mj-lt"/>
                <a:ea typeface="Times New Roman"/>
                <a:cs typeface="Times New Roman"/>
                <a:sym typeface="Times New Roman"/>
              </a:rPr>
              <a:t>Type of Question</a:t>
            </a:r>
            <a:endParaRPr dirty="0">
              <a:latin typeface="+mj-lt"/>
            </a:endParaRPr>
          </a:p>
        </p:txBody>
      </p:sp>
      <p:sp>
        <p:nvSpPr>
          <p:cNvPr id="28" name="Google Shape;322;p11">
            <a:extLst>
              <a:ext uri="{FF2B5EF4-FFF2-40B4-BE49-F238E27FC236}">
                <a16:creationId xmlns:a16="http://schemas.microsoft.com/office/drawing/2014/main" id="{EA9758FD-452E-49F0-8F1C-E0F4AEEB83C8}"/>
              </a:ext>
            </a:extLst>
          </p:cNvPr>
          <p:cNvSpPr txBox="1"/>
          <p:nvPr/>
        </p:nvSpPr>
        <p:spPr>
          <a:xfrm>
            <a:off x="2721269" y="1398924"/>
            <a:ext cx="698744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zh-TW" sz="2400" dirty="0">
                <a:solidFill>
                  <a:srgbClr val="FF0000"/>
                </a:solidFill>
                <a:latin typeface="+mj-lt"/>
              </a:rPr>
              <a:t>Female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 with </a:t>
            </a:r>
            <a:r>
              <a:rPr lang="en-US" altLang="zh-TW" sz="2400" dirty="0">
                <a:solidFill>
                  <a:srgbClr val="FF0000"/>
                </a:solidFill>
                <a:latin typeface="+mj-lt"/>
              </a:rPr>
              <a:t>sexual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 behavior 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29" name="Google Shape;323;p11">
            <a:extLst>
              <a:ext uri="{FF2B5EF4-FFF2-40B4-BE49-F238E27FC236}">
                <a16:creationId xmlns:a16="http://schemas.microsoft.com/office/drawing/2014/main" id="{02805F9C-6301-4F8A-BCA0-A8C9D0D85600}"/>
              </a:ext>
            </a:extLst>
          </p:cNvPr>
          <p:cNvSpPr txBox="1"/>
          <p:nvPr/>
        </p:nvSpPr>
        <p:spPr>
          <a:xfrm>
            <a:off x="2721269" y="2230329"/>
            <a:ext cx="92531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+mj-lt"/>
              </a:rPr>
              <a:t>Human papillomavirus vaccines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OR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HPV vaccines</a:t>
            </a:r>
            <a:endParaRPr sz="2400" dirty="0">
              <a:solidFill>
                <a:srgbClr val="FF0000"/>
              </a:solidFill>
              <a:latin typeface="+mj-lt"/>
              <a:sym typeface="Arial"/>
            </a:endParaRPr>
          </a:p>
        </p:txBody>
      </p:sp>
      <p:sp>
        <p:nvSpPr>
          <p:cNvPr id="30" name="Google Shape;324;p11">
            <a:extLst>
              <a:ext uri="{FF2B5EF4-FFF2-40B4-BE49-F238E27FC236}">
                <a16:creationId xmlns:a16="http://schemas.microsoft.com/office/drawing/2014/main" id="{4ACE5727-C156-4D7A-BC88-50A162C5C862}"/>
              </a:ext>
            </a:extLst>
          </p:cNvPr>
          <p:cNvSpPr txBox="1"/>
          <p:nvPr/>
        </p:nvSpPr>
        <p:spPr>
          <a:xfrm>
            <a:off x="2721269" y="3217636"/>
            <a:ext cx="69874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Without HPV vaccines OR placebo  </a:t>
            </a:r>
          </a:p>
        </p:txBody>
      </p:sp>
      <p:sp>
        <p:nvSpPr>
          <p:cNvPr id="31" name="Google Shape;325;p11">
            <a:extLst>
              <a:ext uri="{FF2B5EF4-FFF2-40B4-BE49-F238E27FC236}">
                <a16:creationId xmlns:a16="http://schemas.microsoft.com/office/drawing/2014/main" id="{789E3649-3D7E-4565-8F40-7B0FB3409404}"/>
              </a:ext>
            </a:extLst>
          </p:cNvPr>
          <p:cNvSpPr txBox="1"/>
          <p:nvPr/>
        </p:nvSpPr>
        <p:spPr>
          <a:xfrm>
            <a:off x="2721269" y="4115083"/>
            <a:ext cx="90670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+mj-lt"/>
              </a:rPr>
              <a:t>Efficacy OR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cervical cancer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OR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TW" sz="2400" dirty="0">
                <a:solidFill>
                  <a:srgbClr val="FF0000"/>
                </a:solidFill>
                <a:latin typeface="+mj-lt"/>
              </a:rPr>
              <a:t>CIN incidence 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OR </a:t>
            </a:r>
            <a:r>
              <a:rPr lang="en-US" altLang="zh-TW" sz="2400" dirty="0" err="1">
                <a:solidFill>
                  <a:srgbClr val="C00000"/>
                </a:solidFill>
                <a:latin typeface="+mj-lt"/>
              </a:rPr>
              <a:t>prophylatic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 </a:t>
            </a:r>
            <a:endParaRPr sz="2400" dirty="0">
              <a:solidFill>
                <a:srgbClr val="C00000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41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0"/>
          <p:cNvSpPr txBox="1">
            <a:spLocks noGrp="1"/>
          </p:cNvSpPr>
          <p:nvPr>
            <p:ph type="title"/>
          </p:nvPr>
        </p:nvSpPr>
        <p:spPr>
          <a:xfrm>
            <a:off x="1699845" y="274640"/>
            <a:ext cx="9882555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/>
              <a:t>Type of Study Design</a:t>
            </a:r>
            <a:endParaRPr/>
          </a:p>
        </p:txBody>
      </p:sp>
      <p:grpSp>
        <p:nvGrpSpPr>
          <p:cNvPr id="573" name="Google Shape;573;p10"/>
          <p:cNvGrpSpPr/>
          <p:nvPr/>
        </p:nvGrpSpPr>
        <p:grpSpPr>
          <a:xfrm>
            <a:off x="2133090" y="997089"/>
            <a:ext cx="8941311" cy="5689462"/>
            <a:chOff x="1372799" y="1529193"/>
            <a:chExt cx="8681972" cy="5279731"/>
          </a:xfrm>
        </p:grpSpPr>
        <p:pic>
          <p:nvPicPr>
            <p:cNvPr id="574" name="Google Shape;574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72799" y="1529193"/>
              <a:ext cx="8681972" cy="527973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5" name="Google Shape;575;p10"/>
            <p:cNvGrpSpPr/>
            <p:nvPr/>
          </p:nvGrpSpPr>
          <p:grpSpPr>
            <a:xfrm>
              <a:off x="1708196" y="2879015"/>
              <a:ext cx="1542991" cy="2403348"/>
              <a:chOff x="972203" y="3188738"/>
              <a:chExt cx="1393790" cy="2079107"/>
            </a:xfrm>
          </p:grpSpPr>
          <p:sp>
            <p:nvSpPr>
              <p:cNvPr id="576" name="Google Shape;576;p10"/>
              <p:cNvSpPr txBox="1"/>
              <p:nvPr/>
            </p:nvSpPr>
            <p:spPr>
              <a:xfrm rot="-3372480">
                <a:off x="730902" y="3829636"/>
                <a:ext cx="1723890" cy="3399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Risk of bias</a:t>
                </a:r>
                <a:endParaRPr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77" name="Google Shape;577;p10"/>
              <p:cNvCxnSpPr/>
              <p:nvPr/>
            </p:nvCxnSpPr>
            <p:spPr>
              <a:xfrm flipH="1">
                <a:off x="1011644" y="3337343"/>
                <a:ext cx="1354349" cy="19305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sp>
        <p:nvSpPr>
          <p:cNvPr id="578" name="Google Shape;578;p10"/>
          <p:cNvSpPr/>
          <p:nvPr/>
        </p:nvSpPr>
        <p:spPr>
          <a:xfrm>
            <a:off x="0" y="1151075"/>
            <a:ext cx="12192000" cy="2332356"/>
          </a:xfrm>
          <a:prstGeom prst="rect">
            <a:avLst/>
          </a:prstGeom>
          <a:solidFill>
            <a:srgbClr val="FF7C80">
              <a:alpha val="1411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1"/>
          <p:cNvSpPr txBox="1"/>
          <p:nvPr/>
        </p:nvSpPr>
        <p:spPr>
          <a:xfrm>
            <a:off x="5968497" y="1227554"/>
            <a:ext cx="1861531" cy="141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>
                <a:solidFill>
                  <a:srgbClr val="F68735"/>
                </a:solidFill>
                <a:latin typeface="Impact"/>
                <a:ea typeface="Impact"/>
                <a:cs typeface="Impact"/>
                <a:sym typeface="Impact"/>
              </a:rPr>
              <a:t>02</a:t>
            </a:r>
            <a:endParaRPr sz="8600">
              <a:solidFill>
                <a:srgbClr val="F6873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85" name="Google Shape;585;p11"/>
          <p:cNvSpPr/>
          <p:nvPr/>
        </p:nvSpPr>
        <p:spPr>
          <a:xfrm>
            <a:off x="4380519" y="1847765"/>
            <a:ext cx="2032479" cy="111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>
                <a:solidFill>
                  <a:srgbClr val="2F9FBB"/>
                </a:solidFill>
                <a:latin typeface="Impact"/>
                <a:ea typeface="Impact"/>
                <a:cs typeface="Impact"/>
                <a:sym typeface="Impact"/>
              </a:rPr>
              <a:t>PART </a:t>
            </a:r>
            <a:endParaRPr sz="6700">
              <a:solidFill>
                <a:srgbClr val="2F9FBB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86" name="Google Shape;586;p11"/>
          <p:cNvSpPr txBox="1"/>
          <p:nvPr/>
        </p:nvSpPr>
        <p:spPr>
          <a:xfrm>
            <a:off x="3130566" y="2898409"/>
            <a:ext cx="7201615" cy="138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Acquiring</a:t>
            </a:r>
            <a:endParaRPr sz="6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1"/>
          <p:cNvSpPr/>
          <p:nvPr/>
        </p:nvSpPr>
        <p:spPr>
          <a:xfrm>
            <a:off x="4960269" y="4525498"/>
            <a:ext cx="387798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A383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查尋相關的研究證據</a:t>
            </a:r>
            <a:endParaRPr/>
          </a:p>
        </p:txBody>
      </p:sp>
      <p:sp>
        <p:nvSpPr>
          <p:cNvPr id="588" name="Google Shape;588;p11"/>
          <p:cNvSpPr/>
          <p:nvPr/>
        </p:nvSpPr>
        <p:spPr>
          <a:xfrm>
            <a:off x="112293" y="2842359"/>
            <a:ext cx="2972651" cy="2976324"/>
          </a:xfrm>
          <a:custGeom>
            <a:avLst/>
            <a:gdLst/>
            <a:ahLst/>
            <a:cxnLst/>
            <a:rect l="l" t="t" r="r" b="b"/>
            <a:pathLst>
              <a:path w="1619" h="1621" extrusionOk="0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rgbClr val="F68735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1"/>
          <p:cNvSpPr/>
          <p:nvPr/>
        </p:nvSpPr>
        <p:spPr>
          <a:xfrm>
            <a:off x="157913" y="5878323"/>
            <a:ext cx="2972651" cy="2974487"/>
          </a:xfrm>
          <a:custGeom>
            <a:avLst/>
            <a:gdLst/>
            <a:ahLst/>
            <a:cxnLst/>
            <a:rect l="l" t="t" r="r" b="b"/>
            <a:pathLst>
              <a:path w="1619" h="1620" extrusionOk="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F3A084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1"/>
          <p:cNvSpPr/>
          <p:nvPr/>
        </p:nvSpPr>
        <p:spPr>
          <a:xfrm>
            <a:off x="1643323" y="4389243"/>
            <a:ext cx="2974487" cy="2976324"/>
          </a:xfrm>
          <a:custGeom>
            <a:avLst/>
            <a:gdLst/>
            <a:ahLst/>
            <a:cxnLst/>
            <a:rect l="l" t="t" r="r" b="b"/>
            <a:pathLst>
              <a:path w="1620" h="1621" extrusionOk="0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2F9FBB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1"/>
          <p:cNvSpPr/>
          <p:nvPr/>
        </p:nvSpPr>
        <p:spPr>
          <a:xfrm>
            <a:off x="2068281" y="3362895"/>
            <a:ext cx="1933456" cy="1935252"/>
          </a:xfrm>
          <a:custGeom>
            <a:avLst/>
            <a:gdLst/>
            <a:ahLst/>
            <a:cxnLst/>
            <a:rect l="l" t="t" r="r" b="b"/>
            <a:pathLst>
              <a:path w="3233" h="3236" extrusionOk="0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11"/>
          <p:cNvGrpSpPr/>
          <p:nvPr/>
        </p:nvGrpSpPr>
        <p:grpSpPr>
          <a:xfrm>
            <a:off x="-964340" y="3764160"/>
            <a:ext cx="4225715" cy="4228325"/>
            <a:chOff x="265239" y="1114832"/>
            <a:chExt cx="2796817" cy="2798546"/>
          </a:xfrm>
        </p:grpSpPr>
        <p:sp>
          <p:nvSpPr>
            <p:cNvPr id="593" name="Google Shape;593;p11"/>
            <p:cNvSpPr/>
            <p:nvPr/>
          </p:nvSpPr>
          <p:spPr>
            <a:xfrm>
              <a:off x="265239" y="1114832"/>
              <a:ext cx="2796817" cy="2798546"/>
            </a:xfrm>
            <a:custGeom>
              <a:avLst/>
              <a:gdLst/>
              <a:ahLst/>
              <a:cxnLst/>
              <a:rect l="l" t="t" r="r" b="b"/>
              <a:pathLst>
                <a:path w="3239" h="3241" extrusionOk="0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1083" y="1211088"/>
              <a:ext cx="2580144" cy="2581737"/>
            </a:xfrm>
            <a:custGeom>
              <a:avLst/>
              <a:gdLst/>
              <a:ahLst/>
              <a:cxnLst/>
              <a:rect l="l" t="t" r="r" b="b"/>
              <a:pathLst>
                <a:path w="3239" h="3241" extrusionOk="0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81000" dist="101600" dir="2700000" algn="ctr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5" name="Google Shape;595;p11"/>
          <p:cNvSpPr/>
          <p:nvPr/>
        </p:nvSpPr>
        <p:spPr>
          <a:xfrm>
            <a:off x="2093776" y="6243213"/>
            <a:ext cx="2374773" cy="2376981"/>
          </a:xfrm>
          <a:custGeom>
            <a:avLst/>
            <a:gdLst/>
            <a:ahLst/>
            <a:cxnLst/>
            <a:rect l="l" t="t" r="r" b="b"/>
            <a:pathLst>
              <a:path w="3233" h="3236" extrusionOk="0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1"/>
          <p:cNvSpPr/>
          <p:nvPr/>
        </p:nvSpPr>
        <p:spPr>
          <a:xfrm>
            <a:off x="10164719" y="-449218"/>
            <a:ext cx="1449900" cy="1450796"/>
          </a:xfrm>
          <a:custGeom>
            <a:avLst/>
            <a:gdLst/>
            <a:ahLst/>
            <a:cxnLst/>
            <a:rect l="l" t="t" r="r" b="b"/>
            <a:pathLst>
              <a:path w="1619" h="1620" extrusionOk="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EEAA76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1"/>
          <p:cNvSpPr/>
          <p:nvPr/>
        </p:nvSpPr>
        <p:spPr>
          <a:xfrm>
            <a:off x="11185714" y="-622778"/>
            <a:ext cx="2974487" cy="2976324"/>
          </a:xfrm>
          <a:custGeom>
            <a:avLst/>
            <a:gdLst/>
            <a:ahLst/>
            <a:cxnLst/>
            <a:rect l="l" t="t" r="r" b="b"/>
            <a:pathLst>
              <a:path w="1620" h="1621" extrusionOk="0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2F9FBB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1"/>
          <p:cNvSpPr/>
          <p:nvPr/>
        </p:nvSpPr>
        <p:spPr>
          <a:xfrm rot="-4346845">
            <a:off x="9746645" y="4981321"/>
            <a:ext cx="666875" cy="666875"/>
          </a:xfrm>
          <a:prstGeom prst="rect">
            <a:avLst/>
          </a:prstGeom>
          <a:solidFill>
            <a:srgbClr val="F687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049300">
            <a:off x="10840913" y="5440901"/>
            <a:ext cx="689595" cy="68959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00" name="Google Shape;60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69861" y="5231013"/>
            <a:ext cx="560427" cy="560427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01" name="Google Shape;601;p11"/>
          <p:cNvSpPr/>
          <p:nvPr/>
        </p:nvSpPr>
        <p:spPr>
          <a:xfrm rot="-2361084">
            <a:off x="10667843" y="5157616"/>
            <a:ext cx="232453" cy="232453"/>
          </a:xfrm>
          <a:prstGeom prst="rect">
            <a:avLst/>
          </a:prstGeom>
          <a:solidFill>
            <a:srgbClr val="5CBFD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1"/>
          <p:cNvSpPr/>
          <p:nvPr/>
        </p:nvSpPr>
        <p:spPr>
          <a:xfrm rot="-2523743">
            <a:off x="10016550" y="5939423"/>
            <a:ext cx="296343" cy="29634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1"/>
          <p:cNvSpPr/>
          <p:nvPr/>
        </p:nvSpPr>
        <p:spPr>
          <a:xfrm>
            <a:off x="10672119" y="6055311"/>
            <a:ext cx="372476" cy="372476"/>
          </a:xfrm>
          <a:prstGeom prst="rect">
            <a:avLst/>
          </a:prstGeom>
          <a:solidFill>
            <a:srgbClr val="2F9FBB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1"/>
          <p:cNvSpPr/>
          <p:nvPr/>
        </p:nvSpPr>
        <p:spPr>
          <a:xfrm rot="-2361084">
            <a:off x="9900843" y="6008275"/>
            <a:ext cx="158632" cy="158632"/>
          </a:xfrm>
          <a:prstGeom prst="rect">
            <a:avLst/>
          </a:prstGeom>
          <a:solidFill>
            <a:srgbClr val="5CBFD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2"/>
          <p:cNvSpPr/>
          <p:nvPr/>
        </p:nvSpPr>
        <p:spPr>
          <a:xfrm>
            <a:off x="3875673" y="1662605"/>
            <a:ext cx="4200347" cy="4171225"/>
          </a:xfrm>
          <a:prstGeom prst="ellipse">
            <a:avLst/>
          </a:prstGeom>
          <a:noFill/>
          <a:ln w="28575" cap="flat" cmpd="sng">
            <a:solidFill>
              <a:srgbClr val="3F3F3F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2"/>
          <p:cNvSpPr txBox="1">
            <a:spLocks noGrp="1"/>
          </p:cNvSpPr>
          <p:nvPr>
            <p:ph type="title"/>
          </p:nvPr>
        </p:nvSpPr>
        <p:spPr>
          <a:xfrm>
            <a:off x="1699845" y="274640"/>
            <a:ext cx="9882555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/>
              <a:t>Acquiring Electronic Databases </a:t>
            </a:r>
            <a:endParaRPr/>
          </a:p>
        </p:txBody>
      </p:sp>
      <p:grpSp>
        <p:nvGrpSpPr>
          <p:cNvPr id="611" name="Google Shape;611;p12"/>
          <p:cNvGrpSpPr/>
          <p:nvPr/>
        </p:nvGrpSpPr>
        <p:grpSpPr>
          <a:xfrm>
            <a:off x="3251402" y="1638606"/>
            <a:ext cx="5473991" cy="4047783"/>
            <a:chOff x="4531073" y="2698446"/>
            <a:chExt cx="3947391" cy="2857476"/>
          </a:xfrm>
        </p:grpSpPr>
        <p:sp>
          <p:nvSpPr>
            <p:cNvPr id="612" name="Google Shape;612;p12"/>
            <p:cNvSpPr/>
            <p:nvPr/>
          </p:nvSpPr>
          <p:spPr>
            <a:xfrm rot="2539609">
              <a:off x="7070052" y="4666208"/>
              <a:ext cx="473409" cy="785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9225"/>
                  </a:moveTo>
                  <a:lnTo>
                    <a:pt x="98008" y="49225"/>
                  </a:lnTo>
                </a:path>
              </a:pathLst>
            </a:custGeom>
            <a:noFill/>
            <a:ln w="12700" cap="flat" cmpd="sng">
              <a:solidFill>
                <a:srgbClr val="262626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613" name="Google Shape;613;p12"/>
            <p:cNvSpPr/>
            <p:nvPr/>
          </p:nvSpPr>
          <p:spPr>
            <a:xfrm>
              <a:off x="7200964" y="4079259"/>
              <a:ext cx="518194" cy="785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9225"/>
                  </a:moveTo>
                  <a:lnTo>
                    <a:pt x="98009" y="49225"/>
                  </a:lnTo>
                </a:path>
              </a:pathLst>
            </a:custGeom>
            <a:noFill/>
            <a:ln w="12700" cap="flat" cmpd="sng">
              <a:solidFill>
                <a:srgbClr val="262626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614" name="Google Shape;614;p12"/>
            <p:cNvSpPr/>
            <p:nvPr/>
          </p:nvSpPr>
          <p:spPr>
            <a:xfrm rot="-2539609">
              <a:off x="7070052" y="3492310"/>
              <a:ext cx="473409" cy="785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9225"/>
                  </a:moveTo>
                  <a:lnTo>
                    <a:pt x="98008" y="49225"/>
                  </a:lnTo>
                </a:path>
              </a:pathLst>
            </a:custGeom>
            <a:noFill/>
            <a:ln w="12700" cap="flat" cmpd="sng">
              <a:solidFill>
                <a:srgbClr val="262626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615" name="Google Shape;615;p12"/>
            <p:cNvSpPr/>
            <p:nvPr/>
          </p:nvSpPr>
          <p:spPr>
            <a:xfrm>
              <a:off x="7366418" y="2698446"/>
              <a:ext cx="809759" cy="806110"/>
            </a:xfrm>
            <a:custGeom>
              <a:avLst/>
              <a:gdLst/>
              <a:ahLst/>
              <a:cxnLst/>
              <a:rect l="l" t="t" r="r" b="b"/>
              <a:pathLst>
                <a:path w="661361" h="661361" extrusionOk="0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349C34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4525" tIns="104525" rIns="104525" bIns="104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2"/>
            <p:cNvSpPr/>
            <p:nvPr/>
          </p:nvSpPr>
          <p:spPr>
            <a:xfrm>
              <a:off x="7668705" y="3715464"/>
              <a:ext cx="809759" cy="806110"/>
            </a:xfrm>
            <a:custGeom>
              <a:avLst/>
              <a:gdLst/>
              <a:ahLst/>
              <a:cxnLst/>
              <a:rect l="l" t="t" r="r" b="b"/>
              <a:pathLst>
                <a:path w="661361" h="661361" extrusionOk="0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A40000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4525" tIns="104525" rIns="104525" bIns="104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2"/>
            <p:cNvSpPr/>
            <p:nvPr/>
          </p:nvSpPr>
          <p:spPr>
            <a:xfrm>
              <a:off x="7366418" y="4749812"/>
              <a:ext cx="809759" cy="806110"/>
            </a:xfrm>
            <a:custGeom>
              <a:avLst/>
              <a:gdLst/>
              <a:ahLst/>
              <a:cxnLst/>
              <a:rect l="l" t="t" r="r" b="b"/>
              <a:pathLst>
                <a:path w="661361" h="661361" extrusionOk="0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9B6E02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4525" tIns="104525" rIns="104525" bIns="104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2"/>
            <p:cNvSpPr/>
            <p:nvPr/>
          </p:nvSpPr>
          <p:spPr>
            <a:xfrm>
              <a:off x="5886059" y="3491303"/>
              <a:ext cx="1267757" cy="1262038"/>
            </a:xfrm>
            <a:custGeom>
              <a:avLst/>
              <a:gdLst/>
              <a:ahLst/>
              <a:cxnLst/>
              <a:rect l="l" t="t" r="r" b="b"/>
              <a:pathLst>
                <a:path w="661361" h="661361" extrusionOk="0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3A3838"/>
            </a:solidFill>
            <a:ln>
              <a:noFill/>
            </a:ln>
          </p:spPr>
          <p:txBody>
            <a:bodyPr spcFirstLastPara="1" wrap="square" lIns="104525" tIns="104525" rIns="104525" bIns="104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2"/>
            <p:cNvSpPr/>
            <p:nvPr/>
          </p:nvSpPr>
          <p:spPr>
            <a:xfrm rot="-2539609" flipH="1">
              <a:off x="5453777" y="4666208"/>
              <a:ext cx="473409" cy="785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9225"/>
                  </a:moveTo>
                  <a:lnTo>
                    <a:pt x="98008" y="49225"/>
                  </a:lnTo>
                </a:path>
              </a:pathLst>
            </a:custGeom>
            <a:noFill/>
            <a:ln w="12700" cap="flat" cmpd="sng">
              <a:solidFill>
                <a:srgbClr val="262626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620" name="Google Shape;620;p12"/>
            <p:cNvSpPr/>
            <p:nvPr/>
          </p:nvSpPr>
          <p:spPr>
            <a:xfrm flipH="1">
              <a:off x="5309777" y="4079259"/>
              <a:ext cx="518194" cy="785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9225"/>
                  </a:moveTo>
                  <a:lnTo>
                    <a:pt x="98009" y="49225"/>
                  </a:lnTo>
                </a:path>
              </a:pathLst>
            </a:custGeom>
            <a:noFill/>
            <a:ln w="12700" cap="flat" cmpd="sng">
              <a:solidFill>
                <a:srgbClr val="262626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621" name="Google Shape;621;p12"/>
            <p:cNvSpPr/>
            <p:nvPr/>
          </p:nvSpPr>
          <p:spPr>
            <a:xfrm rot="2539609" flipH="1">
              <a:off x="5453777" y="3492310"/>
              <a:ext cx="473409" cy="785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9225"/>
                  </a:moveTo>
                  <a:lnTo>
                    <a:pt x="98008" y="49225"/>
                  </a:lnTo>
                </a:path>
              </a:pathLst>
            </a:custGeom>
            <a:noFill/>
            <a:ln w="12700" cap="flat" cmpd="sng">
              <a:solidFill>
                <a:srgbClr val="262626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622" name="Google Shape;622;p12"/>
            <p:cNvSpPr/>
            <p:nvPr/>
          </p:nvSpPr>
          <p:spPr>
            <a:xfrm>
              <a:off x="4798744" y="2698446"/>
              <a:ext cx="809759" cy="806110"/>
            </a:xfrm>
            <a:custGeom>
              <a:avLst/>
              <a:gdLst/>
              <a:ahLst/>
              <a:cxnLst/>
              <a:rect l="l" t="t" r="r" b="b"/>
              <a:pathLst>
                <a:path w="661361" h="661361" extrusionOk="0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17B59E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4525" tIns="104525" rIns="104525" bIns="104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2"/>
            <p:cNvSpPr/>
            <p:nvPr/>
          </p:nvSpPr>
          <p:spPr>
            <a:xfrm>
              <a:off x="4531073" y="3715464"/>
              <a:ext cx="809759" cy="806110"/>
            </a:xfrm>
            <a:custGeom>
              <a:avLst/>
              <a:gdLst/>
              <a:ahLst/>
              <a:cxnLst/>
              <a:rect l="l" t="t" r="r" b="b"/>
              <a:pathLst>
                <a:path w="661361" h="661361" extrusionOk="0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4525" tIns="104525" rIns="104525" bIns="104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2"/>
            <p:cNvSpPr/>
            <p:nvPr/>
          </p:nvSpPr>
          <p:spPr>
            <a:xfrm>
              <a:off x="4814608" y="4749812"/>
              <a:ext cx="809759" cy="806110"/>
            </a:xfrm>
            <a:custGeom>
              <a:avLst/>
              <a:gdLst/>
              <a:ahLst/>
              <a:cxnLst/>
              <a:rect l="l" t="t" r="r" b="b"/>
              <a:pathLst>
                <a:path w="661361" h="661361" extrusionOk="0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rgbClr val="4C004C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4525" tIns="104525" rIns="104525" bIns="1045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2"/>
            <p:cNvSpPr/>
            <p:nvPr/>
          </p:nvSpPr>
          <p:spPr>
            <a:xfrm>
              <a:off x="5040996" y="2938312"/>
              <a:ext cx="325254" cy="326378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89850" tIns="44925" rIns="89850" bIns="44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2"/>
            <p:cNvSpPr/>
            <p:nvPr/>
          </p:nvSpPr>
          <p:spPr>
            <a:xfrm>
              <a:off x="7582243" y="5020069"/>
              <a:ext cx="415700" cy="320982"/>
            </a:xfrm>
            <a:custGeom>
              <a:avLst/>
              <a:gdLst/>
              <a:ahLst/>
              <a:cxnLst/>
              <a:rect l="l" t="t" r="r" b="b"/>
              <a:pathLst>
                <a:path w="72" h="56" extrusionOk="0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89850" tIns="44925" rIns="89850" bIns="44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2"/>
            <p:cNvSpPr/>
            <p:nvPr/>
          </p:nvSpPr>
          <p:spPr>
            <a:xfrm>
              <a:off x="7893669" y="3967272"/>
              <a:ext cx="359832" cy="280338"/>
            </a:xfrm>
            <a:custGeom>
              <a:avLst/>
              <a:gdLst/>
              <a:ahLst/>
              <a:cxnLst/>
              <a:rect l="l" t="t" r="r" b="b"/>
              <a:pathLst>
                <a:path w="64" h="50" extrusionOk="0">
                  <a:moveTo>
                    <a:pt x="64" y="48"/>
                  </a:moveTo>
                  <a:cubicBezTo>
                    <a:pt x="64" y="49"/>
                    <a:pt x="63" y="50"/>
                    <a:pt x="61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49"/>
                    <a:pt x="0" y="4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3" y="41"/>
                    <a:pt x="64" y="42"/>
                    <a:pt x="64" y="43"/>
                  </a:cubicBezTo>
                  <a:lnTo>
                    <a:pt x="64" y="48"/>
                  </a:lnTo>
                  <a:close/>
                  <a:moveTo>
                    <a:pt x="59" y="20"/>
                  </a:moveTo>
                  <a:cubicBezTo>
                    <a:pt x="59" y="22"/>
                    <a:pt x="58" y="23"/>
                    <a:pt x="5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3"/>
                    <a:pt x="4" y="22"/>
                    <a:pt x="4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5" y="13"/>
                    <a:pt x="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3"/>
                    <a:pt x="59" y="14"/>
                    <a:pt x="59" y="16"/>
                  </a:cubicBezTo>
                  <a:lnTo>
                    <a:pt x="59" y="20"/>
                  </a:lnTo>
                  <a:close/>
                  <a:moveTo>
                    <a:pt x="50" y="34"/>
                  </a:moveTo>
                  <a:cubicBezTo>
                    <a:pt x="50" y="35"/>
                    <a:pt x="49" y="36"/>
                    <a:pt x="4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3" y="35"/>
                    <a:pt x="13" y="34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8"/>
                    <a:pt x="15" y="27"/>
                    <a:pt x="16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0" y="28"/>
                    <a:pt x="50" y="29"/>
                  </a:cubicBezTo>
                  <a:lnTo>
                    <a:pt x="50" y="34"/>
                  </a:lnTo>
                  <a:close/>
                  <a:moveTo>
                    <a:pt x="45" y="7"/>
                  </a:moveTo>
                  <a:cubicBezTo>
                    <a:pt x="45" y="8"/>
                    <a:pt x="44" y="9"/>
                    <a:pt x="43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5" y="2"/>
                  </a:cubicBezTo>
                  <a:lnTo>
                    <a:pt x="4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89850" tIns="44925" rIns="89850" bIns="44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2"/>
            <p:cNvSpPr/>
            <p:nvPr/>
          </p:nvSpPr>
          <p:spPr>
            <a:xfrm>
              <a:off x="7647512" y="2980319"/>
              <a:ext cx="279486" cy="246654"/>
            </a:xfrm>
            <a:custGeom>
              <a:avLst/>
              <a:gdLst/>
              <a:ahLst/>
              <a:cxnLst/>
              <a:rect l="l" t="t" r="r" b="b"/>
              <a:pathLst>
                <a:path w="65" h="58" extrusionOk="0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89850" tIns="44925" rIns="89850" bIns="44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2"/>
            <p:cNvSpPr/>
            <p:nvPr/>
          </p:nvSpPr>
          <p:spPr>
            <a:xfrm>
              <a:off x="5033367" y="5020069"/>
              <a:ext cx="316320" cy="319666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61" y="49"/>
                  </a:moveTo>
                  <a:cubicBezTo>
                    <a:pt x="61" y="56"/>
                    <a:pt x="56" y="62"/>
                    <a:pt x="49" y="62"/>
                  </a:cubicBezTo>
                  <a:cubicBezTo>
                    <a:pt x="41" y="62"/>
                    <a:pt x="36" y="56"/>
                    <a:pt x="36" y="49"/>
                  </a:cubicBezTo>
                  <a:cubicBezTo>
                    <a:pt x="36" y="49"/>
                    <a:pt x="36" y="48"/>
                    <a:pt x="36" y="48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9" y="43"/>
                    <a:pt x="16" y="44"/>
                    <a:pt x="13" y="44"/>
                  </a:cubicBezTo>
                  <a:cubicBezTo>
                    <a:pt x="6" y="44"/>
                    <a:pt x="0" y="38"/>
                    <a:pt x="0" y="31"/>
                  </a:cubicBezTo>
                  <a:cubicBezTo>
                    <a:pt x="0" y="24"/>
                    <a:pt x="6" y="18"/>
                    <a:pt x="13" y="18"/>
                  </a:cubicBezTo>
                  <a:cubicBezTo>
                    <a:pt x="16" y="18"/>
                    <a:pt x="19" y="20"/>
                    <a:pt x="21" y="22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4"/>
                    <a:pt x="36" y="14"/>
                    <a:pt x="36" y="13"/>
                  </a:cubicBezTo>
                  <a:cubicBezTo>
                    <a:pt x="36" y="6"/>
                    <a:pt x="41" y="0"/>
                    <a:pt x="49" y="0"/>
                  </a:cubicBezTo>
                  <a:cubicBezTo>
                    <a:pt x="56" y="0"/>
                    <a:pt x="61" y="6"/>
                    <a:pt x="61" y="13"/>
                  </a:cubicBezTo>
                  <a:cubicBezTo>
                    <a:pt x="61" y="20"/>
                    <a:pt x="56" y="26"/>
                    <a:pt x="49" y="26"/>
                  </a:cubicBezTo>
                  <a:cubicBezTo>
                    <a:pt x="45" y="26"/>
                    <a:pt x="42" y="25"/>
                    <a:pt x="40" y="23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1"/>
                    <a:pt x="25" y="31"/>
                  </a:cubicBezTo>
                  <a:cubicBezTo>
                    <a:pt x="25" y="32"/>
                    <a:pt x="25" y="32"/>
                    <a:pt x="25" y="33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2" y="38"/>
                    <a:pt x="45" y="36"/>
                    <a:pt x="49" y="36"/>
                  </a:cubicBezTo>
                  <a:cubicBezTo>
                    <a:pt x="56" y="36"/>
                    <a:pt x="61" y="42"/>
                    <a:pt x="61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89850" tIns="44925" rIns="89850" bIns="44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2"/>
            <p:cNvSpPr/>
            <p:nvPr/>
          </p:nvSpPr>
          <p:spPr>
            <a:xfrm>
              <a:off x="4754963" y="3942148"/>
              <a:ext cx="361979" cy="360348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89850" tIns="44925" rIns="89850" bIns="44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2"/>
            <p:cNvSpPr/>
            <p:nvPr/>
          </p:nvSpPr>
          <p:spPr>
            <a:xfrm>
              <a:off x="6241914" y="3884090"/>
              <a:ext cx="556047" cy="476465"/>
            </a:xfrm>
            <a:custGeom>
              <a:avLst/>
              <a:gdLst/>
              <a:ahLst/>
              <a:cxnLst/>
              <a:rect l="l" t="t" r="r" b="b"/>
              <a:pathLst>
                <a:path w="73" h="63" extrusionOk="0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89850" tIns="44925" rIns="89850" bIns="44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32" name="Google Shape;63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885" y="3312459"/>
            <a:ext cx="2182067" cy="58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2" descr="聖光神學院圖書館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845" y="5154666"/>
            <a:ext cx="2190751" cy="99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061" y="1965141"/>
            <a:ext cx="2201239" cy="42215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2" descr="臺北醫學大學-考科藍臺灣研究中心"/>
          <p:cNvSpPr/>
          <p:nvPr/>
        </p:nvSpPr>
        <p:spPr>
          <a:xfrm>
            <a:off x="155575" y="-144461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Google Shape;636;p12"/>
          <p:cNvPicPr preferRelativeResize="0"/>
          <p:nvPr/>
        </p:nvPicPr>
        <p:blipFill rotWithShape="1">
          <a:blip r:embed="rId6">
            <a:alphaModFix/>
          </a:blip>
          <a:srcRect b="21153"/>
          <a:stretch/>
        </p:blipFill>
        <p:spPr>
          <a:xfrm>
            <a:off x="1658076" y="4860207"/>
            <a:ext cx="1593325" cy="134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82467" y="1539722"/>
            <a:ext cx="2065964" cy="8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06" y="3376819"/>
            <a:ext cx="1107989" cy="6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7;p6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 dirty="0" err="1"/>
              <a:t>臨床情境</a:t>
            </a:r>
            <a:endParaRPr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89B556E-1C27-46FE-A1BF-00CA77F1A76C}"/>
              </a:ext>
            </a:extLst>
          </p:cNvPr>
          <p:cNvSpPr txBox="1"/>
          <p:nvPr/>
        </p:nvSpPr>
        <p:spPr>
          <a:xfrm>
            <a:off x="880946" y="1103970"/>
            <a:ext cx="10701454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年紀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20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歲未曾有性行為經驗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，因女大學生從網路上獲得醫學知識，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子宮頸癌疫苗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可以有效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預防子宮頸癌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的發生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，因此來到門診診間詢問醫師，此訊息是否正確？</a:t>
            </a:r>
            <a:endParaRPr lang="zh-TW" altLang="en-US" sz="3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indent="-742950" rtl="0" fontAlgn="base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zh-TW" sz="3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indent="-742950" rtl="0" fontAlgn="base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zh-TW" sz="3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indent="-742950" rtl="0" fontAlgn="base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她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歲已婚，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</a:rPr>
              <a:t>生育過的姊姊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也想知道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我現在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</a:rPr>
              <a:t>打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還能有效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</a:rPr>
              <a:t>預防</a:t>
            </a:r>
            <a:r>
              <a:rPr lang="zh-TW" alt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嗎？</a:t>
            </a:r>
            <a:r>
              <a:rPr lang="en-US" altLang="zh-TW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endParaRPr lang="zh-TW" altLang="en-US" sz="3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8207A40-E740-4C99-878E-45F5379881F5}"/>
              </a:ext>
            </a:extLst>
          </p:cNvPr>
          <p:cNvSpPr/>
          <p:nvPr/>
        </p:nvSpPr>
        <p:spPr>
          <a:xfrm>
            <a:off x="4891887" y="274638"/>
            <a:ext cx="64633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2C7CB38-5ABD-45FA-A9F3-02D069184542}"/>
              </a:ext>
            </a:extLst>
          </p:cNvPr>
          <p:cNvSpPr/>
          <p:nvPr/>
        </p:nvSpPr>
        <p:spPr>
          <a:xfrm>
            <a:off x="8580061" y="2056186"/>
            <a:ext cx="37702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538C33-912D-491A-86CB-89251895BDB6}"/>
              </a:ext>
            </a:extLst>
          </p:cNvPr>
          <p:cNvSpPr/>
          <p:nvPr/>
        </p:nvSpPr>
        <p:spPr>
          <a:xfrm>
            <a:off x="935619" y="2021662"/>
            <a:ext cx="72327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17C58E-D59B-44B5-AB28-A8DF868C668E}"/>
              </a:ext>
            </a:extLst>
          </p:cNvPr>
          <p:cNvSpPr/>
          <p:nvPr/>
        </p:nvSpPr>
        <p:spPr>
          <a:xfrm>
            <a:off x="5486399" y="3713961"/>
            <a:ext cx="561057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D370F82-D080-46E6-86C0-7942F6BEFDCD}"/>
              </a:ext>
            </a:extLst>
          </p:cNvPr>
          <p:cNvSpPr/>
          <p:nvPr/>
        </p:nvSpPr>
        <p:spPr>
          <a:xfrm>
            <a:off x="10744818" y="3713961"/>
            <a:ext cx="327284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FD01A9-F636-440A-B383-17DAC0FD3548}"/>
              </a:ext>
            </a:extLst>
          </p:cNvPr>
          <p:cNvSpPr/>
          <p:nvPr/>
        </p:nvSpPr>
        <p:spPr>
          <a:xfrm>
            <a:off x="3714771" y="5934671"/>
            <a:ext cx="627850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Search Query - </a:t>
            </a:r>
            <a:r>
              <a:rPr lang="en-US" dirty="0" err="1"/>
              <a:t>Pubmed</a:t>
            </a:r>
            <a:r>
              <a:rPr lang="en-US" dirty="0"/>
              <a:t> (</a:t>
            </a:r>
            <a:r>
              <a:rPr lang="en-US" altLang="zh-TW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 3"/>
              </a:rPr>
              <a:t>272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406" name="Google Shape;406;p15"/>
          <p:cNvSpPr txBox="1"/>
          <p:nvPr/>
        </p:nvSpPr>
        <p:spPr>
          <a:xfrm>
            <a:off x="0" y="6211669"/>
            <a:ext cx="21852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BFCE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Acquiring</a:t>
            </a:r>
            <a:endParaRPr sz="3600" b="1">
              <a:solidFill>
                <a:srgbClr val="BFCE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056454" y="410059"/>
            <a:ext cx="1051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TW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  <a:r>
              <a:rPr lang="en-US" altLang="zh-TW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TW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CAEBA99-4996-4A21-8978-40D7FDF8B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619023"/>
              </p:ext>
            </p:extLst>
          </p:nvPr>
        </p:nvGraphicFramePr>
        <p:xfrm>
          <a:off x="616450" y="959423"/>
          <a:ext cx="11332396" cy="5422550"/>
        </p:xfrm>
        <a:graphic>
          <a:graphicData uri="http://schemas.openxmlformats.org/drawingml/2006/table">
            <a:tbl>
              <a:tblPr firstRow="1" bandRow="1">
                <a:tableStyleId>{9294F73A-D421-4F6C-9044-C6AD7D35ABBD}</a:tableStyleId>
              </a:tblPr>
              <a:tblGrid>
                <a:gridCol w="1674687">
                  <a:extLst>
                    <a:ext uri="{9D8B030D-6E8A-4147-A177-3AD203B41FA5}">
                      <a16:colId xmlns:a16="http://schemas.microsoft.com/office/drawing/2014/main" val="2153217159"/>
                    </a:ext>
                  </a:extLst>
                </a:gridCol>
                <a:gridCol w="7272453">
                  <a:extLst>
                    <a:ext uri="{9D8B030D-6E8A-4147-A177-3AD203B41FA5}">
                      <a16:colId xmlns:a16="http://schemas.microsoft.com/office/drawing/2014/main" val="3492563394"/>
                    </a:ext>
                  </a:extLst>
                </a:gridCol>
                <a:gridCol w="2385256">
                  <a:extLst>
                    <a:ext uri="{9D8B030D-6E8A-4147-A177-3AD203B41FA5}">
                      <a16:colId xmlns:a16="http://schemas.microsoft.com/office/drawing/2014/main" val="608822207"/>
                    </a:ext>
                  </a:extLst>
                </a:gridCol>
              </a:tblGrid>
              <a:tr h="65206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8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Search</a:t>
                      </a: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8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Query</a:t>
                      </a: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8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Items found</a:t>
                      </a: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3973153950"/>
                  </a:ext>
                </a:extLst>
              </a:tr>
              <a:tr h="8936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(((Female OR woman) AND (sexual)) AND (Human papillomavirus vaccines OR HPV vaccines)) AND ((cervical cancer) AND (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Prophylac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*))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197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26000264"/>
                  </a:ext>
                </a:extLst>
              </a:tr>
              <a:tr h="6416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sexual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336,338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76836602"/>
                  </a:ext>
                </a:extLst>
              </a:tr>
              <a:tr h="6416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(cervical cancer) AND (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Prophylac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*)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1,525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26515400"/>
                  </a:ext>
                </a:extLst>
              </a:tr>
              <a:tr h="6416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Prophylac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*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84,639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80022490"/>
                  </a:ext>
                </a:extLst>
              </a:tr>
              <a:tr h="6416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cervical cancer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109,510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00959401"/>
                  </a:ext>
                </a:extLst>
              </a:tr>
              <a:tr h="6416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Human papillomavirus vaccines OR HPV vaccines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11,392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16813882"/>
                  </a:ext>
                </a:extLst>
              </a:tr>
              <a:tr h="6416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Female OR woman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新細明體" panose="02020500000000000000" pitchFamily="18" charset="-120"/>
                        </a:rPr>
                        <a:t>9,345,750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89900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32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C6118D0-4FB8-48A7-B0EC-C7125FFF4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41" y="0"/>
            <a:ext cx="12202541" cy="685800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656674" y="4376791"/>
            <a:ext cx="2304256" cy="209288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altLang="zh-TW" sz="2600" b="1" dirty="0">
                <a:ln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Total: 197</a:t>
            </a:r>
          </a:p>
          <a:p>
            <a:pPr eaLnBrk="1" hangingPunct="1">
              <a:defRPr/>
            </a:pPr>
            <a:r>
              <a:rPr lang="en-US" altLang="zh-TW" sz="2600" b="1" dirty="0">
                <a:ln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Cochrane: 1</a:t>
            </a:r>
          </a:p>
          <a:p>
            <a:pPr eaLnBrk="1" hangingPunct="1">
              <a:defRPr/>
            </a:pPr>
            <a:r>
              <a:rPr lang="en-US" altLang="zh-TW" sz="2600" b="1" dirty="0">
                <a:ln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Meta: 3</a:t>
            </a:r>
          </a:p>
          <a:p>
            <a:pPr eaLnBrk="1" hangingPunct="1">
              <a:defRPr/>
            </a:pPr>
            <a:r>
              <a:rPr lang="en-US" altLang="zh-TW" sz="2600" b="1" dirty="0">
                <a:ln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RCT: 18</a:t>
            </a:r>
          </a:p>
          <a:p>
            <a:pPr eaLnBrk="1" hangingPunct="1">
              <a:defRPr/>
            </a:pPr>
            <a:r>
              <a:rPr lang="en-US" altLang="zh-TW" sz="2600" b="1" dirty="0">
                <a:ln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process: 11</a:t>
            </a:r>
          </a:p>
        </p:txBody>
      </p:sp>
    </p:spTree>
    <p:extLst>
      <p:ext uri="{BB962C8B-B14F-4D97-AF65-F5344CB8AC3E}">
        <p14:creationId xmlns:p14="http://schemas.microsoft.com/office/powerpoint/2010/main" val="348707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4"/>
          <p:cNvSpPr txBox="1">
            <a:spLocks noGrp="1"/>
          </p:cNvSpPr>
          <p:nvPr>
            <p:ph type="title"/>
          </p:nvPr>
        </p:nvSpPr>
        <p:spPr>
          <a:xfrm>
            <a:off x="1560069" y="270887"/>
            <a:ext cx="988255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Search Query – Cochrane library (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Wingdings 3"/>
              </a:rPr>
              <a:t></a:t>
            </a:r>
            <a:r>
              <a:rPr lang="en-US" altLang="zh-TW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 3"/>
              </a:rPr>
              <a:t>1</a:t>
            </a:r>
            <a:r>
              <a:rPr lang="en-US" dirty="0"/>
              <a:t>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8" name="Google Shape;398;p14"/>
          <p:cNvSpPr txBox="1"/>
          <p:nvPr/>
        </p:nvSpPr>
        <p:spPr>
          <a:xfrm>
            <a:off x="0" y="6211669"/>
            <a:ext cx="21852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BFCE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Acquiring</a:t>
            </a:r>
            <a:endParaRPr sz="3600" b="1">
              <a:solidFill>
                <a:srgbClr val="BFCE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656;p15"/>
          <p:cNvPicPr preferRelativeResize="0"/>
          <p:nvPr/>
        </p:nvPicPr>
        <p:blipFill rotWithShape="1">
          <a:blip r:embed="rId3">
            <a:alphaModFix/>
          </a:blip>
          <a:srcRect l="4911" r="79197" b="77722"/>
          <a:stretch/>
        </p:blipFill>
        <p:spPr>
          <a:xfrm>
            <a:off x="9784002" y="6011325"/>
            <a:ext cx="2038864" cy="8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D47A44E-F880-4FD2-94C8-273CE9EF2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1597"/>
            <a:ext cx="12192000" cy="2578003"/>
          </a:xfrm>
          <a:prstGeom prst="rect">
            <a:avLst/>
          </a:prstGeom>
        </p:spPr>
      </p:pic>
      <p:pic>
        <p:nvPicPr>
          <p:cNvPr id="17" name="圖片 16" descr="卡通叉叉对勾PNG图片素材免费下载- 编号557214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9"/>
          <a:stretch/>
        </p:blipFill>
        <p:spPr bwMode="auto">
          <a:xfrm>
            <a:off x="6196523" y="3306128"/>
            <a:ext cx="799200" cy="7772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83;p22">
            <a:extLst>
              <a:ext uri="{FF2B5EF4-FFF2-40B4-BE49-F238E27FC236}">
                <a16:creationId xmlns:a16="http://schemas.microsoft.com/office/drawing/2014/main" id="{59EAC64A-BFA4-479F-9FD0-C9875E52BE8D}"/>
              </a:ext>
            </a:extLst>
          </p:cNvPr>
          <p:cNvSpPr/>
          <p:nvPr/>
        </p:nvSpPr>
        <p:spPr>
          <a:xfrm>
            <a:off x="1092607" y="3771733"/>
            <a:ext cx="564820" cy="45572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algn="ctr" latinLnBrk="0">
              <a:lnSpc>
                <a:spcPct val="85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484;p22">
            <a:extLst>
              <a:ext uri="{FF2B5EF4-FFF2-40B4-BE49-F238E27FC236}">
                <a16:creationId xmlns:a16="http://schemas.microsoft.com/office/drawing/2014/main" id="{1CF2F630-6760-49D3-8D33-2D2A19F1C0F0}"/>
              </a:ext>
            </a:extLst>
          </p:cNvPr>
          <p:cNvSpPr/>
          <p:nvPr/>
        </p:nvSpPr>
        <p:spPr>
          <a:xfrm>
            <a:off x="0" y="3249073"/>
            <a:ext cx="2594382" cy="45572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" name="Google Shape;485;p22">
            <a:extLst>
              <a:ext uri="{FF2B5EF4-FFF2-40B4-BE49-F238E27FC236}">
                <a16:creationId xmlns:a16="http://schemas.microsoft.com/office/drawing/2014/main" id="{FD1014E2-17E1-47E9-B9BD-8D9C0D6C7141}"/>
              </a:ext>
            </a:extLst>
          </p:cNvPr>
          <p:cNvSpPr/>
          <p:nvPr/>
        </p:nvSpPr>
        <p:spPr>
          <a:xfrm>
            <a:off x="0" y="2706541"/>
            <a:ext cx="4150760" cy="4755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" name="Google Shape;486;p22">
            <a:extLst>
              <a:ext uri="{FF2B5EF4-FFF2-40B4-BE49-F238E27FC236}">
                <a16:creationId xmlns:a16="http://schemas.microsoft.com/office/drawing/2014/main" id="{7C0FF887-213D-4FEC-8E5A-F48B2C73ABD2}"/>
              </a:ext>
            </a:extLst>
          </p:cNvPr>
          <p:cNvSpPr/>
          <p:nvPr/>
        </p:nvSpPr>
        <p:spPr>
          <a:xfrm>
            <a:off x="3181000" y="2151288"/>
            <a:ext cx="582917" cy="50006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algn="ctr" latinLnBrk="0">
              <a:lnSpc>
                <a:spcPct val="85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489;p22">
            <a:extLst>
              <a:ext uri="{FF2B5EF4-FFF2-40B4-BE49-F238E27FC236}">
                <a16:creationId xmlns:a16="http://schemas.microsoft.com/office/drawing/2014/main" id="{691C3CC2-01B8-4ED8-A085-4FA97E36EE7C}"/>
              </a:ext>
            </a:extLst>
          </p:cNvPr>
          <p:cNvSpPr/>
          <p:nvPr/>
        </p:nvSpPr>
        <p:spPr>
          <a:xfrm>
            <a:off x="6330484" y="2275779"/>
            <a:ext cx="634949" cy="53538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algn="ctr" latinLnBrk="0">
              <a:lnSpc>
                <a:spcPct val="85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484;p22">
            <a:extLst>
              <a:ext uri="{FF2B5EF4-FFF2-40B4-BE49-F238E27FC236}">
                <a16:creationId xmlns:a16="http://schemas.microsoft.com/office/drawing/2014/main" id="{23BCB17D-64B8-4763-9B58-B985366381F2}"/>
              </a:ext>
            </a:extLst>
          </p:cNvPr>
          <p:cNvSpPr/>
          <p:nvPr/>
        </p:nvSpPr>
        <p:spPr>
          <a:xfrm>
            <a:off x="10015591" y="2797737"/>
            <a:ext cx="1427032" cy="45572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53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6"/>
          <p:cNvSpPr txBox="1">
            <a:spLocks noGrp="1"/>
          </p:cNvSpPr>
          <p:nvPr>
            <p:ph type="title"/>
          </p:nvPr>
        </p:nvSpPr>
        <p:spPr>
          <a:xfrm>
            <a:off x="1606769" y="314054"/>
            <a:ext cx="9882554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Search Query-</a:t>
            </a:r>
            <a:r>
              <a:rPr lang="en-US" dirty="0" err="1"/>
              <a:t>Pubmed</a:t>
            </a:r>
            <a:r>
              <a:rPr lang="en-US" dirty="0"/>
              <a:t>-Meta analysis </a:t>
            </a:r>
            <a:r>
              <a:rPr lang="en-US" altLang="zh-TW" dirty="0"/>
              <a:t>(</a:t>
            </a:r>
            <a:r>
              <a:rPr lang="en-US" altLang="zh-TW" dirty="0">
                <a:solidFill>
                  <a:srgbClr val="FF0000"/>
                </a:solidFill>
              </a:rPr>
              <a:t>3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Wingdings 3"/>
              </a:rPr>
              <a:t></a:t>
            </a:r>
            <a:r>
              <a:rPr lang="en-US" altLang="zh-TW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 3"/>
              </a:rPr>
              <a:t>0</a:t>
            </a:r>
            <a:r>
              <a:rPr lang="en-US" altLang="zh-TW" dirty="0"/>
              <a:t>)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413" name="Google Shape;413;p16"/>
          <p:cNvSpPr txBox="1"/>
          <p:nvPr/>
        </p:nvSpPr>
        <p:spPr>
          <a:xfrm>
            <a:off x="0" y="6193091"/>
            <a:ext cx="21852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BFCE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Acquiring</a:t>
            </a:r>
            <a:endParaRPr sz="3600" b="1">
              <a:solidFill>
                <a:srgbClr val="BFCE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D2E9D2-FD5D-499E-BED0-E5FEA006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027" y="941790"/>
            <a:ext cx="10095384" cy="540762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5EBE926-197A-4602-8BF8-5E7D76987870}"/>
              </a:ext>
            </a:extLst>
          </p:cNvPr>
          <p:cNvSpPr txBox="1"/>
          <p:nvPr/>
        </p:nvSpPr>
        <p:spPr>
          <a:xfrm>
            <a:off x="5520117" y="1287552"/>
            <a:ext cx="6190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女性中人乳頭瘤病毒感染的特定年齡流行率：全球綜述。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A8AE2D-99D7-439E-BBAA-BE0C5C786A74}"/>
              </a:ext>
            </a:extLst>
          </p:cNvPr>
          <p:cNvSpPr txBox="1"/>
          <p:nvPr/>
        </p:nvSpPr>
        <p:spPr>
          <a:xfrm>
            <a:off x="7659666" y="3645604"/>
            <a:ext cx="302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人乳頭瘤病毒疫苗和肛門癌。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6B30A5F-BA49-40FA-AFB4-5C5B60F2F91F}"/>
              </a:ext>
            </a:extLst>
          </p:cNvPr>
          <p:cNvSpPr txBox="1"/>
          <p:nvPr/>
        </p:nvSpPr>
        <p:spPr>
          <a:xfrm>
            <a:off x="8615207" y="5567879"/>
            <a:ext cx="3429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 [用於性傳播感染的實驗疫苗]。</a:t>
            </a:r>
          </a:p>
        </p:txBody>
      </p:sp>
      <p:pic>
        <p:nvPicPr>
          <p:cNvPr id="14" name="圖片 13" descr="卡通叉叉对勾PNG图片素材免费下载- 编号5572147">
            <a:extLst>
              <a:ext uri="{FF2B5EF4-FFF2-40B4-BE49-F238E27FC236}">
                <a16:creationId xmlns:a16="http://schemas.microsoft.com/office/drawing/2014/main" id="{88E473D3-08B8-4622-BBE8-4E33C4372EB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8"/>
          <a:stretch/>
        </p:blipFill>
        <p:spPr bwMode="auto">
          <a:xfrm>
            <a:off x="3499461" y="3664235"/>
            <a:ext cx="79862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 descr="卡通叉叉对勾PNG图片素材免费下载- 编号5572147">
            <a:extLst>
              <a:ext uri="{FF2B5EF4-FFF2-40B4-BE49-F238E27FC236}">
                <a16:creationId xmlns:a16="http://schemas.microsoft.com/office/drawing/2014/main" id="{C2EAD4A8-4916-44DE-B97B-EE54D945E4E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8"/>
          <a:stretch/>
        </p:blipFill>
        <p:spPr bwMode="auto">
          <a:xfrm>
            <a:off x="3499461" y="5572179"/>
            <a:ext cx="79862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 descr="卡通叉叉对勾PNG图片素材免费下载- 编号5572147">
            <a:extLst>
              <a:ext uri="{FF2B5EF4-FFF2-40B4-BE49-F238E27FC236}">
                <a16:creationId xmlns:a16="http://schemas.microsoft.com/office/drawing/2014/main" id="{9CFFCBB4-B341-4EC5-AFF3-6BBE077ED21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9"/>
          <a:stretch/>
        </p:blipFill>
        <p:spPr bwMode="auto">
          <a:xfrm>
            <a:off x="3498881" y="1595329"/>
            <a:ext cx="799200" cy="7772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1F2B624-C8B8-4DA1-9788-A983B695E803}"/>
              </a:ext>
            </a:extLst>
          </p:cNvPr>
          <p:cNvSpPr txBox="1"/>
          <p:nvPr/>
        </p:nvSpPr>
        <p:spPr>
          <a:xfrm>
            <a:off x="7893921" y="1877217"/>
            <a:ext cx="3344185" cy="307777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zh-TW" altLang="en-US" dirty="0"/>
              <a:t>其中收錄文獻已包含在</a:t>
            </a:r>
            <a:r>
              <a:rPr lang="en-US" altLang="zh-TW" dirty="0"/>
              <a:t>Cochrane </a:t>
            </a:r>
            <a:r>
              <a:rPr lang="zh-TW" altLang="en-US" dirty="0"/>
              <a:t>文獻中</a:t>
            </a:r>
          </a:p>
        </p:txBody>
      </p:sp>
    </p:spTree>
    <p:extLst>
      <p:ext uri="{BB962C8B-B14F-4D97-AF65-F5344CB8AC3E}">
        <p14:creationId xmlns:p14="http://schemas.microsoft.com/office/powerpoint/2010/main" val="156356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3759470-2F9D-4AF1-8230-C33B746BB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02" y="634721"/>
            <a:ext cx="10556715" cy="5874732"/>
          </a:xfrm>
          <a:prstGeom prst="rect">
            <a:avLst/>
          </a:prstGeom>
        </p:spPr>
      </p:pic>
      <p:sp>
        <p:nvSpPr>
          <p:cNvPr id="412" name="Google Shape;412;p16"/>
          <p:cNvSpPr txBox="1">
            <a:spLocks noGrp="1"/>
          </p:cNvSpPr>
          <p:nvPr>
            <p:ph type="title"/>
          </p:nvPr>
        </p:nvSpPr>
        <p:spPr>
          <a:xfrm>
            <a:off x="1092607" y="219085"/>
            <a:ext cx="1081899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 Search Query-</a:t>
            </a:r>
            <a:r>
              <a:rPr lang="en-US" dirty="0" err="1"/>
              <a:t>Pubmed</a:t>
            </a:r>
            <a:r>
              <a:rPr lang="en-US" dirty="0"/>
              <a:t> – </a:t>
            </a:r>
            <a:r>
              <a:rPr lang="en-US" altLang="zh-TW" dirty="0"/>
              <a:t>RCT</a:t>
            </a:r>
            <a:r>
              <a:rPr lang="zh-TW" altLang="en-US" dirty="0"/>
              <a:t> </a:t>
            </a:r>
            <a:r>
              <a:rPr lang="en-US" altLang="zh-TW" dirty="0"/>
              <a:t>(18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Wingdings 3"/>
              </a:rPr>
              <a:t>2 0</a:t>
            </a:r>
            <a:r>
              <a:rPr lang="en-US" altLang="zh-TW" dirty="0"/>
              <a:t>) </a:t>
            </a:r>
            <a:endParaRPr dirty="0"/>
          </a:p>
        </p:txBody>
      </p:sp>
      <p:sp>
        <p:nvSpPr>
          <p:cNvPr id="413" name="Google Shape;413;p16"/>
          <p:cNvSpPr txBox="1"/>
          <p:nvPr/>
        </p:nvSpPr>
        <p:spPr>
          <a:xfrm>
            <a:off x="0" y="6193091"/>
            <a:ext cx="21852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BFCE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Acquiring</a:t>
            </a:r>
            <a:endParaRPr sz="3600" b="1" dirty="0">
              <a:solidFill>
                <a:srgbClr val="BFCE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3E98F1-6FBF-408E-B52A-164C887333AA}"/>
              </a:ext>
            </a:extLst>
          </p:cNvPr>
          <p:cNvSpPr txBox="1"/>
          <p:nvPr/>
        </p:nvSpPr>
        <p:spPr>
          <a:xfrm>
            <a:off x="6181164" y="2106202"/>
            <a:ext cx="540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0066FF"/>
                </a:solidFill>
              </a:rPr>
              <a:t>因為</a:t>
            </a:r>
            <a:r>
              <a:rPr lang="en-US" altLang="zh-TW" b="1" dirty="0" err="1">
                <a:solidFill>
                  <a:srgbClr val="0066FF"/>
                </a:solidFill>
              </a:rPr>
              <a:t>cochrane</a:t>
            </a:r>
            <a:r>
              <a:rPr lang="zh-TW" altLang="en-US" b="1" dirty="0">
                <a:solidFill>
                  <a:srgbClr val="0066FF"/>
                </a:solidFill>
              </a:rPr>
              <a:t>文獻搜尋至</a:t>
            </a:r>
            <a:r>
              <a:rPr lang="en-US" altLang="zh-TW" b="1" dirty="0">
                <a:solidFill>
                  <a:srgbClr val="0066FF"/>
                </a:solidFill>
              </a:rPr>
              <a:t>2017.12,</a:t>
            </a:r>
            <a:r>
              <a:rPr lang="zh-TW" altLang="en-US" b="1" dirty="0">
                <a:solidFill>
                  <a:srgbClr val="0066FF"/>
                </a:solidFill>
              </a:rPr>
              <a:t>故此設限文獻年限為</a:t>
            </a:r>
            <a:r>
              <a:rPr lang="en-US" altLang="zh-TW" b="1" dirty="0">
                <a:solidFill>
                  <a:srgbClr val="0066FF"/>
                </a:solidFill>
              </a:rPr>
              <a:t>2018~</a:t>
            </a:r>
            <a:r>
              <a:rPr lang="zh-TW" altLang="en-US" b="1" dirty="0">
                <a:solidFill>
                  <a:srgbClr val="0066FF"/>
                </a:solidFill>
              </a:rPr>
              <a:t>迄今</a:t>
            </a:r>
          </a:p>
        </p:txBody>
      </p:sp>
      <p:pic>
        <p:nvPicPr>
          <p:cNvPr id="7" name="圖片 6" descr="卡通叉叉对勾PNG图片素材免费下载- 编号5572147">
            <a:extLst>
              <a:ext uri="{FF2B5EF4-FFF2-40B4-BE49-F238E27FC236}">
                <a16:creationId xmlns:a16="http://schemas.microsoft.com/office/drawing/2014/main" id="{BCD24765-69A2-4049-97BA-73F34650E30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8"/>
          <a:stretch/>
        </p:blipFill>
        <p:spPr bwMode="auto">
          <a:xfrm>
            <a:off x="3608490" y="3040380"/>
            <a:ext cx="79862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卡通叉叉对勾PNG图片素材免费下载- 编号5572147">
            <a:extLst>
              <a:ext uri="{FF2B5EF4-FFF2-40B4-BE49-F238E27FC236}">
                <a16:creationId xmlns:a16="http://schemas.microsoft.com/office/drawing/2014/main" id="{A6E02873-2C59-4131-8F75-8B74A3CC0FC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8"/>
          <a:stretch/>
        </p:blipFill>
        <p:spPr bwMode="auto">
          <a:xfrm>
            <a:off x="3608490" y="5027940"/>
            <a:ext cx="798620" cy="7772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2571FDF-6D16-4012-AF3D-2701158AF950}"/>
              </a:ext>
            </a:extLst>
          </p:cNvPr>
          <p:cNvSpPr txBox="1"/>
          <p:nvPr/>
        </p:nvSpPr>
        <p:spPr>
          <a:xfrm>
            <a:off x="8600473" y="5108783"/>
            <a:ext cx="3048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i="0" dirty="0">
                <a:solidFill>
                  <a:srgbClr val="212121"/>
                </a:solidFill>
                <a:effectLst/>
                <a:latin typeface="BlinkMacSystemFont"/>
              </a:rPr>
              <a:t>HIV-positive </a:t>
            </a:r>
            <a:r>
              <a:rPr lang="en-US" altLang="zh-TW" b="1" dirty="0"/>
              <a:t>women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413376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2;p16"/>
          <p:cNvSpPr txBox="1">
            <a:spLocks noGrp="1"/>
          </p:cNvSpPr>
          <p:nvPr>
            <p:ph type="title"/>
          </p:nvPr>
        </p:nvSpPr>
        <p:spPr>
          <a:xfrm>
            <a:off x="1092607" y="253545"/>
            <a:ext cx="1081899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 Search Query-</a:t>
            </a:r>
            <a:r>
              <a:rPr lang="en-US" dirty="0" err="1"/>
              <a:t>Pubmed</a:t>
            </a:r>
            <a:r>
              <a:rPr lang="en-US" dirty="0"/>
              <a:t> – </a:t>
            </a:r>
            <a:r>
              <a:rPr lang="en-US" altLang="zh-TW" dirty="0"/>
              <a:t>In Process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Wingdings 3"/>
              </a:rPr>
              <a:t>110</a:t>
            </a:r>
            <a:r>
              <a:rPr lang="en-US" altLang="zh-TW" dirty="0"/>
              <a:t>) </a:t>
            </a:r>
            <a:endParaRPr dirty="0"/>
          </a:p>
        </p:txBody>
      </p:sp>
      <p:sp>
        <p:nvSpPr>
          <p:cNvPr id="4" name="Google Shape;413;p16"/>
          <p:cNvSpPr txBox="1"/>
          <p:nvPr/>
        </p:nvSpPr>
        <p:spPr>
          <a:xfrm>
            <a:off x="0" y="6193091"/>
            <a:ext cx="21852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BFCE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Acquiring</a:t>
            </a:r>
            <a:endParaRPr sz="3600" b="1" dirty="0">
              <a:solidFill>
                <a:srgbClr val="BFCE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57FA1A9-3CB8-46EE-8D40-38668F65F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25185"/>
            <a:ext cx="10968037" cy="572323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C2C4291-AAB2-444A-93B3-1C9DB9E34B1C}"/>
              </a:ext>
            </a:extLst>
          </p:cNvPr>
          <p:cNvSpPr txBox="1"/>
          <p:nvPr/>
        </p:nvSpPr>
        <p:spPr>
          <a:xfrm>
            <a:off x="9965932" y="2890898"/>
            <a:ext cx="16802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000"/>
              <a:t>與主題相符</a:t>
            </a:r>
            <a:r>
              <a:rPr lang="en-US" altLang="zh-TW" sz="2000" dirty="0"/>
              <a:t>:0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1480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8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Search Query - TRIP (</a:t>
            </a:r>
            <a:r>
              <a:rPr lang="en-US" altLang="zh-TW" dirty="0"/>
              <a:t>3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Wingdings 3"/>
              </a:rPr>
              <a:t>0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427" name="Google Shape;427;p18"/>
          <p:cNvSpPr txBox="1"/>
          <p:nvPr/>
        </p:nvSpPr>
        <p:spPr>
          <a:xfrm>
            <a:off x="0" y="6211669"/>
            <a:ext cx="21852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BFCE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Acquiring</a:t>
            </a:r>
            <a:endParaRPr sz="3600" b="1">
              <a:solidFill>
                <a:srgbClr val="BFCE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010" y="1"/>
            <a:ext cx="1107989" cy="6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DCAB7AF-52A3-42A2-9EA6-B98F85C65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65" y="932682"/>
            <a:ext cx="11582400" cy="57996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26469B5-22DD-47C3-8506-CCD9B5AD8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703" y="4161034"/>
            <a:ext cx="5426999" cy="1927345"/>
          </a:xfrm>
          <a:prstGeom prst="rect">
            <a:avLst/>
          </a:prstGeom>
        </p:spPr>
      </p:pic>
      <p:pic>
        <p:nvPicPr>
          <p:cNvPr id="9" name="圖片 8" descr="卡通叉叉对勾PNG图片素材免费下载- 编号5572147">
            <a:extLst>
              <a:ext uri="{FF2B5EF4-FFF2-40B4-BE49-F238E27FC236}">
                <a16:creationId xmlns:a16="http://schemas.microsoft.com/office/drawing/2014/main" id="{19044D73-4AE4-4CBA-98F0-5EBCBA191A3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8"/>
          <a:stretch/>
        </p:blipFill>
        <p:spPr bwMode="auto">
          <a:xfrm>
            <a:off x="25355" y="2406316"/>
            <a:ext cx="79862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卡通叉叉对勾PNG图片素材免费下载- 编号5572147">
            <a:extLst>
              <a:ext uri="{FF2B5EF4-FFF2-40B4-BE49-F238E27FC236}">
                <a16:creationId xmlns:a16="http://schemas.microsoft.com/office/drawing/2014/main" id="{DC18458A-BE6F-420C-8B5A-B3055210C8BE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8"/>
          <a:stretch/>
        </p:blipFill>
        <p:spPr bwMode="auto">
          <a:xfrm>
            <a:off x="25355" y="4347466"/>
            <a:ext cx="79862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卡通叉叉对勾PNG图片素材免费下载- 编号5572147">
            <a:extLst>
              <a:ext uri="{FF2B5EF4-FFF2-40B4-BE49-F238E27FC236}">
                <a16:creationId xmlns:a16="http://schemas.microsoft.com/office/drawing/2014/main" id="{B8BAF9B7-6296-4515-981E-4443E307443A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8"/>
          <a:stretch/>
        </p:blipFill>
        <p:spPr bwMode="auto">
          <a:xfrm>
            <a:off x="25355" y="6017904"/>
            <a:ext cx="798620" cy="777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02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9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Search Query- </a:t>
            </a:r>
            <a:r>
              <a:rPr lang="en-US" dirty="0" err="1"/>
              <a:t>華藝線上圖書館</a:t>
            </a:r>
            <a:r>
              <a:rPr lang="en-US" dirty="0"/>
              <a:t> </a:t>
            </a:r>
            <a:r>
              <a:rPr lang="en-US" altLang="zh-TW" dirty="0"/>
              <a:t>(</a:t>
            </a:r>
            <a:r>
              <a:rPr lang="en-US" altLang="zh-TW" dirty="0">
                <a:solidFill>
                  <a:schemeClr val="tx1"/>
                </a:solidFill>
              </a:rPr>
              <a:t>6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Wingdings 3"/>
              </a:rPr>
              <a:t>0</a:t>
            </a:r>
            <a:r>
              <a:rPr lang="en-US" altLang="zh-TW" dirty="0"/>
              <a:t>) </a:t>
            </a:r>
            <a:endParaRPr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CD15E3-AA37-4FDB-9CAD-1C13B3F0C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251" y="868604"/>
            <a:ext cx="8630293" cy="585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0"/>
          <p:cNvSpPr txBox="1">
            <a:spLocks noGrp="1"/>
          </p:cNvSpPr>
          <p:nvPr>
            <p:ph type="title"/>
          </p:nvPr>
        </p:nvSpPr>
        <p:spPr>
          <a:xfrm>
            <a:off x="1699845" y="274640"/>
            <a:ext cx="9882555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/>
              <a:t>Search Query</a:t>
            </a:r>
            <a:endParaRPr/>
          </a:p>
        </p:txBody>
      </p:sp>
      <p:sp>
        <p:nvSpPr>
          <p:cNvPr id="710" name="Google Shape;710;p20"/>
          <p:cNvSpPr/>
          <p:nvPr/>
        </p:nvSpPr>
        <p:spPr>
          <a:xfrm>
            <a:off x="3375446" y="1282931"/>
            <a:ext cx="2167346" cy="64611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Meta: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3</a:t>
            </a:r>
            <a:r>
              <a:rPr 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 (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1</a:t>
            </a:r>
            <a:r>
              <a:rPr lang="zh-TW" alt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符合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711" name="Google Shape;711;p20"/>
          <p:cNvSpPr/>
          <p:nvPr/>
        </p:nvSpPr>
        <p:spPr>
          <a:xfrm>
            <a:off x="3598104" y="4286046"/>
            <a:ext cx="3744913" cy="8651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 pitchFamily="18" charset="0"/>
                <a:sym typeface="Arial"/>
              </a:rPr>
              <a:t>Cochrane:1 </a:t>
            </a:r>
          </a:p>
        </p:txBody>
      </p:sp>
      <p:sp>
        <p:nvSpPr>
          <p:cNvPr id="713" name="Google Shape;713;p20"/>
          <p:cNvSpPr/>
          <p:nvPr/>
        </p:nvSpPr>
        <p:spPr>
          <a:xfrm>
            <a:off x="7552981" y="3523476"/>
            <a:ext cx="3468218" cy="45542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Duplication (n=</a:t>
            </a:r>
            <a:r>
              <a:rPr lang="en-US" altLang="zh-TW" sz="2000" b="1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000" b="1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lang="zh-TW" altLang="en-US" sz="2000" kern="0" dirty="0">
              <a:solidFill>
                <a:srgbClr val="FFFF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  <a:sym typeface="Arial"/>
            </a:endParaRPr>
          </a:p>
        </p:txBody>
      </p:sp>
      <p:cxnSp>
        <p:nvCxnSpPr>
          <p:cNvPr id="714" name="Google Shape;714;p20"/>
          <p:cNvCxnSpPr/>
          <p:nvPr/>
        </p:nvCxnSpPr>
        <p:spPr>
          <a:xfrm>
            <a:off x="5537401" y="2287084"/>
            <a:ext cx="5390" cy="19989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 rotWithShape="0">
              <a:srgbClr val="1A0000">
                <a:alpha val="34901"/>
              </a:srgbClr>
            </a:outerShdw>
          </a:effectLst>
        </p:spPr>
      </p:cxnSp>
      <p:cxnSp>
        <p:nvCxnSpPr>
          <p:cNvPr id="717" name="Google Shape;717;p20"/>
          <p:cNvCxnSpPr/>
          <p:nvPr/>
        </p:nvCxnSpPr>
        <p:spPr>
          <a:xfrm>
            <a:off x="5536856" y="3751189"/>
            <a:ext cx="201612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20"/>
          <p:cNvSpPr/>
          <p:nvPr/>
        </p:nvSpPr>
        <p:spPr>
          <a:xfrm>
            <a:off x="3742566" y="2664081"/>
            <a:ext cx="3600451" cy="6477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Studies screened for possible inclusion (n= </a:t>
            </a:r>
            <a:r>
              <a:rPr lang="en-US" altLang="zh-TW" sz="2000" b="1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000" b="1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2000" b="1" kern="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0" name="Google Shape;720;p20"/>
          <p:cNvSpPr/>
          <p:nvPr/>
        </p:nvSpPr>
        <p:spPr>
          <a:xfrm>
            <a:off x="703793" y="1272080"/>
            <a:ext cx="2572798" cy="64611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  <a:defRPr/>
            </a:pP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 pitchFamily="18" charset="0"/>
                <a:sym typeface="Arial"/>
              </a:rPr>
              <a:t>Cochrane:1 (</a:t>
            </a:r>
            <a:r>
              <a:rPr lang="en-US" altLang="zh-TW" sz="2000" b="1" dirty="0">
                <a:solidFill>
                  <a:srgbClr val="0070C0"/>
                </a:solidFill>
                <a:ea typeface="標楷體" panose="03000509000000000000" pitchFamily="65" charset="-120"/>
                <a:cs typeface="Times New Roman" pitchFamily="18" charset="0"/>
              </a:rPr>
              <a:t>1</a:t>
            </a:r>
            <a:r>
              <a:rPr lang="zh-TW" alt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 pitchFamily="18" charset="0"/>
                <a:sym typeface="Arial"/>
              </a:rPr>
              <a:t>符合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 pitchFamily="18" charset="0"/>
                <a:sym typeface="Arial"/>
              </a:rPr>
              <a:t>)</a:t>
            </a:r>
          </a:p>
        </p:txBody>
      </p:sp>
      <p:sp>
        <p:nvSpPr>
          <p:cNvPr id="722" name="Google Shape;722;p20"/>
          <p:cNvSpPr/>
          <p:nvPr/>
        </p:nvSpPr>
        <p:spPr>
          <a:xfrm>
            <a:off x="9675061" y="1272080"/>
            <a:ext cx="2158314" cy="64611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CEPS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:6</a:t>
            </a:r>
            <a:r>
              <a:rPr lang="zh-TW" alt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 </a:t>
            </a:r>
            <a:r>
              <a:rPr 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(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0</a:t>
            </a:r>
            <a:r>
              <a:rPr lang="zh-TW" alt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符合</a:t>
            </a:r>
            <a:r>
              <a:rPr 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)</a:t>
            </a:r>
            <a:endParaRPr sz="1400" kern="0" dirty="0">
              <a:solidFill>
                <a:srgbClr val="0070C0"/>
              </a:solidFill>
              <a:ea typeface="標楷體" panose="03000509000000000000" pitchFamily="65" charset="-120"/>
              <a:sym typeface="Arial"/>
            </a:endParaRPr>
          </a:p>
        </p:txBody>
      </p:sp>
      <p:cxnSp>
        <p:nvCxnSpPr>
          <p:cNvPr id="723" name="Google Shape;723;p20"/>
          <p:cNvCxnSpPr/>
          <p:nvPr/>
        </p:nvCxnSpPr>
        <p:spPr>
          <a:xfrm>
            <a:off x="9013432" y="1963269"/>
            <a:ext cx="0" cy="33006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 rotWithShape="0">
              <a:srgbClr val="1A0000">
                <a:alpha val="34901"/>
              </a:srgbClr>
            </a:outerShdw>
          </a:effectLst>
        </p:spPr>
      </p:cxnSp>
      <p:cxnSp>
        <p:nvCxnSpPr>
          <p:cNvPr id="724" name="Google Shape;724;p20"/>
          <p:cNvCxnSpPr/>
          <p:nvPr/>
        </p:nvCxnSpPr>
        <p:spPr>
          <a:xfrm>
            <a:off x="1990192" y="2312465"/>
            <a:ext cx="873259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710;p20"/>
          <p:cNvSpPr/>
          <p:nvPr/>
        </p:nvSpPr>
        <p:spPr>
          <a:xfrm>
            <a:off x="5624241" y="1294831"/>
            <a:ext cx="1841353" cy="64611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RCT:2 (0</a:t>
            </a:r>
            <a:r>
              <a:rPr lang="zh-TW" alt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符合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)</a:t>
            </a:r>
          </a:p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altLang="zh-TW" sz="14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2016.6~</a:t>
            </a:r>
            <a:r>
              <a:rPr lang="zh-TW" altLang="en-US" sz="14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迄今</a:t>
            </a:r>
            <a:endParaRPr lang="en-US" altLang="zh-TW" sz="1400" b="1" kern="0" dirty="0">
              <a:solidFill>
                <a:srgbClr val="0070C0"/>
              </a:solidFill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cxnSp>
        <p:nvCxnSpPr>
          <p:cNvPr id="26" name="Google Shape;726;p20"/>
          <p:cNvCxnSpPr/>
          <p:nvPr/>
        </p:nvCxnSpPr>
        <p:spPr>
          <a:xfrm>
            <a:off x="4422177" y="1963269"/>
            <a:ext cx="9534" cy="31024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 rotWithShape="0">
              <a:srgbClr val="1A0000">
                <a:alpha val="34901"/>
              </a:srgbClr>
            </a:outerShdw>
          </a:effectLst>
        </p:spPr>
      </p:cxnSp>
      <p:cxnSp>
        <p:nvCxnSpPr>
          <p:cNvPr id="27" name="Google Shape;726;p20"/>
          <p:cNvCxnSpPr/>
          <p:nvPr/>
        </p:nvCxnSpPr>
        <p:spPr>
          <a:xfrm>
            <a:off x="6771769" y="1992722"/>
            <a:ext cx="9534" cy="31024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 rotWithShape="0">
              <a:srgbClr val="1A0000">
                <a:alpha val="34901"/>
              </a:srgbClr>
            </a:outerShdw>
          </a:effectLst>
        </p:spPr>
      </p:cxnSp>
      <p:cxnSp>
        <p:nvCxnSpPr>
          <p:cNvPr id="28" name="Google Shape;726;p20"/>
          <p:cNvCxnSpPr/>
          <p:nvPr/>
        </p:nvCxnSpPr>
        <p:spPr>
          <a:xfrm>
            <a:off x="1990192" y="1957531"/>
            <a:ext cx="0" cy="329553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 rotWithShape="0">
              <a:srgbClr val="1A0000">
                <a:alpha val="34901"/>
              </a:srgbClr>
            </a:outerShdw>
          </a:effectLst>
        </p:spPr>
      </p:cxnSp>
      <p:sp>
        <p:nvSpPr>
          <p:cNvPr id="35" name="Google Shape;710;p20"/>
          <p:cNvSpPr/>
          <p:nvPr/>
        </p:nvSpPr>
        <p:spPr>
          <a:xfrm>
            <a:off x="7552982" y="1279368"/>
            <a:ext cx="2033922" cy="64611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TRIP: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3</a:t>
            </a:r>
            <a:r>
              <a:rPr 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 (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0</a:t>
            </a:r>
            <a:r>
              <a:rPr lang="zh-TW" altLang="en-US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符合</a:t>
            </a:r>
            <a:r>
              <a:rPr lang="en-US" altLang="zh-TW" sz="2000" b="1" kern="0" dirty="0">
                <a:solidFill>
                  <a:srgbClr val="0070C0"/>
                </a:solidFill>
                <a:ea typeface="標楷體" panose="03000509000000000000" pitchFamily="65" charset="-120"/>
                <a:cs typeface="Times New Roman"/>
                <a:sym typeface="Times New Roman"/>
              </a:rPr>
              <a:t>)</a:t>
            </a:r>
          </a:p>
        </p:txBody>
      </p:sp>
      <p:cxnSp>
        <p:nvCxnSpPr>
          <p:cNvPr id="36" name="Google Shape;723;p20"/>
          <p:cNvCxnSpPr/>
          <p:nvPr/>
        </p:nvCxnSpPr>
        <p:spPr>
          <a:xfrm>
            <a:off x="10722783" y="1966906"/>
            <a:ext cx="0" cy="33006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 rotWithShape="0">
              <a:srgbClr val="1A0000">
                <a:alpha val="3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53849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2"/>
          <p:cNvSpPr txBox="1">
            <a:spLocks noGrp="1"/>
          </p:cNvSpPr>
          <p:nvPr>
            <p:ph type="title"/>
          </p:nvPr>
        </p:nvSpPr>
        <p:spPr>
          <a:xfrm>
            <a:off x="1699845" y="274638"/>
            <a:ext cx="5232295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 dirty="0" err="1"/>
              <a:t>選擇本篇的理由-PICO符合</a:t>
            </a:r>
            <a:endParaRPr dirty="0"/>
          </a:p>
        </p:txBody>
      </p:sp>
      <p:sp>
        <p:nvSpPr>
          <p:cNvPr id="13" name="Google Shape;826;p26"/>
          <p:cNvSpPr txBox="1">
            <a:spLocks/>
          </p:cNvSpPr>
          <p:nvPr/>
        </p:nvSpPr>
        <p:spPr>
          <a:xfrm>
            <a:off x="7945438" y="126358"/>
            <a:ext cx="424656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atinLnBrk="0"/>
            <a:r>
              <a:rPr lang="en-US" kern="0" dirty="0"/>
              <a:t>Summarize article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A8DED6-1728-4F57-824A-B1E0AF44F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7" y="2385052"/>
            <a:ext cx="11003622" cy="437605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383A58F-38FC-45D2-AE5C-E0504CED1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4170"/>
            <a:ext cx="9198796" cy="1945089"/>
          </a:xfrm>
          <a:prstGeom prst="rect">
            <a:avLst/>
          </a:prstGeom>
        </p:spPr>
      </p:pic>
      <p:sp>
        <p:nvSpPr>
          <p:cNvPr id="19" name="Google Shape;483;p22">
            <a:extLst>
              <a:ext uri="{FF2B5EF4-FFF2-40B4-BE49-F238E27FC236}">
                <a16:creationId xmlns:a16="http://schemas.microsoft.com/office/drawing/2014/main" id="{001AD7D8-94F2-43D4-B877-D0AD6C6E107D}"/>
              </a:ext>
            </a:extLst>
          </p:cNvPr>
          <p:cNvSpPr/>
          <p:nvPr/>
        </p:nvSpPr>
        <p:spPr>
          <a:xfrm>
            <a:off x="1356447" y="2903027"/>
            <a:ext cx="564820" cy="45572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algn="ctr" latinLnBrk="0">
              <a:lnSpc>
                <a:spcPct val="85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484;p22">
            <a:extLst>
              <a:ext uri="{FF2B5EF4-FFF2-40B4-BE49-F238E27FC236}">
                <a16:creationId xmlns:a16="http://schemas.microsoft.com/office/drawing/2014/main" id="{23DAE5A1-0B79-44B2-9C83-533585C95F4D}"/>
              </a:ext>
            </a:extLst>
          </p:cNvPr>
          <p:cNvSpPr/>
          <p:nvPr/>
        </p:nvSpPr>
        <p:spPr>
          <a:xfrm>
            <a:off x="10068" y="2519931"/>
            <a:ext cx="1911199" cy="3446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Google Shape;485;p22">
            <a:extLst>
              <a:ext uri="{FF2B5EF4-FFF2-40B4-BE49-F238E27FC236}">
                <a16:creationId xmlns:a16="http://schemas.microsoft.com/office/drawing/2014/main" id="{51F53A05-B071-4F30-AA62-6E95A57C9124}"/>
              </a:ext>
            </a:extLst>
          </p:cNvPr>
          <p:cNvSpPr/>
          <p:nvPr/>
        </p:nvSpPr>
        <p:spPr>
          <a:xfrm>
            <a:off x="1356447" y="4163298"/>
            <a:ext cx="3164440" cy="3446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Google Shape;486;p22">
            <a:extLst>
              <a:ext uri="{FF2B5EF4-FFF2-40B4-BE49-F238E27FC236}">
                <a16:creationId xmlns:a16="http://schemas.microsoft.com/office/drawing/2014/main" id="{E87B9F68-FC6F-45B2-9460-1793D278FF2B}"/>
              </a:ext>
            </a:extLst>
          </p:cNvPr>
          <p:cNvSpPr/>
          <p:nvPr/>
        </p:nvSpPr>
        <p:spPr>
          <a:xfrm>
            <a:off x="2938667" y="3560813"/>
            <a:ext cx="582917" cy="50006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algn="ctr" latinLnBrk="0">
              <a:lnSpc>
                <a:spcPct val="85000"/>
              </a:lnSpc>
              <a:buClr>
                <a:srgbClr val="000000"/>
              </a:buClr>
              <a:buFont typeface="Arial"/>
              <a:buNone/>
            </a:pPr>
            <a:r>
              <a:rPr lang="en-US" altLang="zh-TW" sz="20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489;p22">
            <a:extLst>
              <a:ext uri="{FF2B5EF4-FFF2-40B4-BE49-F238E27FC236}">
                <a16:creationId xmlns:a16="http://schemas.microsoft.com/office/drawing/2014/main" id="{21A7C5CB-B224-4BD3-AF71-E70E024778F6}"/>
              </a:ext>
            </a:extLst>
          </p:cNvPr>
          <p:cNvSpPr/>
          <p:nvPr/>
        </p:nvSpPr>
        <p:spPr>
          <a:xfrm>
            <a:off x="3663920" y="4573080"/>
            <a:ext cx="634949" cy="53538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algn="ctr" latinLnBrk="0">
              <a:lnSpc>
                <a:spcPct val="85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D40F996-2E3B-4504-B379-C657CF505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275" y="661849"/>
            <a:ext cx="3615597" cy="16470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C3F8E7-6574-4D18-8360-74C1A2863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034" y="5493804"/>
            <a:ext cx="2389839" cy="1402202"/>
          </a:xfrm>
          <a:prstGeom prst="rect">
            <a:avLst/>
          </a:prstGeom>
        </p:spPr>
      </p:pic>
      <p:sp>
        <p:nvSpPr>
          <p:cNvPr id="28" name="Google Shape;484;p22">
            <a:extLst>
              <a:ext uri="{FF2B5EF4-FFF2-40B4-BE49-F238E27FC236}">
                <a16:creationId xmlns:a16="http://schemas.microsoft.com/office/drawing/2014/main" id="{C4A0777D-31A5-4841-9A15-424FD6E5CD89}"/>
              </a:ext>
            </a:extLst>
          </p:cNvPr>
          <p:cNvSpPr/>
          <p:nvPr/>
        </p:nvSpPr>
        <p:spPr>
          <a:xfrm>
            <a:off x="7582955" y="2223552"/>
            <a:ext cx="1096937" cy="3397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Google Shape;486;p22">
            <a:extLst>
              <a:ext uri="{FF2B5EF4-FFF2-40B4-BE49-F238E27FC236}">
                <a16:creationId xmlns:a16="http://schemas.microsoft.com/office/drawing/2014/main" id="{37D2AB3B-BC77-44E7-A41C-A1DA547086C7}"/>
              </a:ext>
            </a:extLst>
          </p:cNvPr>
          <p:cNvSpPr/>
          <p:nvPr/>
        </p:nvSpPr>
        <p:spPr>
          <a:xfrm>
            <a:off x="7878017" y="5493804"/>
            <a:ext cx="582917" cy="50006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45700" tIns="44450" rIns="45700" bIns="44450" anchor="ctr" anchorCtr="1">
            <a:noAutofit/>
          </a:bodyPr>
          <a:lstStyle/>
          <a:p>
            <a:pPr algn="ctr" latinLnBrk="0">
              <a:lnSpc>
                <a:spcPct val="85000"/>
              </a:lnSpc>
              <a:buClr>
                <a:srgbClr val="000000"/>
              </a:buClr>
              <a:buFont typeface="Arial"/>
              <a:buNone/>
            </a:pPr>
            <a:r>
              <a:rPr lang="en-US" altLang="zh-TW" sz="20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485;p22">
            <a:extLst>
              <a:ext uri="{FF2B5EF4-FFF2-40B4-BE49-F238E27FC236}">
                <a16:creationId xmlns:a16="http://schemas.microsoft.com/office/drawing/2014/main" id="{9D44A88C-7A61-4DAB-BEA0-74C9F1E5D76F}"/>
              </a:ext>
            </a:extLst>
          </p:cNvPr>
          <p:cNvSpPr/>
          <p:nvPr/>
        </p:nvSpPr>
        <p:spPr>
          <a:xfrm>
            <a:off x="7878017" y="6194905"/>
            <a:ext cx="639258" cy="30863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CC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Google Shape;484;p22">
            <a:extLst>
              <a:ext uri="{FF2B5EF4-FFF2-40B4-BE49-F238E27FC236}">
                <a16:creationId xmlns:a16="http://schemas.microsoft.com/office/drawing/2014/main" id="{C96DF0A4-A7EF-4F41-8C54-C000839CAB26}"/>
              </a:ext>
            </a:extLst>
          </p:cNvPr>
          <p:cNvSpPr/>
          <p:nvPr/>
        </p:nvSpPr>
        <p:spPr>
          <a:xfrm>
            <a:off x="1956803" y="4507949"/>
            <a:ext cx="1564781" cy="34465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23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1"/>
          <p:cNvGrpSpPr/>
          <p:nvPr/>
        </p:nvGrpSpPr>
        <p:grpSpPr>
          <a:xfrm>
            <a:off x="894079" y="1251367"/>
            <a:ext cx="10998422" cy="3485859"/>
            <a:chOff x="552" y="709"/>
            <a:chExt cx="5092" cy="3028"/>
          </a:xfrm>
        </p:grpSpPr>
        <p:sp>
          <p:nvSpPr>
            <p:cNvPr id="314" name="Google Shape;314;p11"/>
            <p:cNvSpPr/>
            <p:nvPr/>
          </p:nvSpPr>
          <p:spPr>
            <a:xfrm>
              <a:off x="552" y="709"/>
              <a:ext cx="736" cy="662"/>
            </a:xfrm>
            <a:prstGeom prst="rect">
              <a:avLst/>
            </a:prstGeom>
            <a:gradFill>
              <a:gsLst>
                <a:gs pos="0">
                  <a:srgbClr val="486B93"/>
                </a:gs>
                <a:gs pos="50000">
                  <a:srgbClr val="0A578B"/>
                </a:gs>
                <a:gs pos="100000">
                  <a:srgbClr val="034D7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Patient</a:t>
              </a:r>
            </a:p>
            <a:p>
              <a:pPr lvl="0"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Population</a:t>
              </a: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52" y="1498"/>
              <a:ext cx="736" cy="661"/>
            </a:xfrm>
            <a:prstGeom prst="rect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Intervention</a:t>
              </a: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52" y="2287"/>
              <a:ext cx="736" cy="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50000">
                  <a:srgbClr val="B0B0B0"/>
                </a:gs>
                <a:gs pos="100000">
                  <a:srgbClr val="A5A5A5"/>
                </a:gs>
              </a:gsLst>
              <a:lin ang="5400000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altLang="zh-TW" sz="2000" b="1" dirty="0">
                  <a:solidFill>
                    <a:schemeClr val="lt1"/>
                  </a:solidFill>
                  <a:latin typeface="+mj-lt"/>
                </a:rPr>
                <a:t>Comparison</a:t>
              </a: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552" y="3076"/>
              <a:ext cx="736" cy="661"/>
            </a:xfrm>
            <a:prstGeom prst="rect">
              <a:avLst/>
            </a:prstGeom>
            <a:gradFill>
              <a:gsLst>
                <a:gs pos="0">
                  <a:srgbClr val="FFE0A8"/>
                </a:gs>
                <a:gs pos="50000">
                  <a:srgbClr val="FEDA98"/>
                </a:gs>
                <a:gs pos="100000">
                  <a:srgbClr val="FFD785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altLang="zh-TW" sz="20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Outcome</a:t>
              </a:r>
              <a:r>
                <a:rPr lang="en-US" altLang="zh-TW" sz="2000" b="1" dirty="0">
                  <a:solidFill>
                    <a:schemeClr val="lt1"/>
                  </a:solidFill>
                  <a:latin typeface="+mj-lt"/>
                </a:rPr>
                <a:t> </a:t>
              </a: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360" y="709"/>
              <a:ext cx="4284" cy="662"/>
            </a:xfrm>
            <a:prstGeom prst="rect">
              <a:avLst/>
            </a:prstGeom>
            <a:gradFill>
              <a:gsLst>
                <a:gs pos="0">
                  <a:srgbClr val="A3E6F9"/>
                </a:gs>
                <a:gs pos="50000">
                  <a:srgbClr val="94E1F6"/>
                </a:gs>
                <a:gs pos="100000">
                  <a:srgbClr val="80E1F9"/>
                </a:gs>
              </a:gsLst>
              <a:lin ang="5400000" scaled="0"/>
            </a:gra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  <a:sym typeface="Arial"/>
                </a:rPr>
                <a:t> </a:t>
              </a:r>
              <a:endParaRPr>
                <a:latin typeface="+mj-lt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60" y="1498"/>
              <a:ext cx="4284" cy="661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360" y="2287"/>
              <a:ext cx="4284" cy="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50000">
                  <a:srgbClr val="B0B0B0"/>
                </a:gs>
                <a:gs pos="100000">
                  <a:srgbClr val="A5A5A5"/>
                </a:gs>
              </a:gsLst>
              <a:lin ang="5400000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  <a:sym typeface="Arial"/>
                </a:rPr>
                <a:t> </a:t>
              </a:r>
              <a:endParaRPr>
                <a:latin typeface="+mj-lt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360" y="3076"/>
              <a:ext cx="4284" cy="661"/>
            </a:xfrm>
            <a:prstGeom prst="rect">
              <a:avLst/>
            </a:prstGeom>
            <a:gradFill>
              <a:gsLst>
                <a:gs pos="0">
                  <a:srgbClr val="FFE0A8"/>
                </a:gs>
                <a:gs pos="50000">
                  <a:srgbClr val="FEDA98"/>
                </a:gs>
                <a:gs pos="100000">
                  <a:srgbClr val="FFD785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  <a:sym typeface="Arial"/>
                </a:rPr>
                <a:t> </a:t>
              </a:r>
              <a:endParaRPr>
                <a:latin typeface="+mj-lt"/>
              </a:endParaRPr>
            </a:p>
          </p:txBody>
        </p:sp>
      </p:grpSp>
      <p:sp>
        <p:nvSpPr>
          <p:cNvPr id="322" name="Google Shape;322;p11"/>
          <p:cNvSpPr txBox="1"/>
          <p:nvPr/>
        </p:nvSpPr>
        <p:spPr>
          <a:xfrm>
            <a:off x="2721269" y="1398924"/>
            <a:ext cx="698744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Female without sexual behavior 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323" name="Google Shape;323;p11"/>
          <p:cNvSpPr txBox="1"/>
          <p:nvPr/>
        </p:nvSpPr>
        <p:spPr>
          <a:xfrm>
            <a:off x="2721269" y="2230329"/>
            <a:ext cx="92531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+mj-lt"/>
              </a:rPr>
              <a:t>Human papillomavirus vaccines OR HPV vaccines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324" name="Google Shape;324;p11"/>
          <p:cNvSpPr txBox="1"/>
          <p:nvPr/>
        </p:nvSpPr>
        <p:spPr>
          <a:xfrm>
            <a:off x="2721269" y="3217636"/>
            <a:ext cx="69874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Without HPV vaccines OR placebo  </a:t>
            </a:r>
          </a:p>
        </p:txBody>
      </p:sp>
      <p:sp>
        <p:nvSpPr>
          <p:cNvPr id="325" name="Google Shape;325;p11"/>
          <p:cNvSpPr txBox="1"/>
          <p:nvPr/>
        </p:nvSpPr>
        <p:spPr>
          <a:xfrm>
            <a:off x="2721269" y="4115083"/>
            <a:ext cx="90670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+mj-lt"/>
              </a:rPr>
              <a:t>Efficacy OR cervical cancer 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OR</a:t>
            </a:r>
            <a:r>
              <a:rPr lang="zh-TW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CIN incidence OR </a:t>
            </a:r>
            <a:r>
              <a:rPr lang="en-US" altLang="zh-TW" sz="2400" dirty="0" err="1">
                <a:solidFill>
                  <a:schemeClr val="tx1"/>
                </a:solidFill>
                <a:latin typeface="+mj-lt"/>
              </a:rPr>
              <a:t>prophylatic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 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22" name="Google Shape;543;p9"/>
          <p:cNvSpPr txBox="1">
            <a:spLocks noGrp="1"/>
          </p:cNvSpPr>
          <p:nvPr>
            <p:ph type="title"/>
          </p:nvPr>
        </p:nvSpPr>
        <p:spPr>
          <a:xfrm>
            <a:off x="1754000" y="364979"/>
            <a:ext cx="98825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 sz="4000" dirty="0"/>
              <a:t>PICO-1</a:t>
            </a:r>
            <a:endParaRPr sz="4000" dirty="0"/>
          </a:p>
        </p:txBody>
      </p:sp>
      <p:pic>
        <p:nvPicPr>
          <p:cNvPr id="23" name="Google Shape;565;p9" descr="「放大鏡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1458" y="1"/>
            <a:ext cx="1750543" cy="1161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41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"/>
          <p:cNvSpPr txBox="1"/>
          <p:nvPr/>
        </p:nvSpPr>
        <p:spPr>
          <a:xfrm>
            <a:off x="5968497" y="1227554"/>
            <a:ext cx="1861531" cy="141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>
                <a:solidFill>
                  <a:srgbClr val="F68735"/>
                </a:solidFill>
                <a:latin typeface="Impact"/>
                <a:ea typeface="Impact"/>
                <a:cs typeface="Impact"/>
                <a:sym typeface="Impact"/>
              </a:rPr>
              <a:t>03</a:t>
            </a:r>
            <a:endParaRPr sz="8600">
              <a:solidFill>
                <a:srgbClr val="F6873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4" name="Google Shape;294;p2"/>
          <p:cNvSpPr/>
          <p:nvPr/>
        </p:nvSpPr>
        <p:spPr>
          <a:xfrm>
            <a:off x="4380519" y="1847765"/>
            <a:ext cx="2032479" cy="111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>
                <a:solidFill>
                  <a:srgbClr val="2F9FBB"/>
                </a:solidFill>
                <a:latin typeface="Impact"/>
                <a:ea typeface="Impact"/>
                <a:cs typeface="Impact"/>
                <a:sym typeface="Impact"/>
              </a:rPr>
              <a:t>PART </a:t>
            </a:r>
            <a:endParaRPr sz="6700">
              <a:solidFill>
                <a:srgbClr val="2F9FBB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" name="Google Shape;295;p2"/>
          <p:cNvSpPr txBox="1"/>
          <p:nvPr/>
        </p:nvSpPr>
        <p:spPr>
          <a:xfrm>
            <a:off x="3130566" y="2898409"/>
            <a:ext cx="7201615" cy="138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Appraising </a:t>
            </a:r>
            <a:endParaRPr sz="6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"/>
          <p:cNvSpPr/>
          <p:nvPr/>
        </p:nvSpPr>
        <p:spPr>
          <a:xfrm>
            <a:off x="5370639" y="4525498"/>
            <a:ext cx="30572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A3838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嚴謹的評估證據</a:t>
            </a:r>
            <a:endParaRPr/>
          </a:p>
        </p:txBody>
      </p:sp>
      <p:sp>
        <p:nvSpPr>
          <p:cNvPr id="297" name="Google Shape;297;p2"/>
          <p:cNvSpPr/>
          <p:nvPr/>
        </p:nvSpPr>
        <p:spPr>
          <a:xfrm>
            <a:off x="112293" y="2842359"/>
            <a:ext cx="2972651" cy="2976324"/>
          </a:xfrm>
          <a:custGeom>
            <a:avLst/>
            <a:gdLst/>
            <a:ahLst/>
            <a:cxnLst/>
            <a:rect l="l" t="t" r="r" b="b"/>
            <a:pathLst>
              <a:path w="1619" h="1621" extrusionOk="0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rgbClr val="F68735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"/>
          <p:cNvSpPr/>
          <p:nvPr/>
        </p:nvSpPr>
        <p:spPr>
          <a:xfrm>
            <a:off x="157913" y="5878323"/>
            <a:ext cx="2972651" cy="2974487"/>
          </a:xfrm>
          <a:custGeom>
            <a:avLst/>
            <a:gdLst/>
            <a:ahLst/>
            <a:cxnLst/>
            <a:rect l="l" t="t" r="r" b="b"/>
            <a:pathLst>
              <a:path w="1619" h="1620" extrusionOk="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F3A084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"/>
          <p:cNvSpPr/>
          <p:nvPr/>
        </p:nvSpPr>
        <p:spPr>
          <a:xfrm>
            <a:off x="1643323" y="4389243"/>
            <a:ext cx="2974487" cy="2976324"/>
          </a:xfrm>
          <a:custGeom>
            <a:avLst/>
            <a:gdLst/>
            <a:ahLst/>
            <a:cxnLst/>
            <a:rect l="l" t="t" r="r" b="b"/>
            <a:pathLst>
              <a:path w="1620" h="1621" extrusionOk="0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2F9FBB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"/>
          <p:cNvSpPr/>
          <p:nvPr/>
        </p:nvSpPr>
        <p:spPr>
          <a:xfrm>
            <a:off x="2068281" y="3362895"/>
            <a:ext cx="1933456" cy="1935252"/>
          </a:xfrm>
          <a:custGeom>
            <a:avLst/>
            <a:gdLst/>
            <a:ahLst/>
            <a:cxnLst/>
            <a:rect l="l" t="t" r="r" b="b"/>
            <a:pathLst>
              <a:path w="3233" h="3236" extrusionOk="0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1" name="Google Shape;301;p2"/>
          <p:cNvGrpSpPr/>
          <p:nvPr/>
        </p:nvGrpSpPr>
        <p:grpSpPr>
          <a:xfrm>
            <a:off x="-964340" y="3764160"/>
            <a:ext cx="4225715" cy="4228325"/>
            <a:chOff x="265239" y="1114832"/>
            <a:chExt cx="2796817" cy="2798546"/>
          </a:xfrm>
        </p:grpSpPr>
        <p:sp>
          <p:nvSpPr>
            <p:cNvPr id="302" name="Google Shape;302;p2"/>
            <p:cNvSpPr/>
            <p:nvPr/>
          </p:nvSpPr>
          <p:spPr>
            <a:xfrm>
              <a:off x="265239" y="1114832"/>
              <a:ext cx="2796817" cy="2798546"/>
            </a:xfrm>
            <a:custGeom>
              <a:avLst/>
              <a:gdLst/>
              <a:ahLst/>
              <a:cxnLst/>
              <a:rect l="l" t="t" r="r" b="b"/>
              <a:pathLst>
                <a:path w="3239" h="3241" extrusionOk="0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1083" y="1211088"/>
              <a:ext cx="2580144" cy="2581737"/>
            </a:xfrm>
            <a:custGeom>
              <a:avLst/>
              <a:gdLst/>
              <a:ahLst/>
              <a:cxnLst/>
              <a:rect l="l" t="t" r="r" b="b"/>
              <a:pathLst>
                <a:path w="3239" h="3241" extrusionOk="0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81000" dist="101600" dir="2700000" algn="ctr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" name="Google Shape;304;p2"/>
          <p:cNvSpPr/>
          <p:nvPr/>
        </p:nvSpPr>
        <p:spPr>
          <a:xfrm>
            <a:off x="2093776" y="6243213"/>
            <a:ext cx="2374773" cy="2376981"/>
          </a:xfrm>
          <a:custGeom>
            <a:avLst/>
            <a:gdLst/>
            <a:ahLst/>
            <a:cxnLst/>
            <a:rect l="l" t="t" r="r" b="b"/>
            <a:pathLst>
              <a:path w="3233" h="3236" extrusionOk="0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"/>
          <p:cNvSpPr/>
          <p:nvPr/>
        </p:nvSpPr>
        <p:spPr>
          <a:xfrm>
            <a:off x="10164719" y="-449218"/>
            <a:ext cx="1449900" cy="1450796"/>
          </a:xfrm>
          <a:custGeom>
            <a:avLst/>
            <a:gdLst/>
            <a:ahLst/>
            <a:cxnLst/>
            <a:rect l="l" t="t" r="r" b="b"/>
            <a:pathLst>
              <a:path w="1619" h="1620" extrusionOk="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EEAA76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"/>
          <p:cNvSpPr/>
          <p:nvPr/>
        </p:nvSpPr>
        <p:spPr>
          <a:xfrm>
            <a:off x="11185714" y="-622778"/>
            <a:ext cx="2974487" cy="2976324"/>
          </a:xfrm>
          <a:custGeom>
            <a:avLst/>
            <a:gdLst/>
            <a:ahLst/>
            <a:cxnLst/>
            <a:rect l="l" t="t" r="r" b="b"/>
            <a:pathLst>
              <a:path w="1620" h="1621" extrusionOk="0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2F9FBB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"/>
          <p:cNvSpPr/>
          <p:nvPr/>
        </p:nvSpPr>
        <p:spPr>
          <a:xfrm rot="-4346845">
            <a:off x="9746645" y="4981321"/>
            <a:ext cx="666875" cy="666875"/>
          </a:xfrm>
          <a:prstGeom prst="rect">
            <a:avLst/>
          </a:prstGeom>
          <a:solidFill>
            <a:srgbClr val="F687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049300">
            <a:off x="10840913" y="5440901"/>
            <a:ext cx="689595" cy="68959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9" name="Google Shape;30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69861" y="5231013"/>
            <a:ext cx="560427" cy="560427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0" name="Google Shape;310;p2"/>
          <p:cNvSpPr/>
          <p:nvPr/>
        </p:nvSpPr>
        <p:spPr>
          <a:xfrm rot="-2361084">
            <a:off x="10667843" y="5157616"/>
            <a:ext cx="232453" cy="232453"/>
          </a:xfrm>
          <a:prstGeom prst="rect">
            <a:avLst/>
          </a:prstGeom>
          <a:solidFill>
            <a:srgbClr val="5CBFD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"/>
          <p:cNvSpPr/>
          <p:nvPr/>
        </p:nvSpPr>
        <p:spPr>
          <a:xfrm rot="-2523743">
            <a:off x="10016550" y="5939423"/>
            <a:ext cx="296343" cy="29634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"/>
          <p:cNvSpPr/>
          <p:nvPr/>
        </p:nvSpPr>
        <p:spPr>
          <a:xfrm>
            <a:off x="10672119" y="6055311"/>
            <a:ext cx="372476" cy="372476"/>
          </a:xfrm>
          <a:prstGeom prst="rect">
            <a:avLst/>
          </a:prstGeom>
          <a:solidFill>
            <a:srgbClr val="2F9FBB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"/>
          <p:cNvSpPr/>
          <p:nvPr/>
        </p:nvSpPr>
        <p:spPr>
          <a:xfrm rot="-2361084">
            <a:off x="9900843" y="6008275"/>
            <a:ext cx="158632" cy="158632"/>
          </a:xfrm>
          <a:prstGeom prst="rect">
            <a:avLst/>
          </a:prstGeom>
          <a:solidFill>
            <a:srgbClr val="5CBFD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67;p30"/>
          <p:cNvSpPr txBox="1">
            <a:spLocks noGrp="1"/>
          </p:cNvSpPr>
          <p:nvPr>
            <p:ph type="title"/>
          </p:nvPr>
        </p:nvSpPr>
        <p:spPr>
          <a:xfrm>
            <a:off x="1699845" y="274640"/>
            <a:ext cx="9882555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 dirty="0"/>
              <a:t>Selected Critical Appraisal Tools</a:t>
            </a:r>
            <a:endParaRPr dirty="0"/>
          </a:p>
        </p:txBody>
      </p:sp>
      <p:grpSp>
        <p:nvGrpSpPr>
          <p:cNvPr id="20" name="群組 19"/>
          <p:cNvGrpSpPr/>
          <p:nvPr/>
        </p:nvGrpSpPr>
        <p:grpSpPr>
          <a:xfrm>
            <a:off x="370900" y="923800"/>
            <a:ext cx="11733378" cy="5840902"/>
            <a:chOff x="186774" y="936326"/>
            <a:chExt cx="11733378" cy="5840902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46" y="936326"/>
              <a:ext cx="9971646" cy="5769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2466" y="4498722"/>
              <a:ext cx="3937686" cy="2278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oogle Shape;872;p30"/>
            <p:cNvGrpSpPr/>
            <p:nvPr/>
          </p:nvGrpSpPr>
          <p:grpSpPr>
            <a:xfrm>
              <a:off x="186774" y="2486044"/>
              <a:ext cx="2943267" cy="2767462"/>
              <a:chOff x="3523491" y="1668028"/>
              <a:chExt cx="4547212" cy="4599849"/>
            </a:xfrm>
          </p:grpSpPr>
          <p:grpSp>
            <p:nvGrpSpPr>
              <p:cNvPr id="7" name="Google Shape;873;p30"/>
              <p:cNvGrpSpPr/>
              <p:nvPr/>
            </p:nvGrpSpPr>
            <p:grpSpPr>
              <a:xfrm>
                <a:off x="3523491" y="1668028"/>
                <a:ext cx="4547212" cy="4599849"/>
                <a:chOff x="4200186" y="2234985"/>
                <a:chExt cx="3719576" cy="3735566"/>
              </a:xfrm>
            </p:grpSpPr>
            <p:sp>
              <p:nvSpPr>
                <p:cNvPr id="13" name="Google Shape;874;p30"/>
                <p:cNvSpPr/>
                <p:nvPr/>
              </p:nvSpPr>
              <p:spPr>
                <a:xfrm flipH="1">
                  <a:off x="4214254" y="4850056"/>
                  <a:ext cx="3657384" cy="91440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76200" sy="23000" kx="1200000" algn="b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just" latinLnBrk="0">
                    <a:lnSpc>
                      <a:spcPct val="120000"/>
                    </a:lnSpc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endParaRPr sz="5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875;p30"/>
                <p:cNvSpPr/>
                <p:nvPr/>
              </p:nvSpPr>
              <p:spPr>
                <a:xfrm rot="3492391" flipH="1">
                  <a:off x="5006188" y="3697516"/>
                  <a:ext cx="3631670" cy="9144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76200" sy="23000" kx="1200000" algn="b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just" latinLnBrk="0">
                    <a:lnSpc>
                      <a:spcPct val="120000"/>
                    </a:lnSpc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endParaRPr sz="5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876;p30"/>
                <p:cNvSpPr/>
                <p:nvPr/>
              </p:nvSpPr>
              <p:spPr>
                <a:xfrm rot="18107609">
                  <a:off x="3559139" y="3633630"/>
                  <a:ext cx="3711690" cy="91439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76200" sy="23000" kx="1200000" algn="b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just" latinLnBrk="0">
                    <a:lnSpc>
                      <a:spcPct val="120000"/>
                    </a:lnSpc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endParaRPr sz="5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877;p30"/>
                <p:cNvSpPr/>
                <p:nvPr/>
              </p:nvSpPr>
              <p:spPr>
                <a:xfrm flipH="1">
                  <a:off x="4200186" y="4850056"/>
                  <a:ext cx="1948760" cy="9144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76200" sy="23000" kx="1200000" algn="b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just" latinLnBrk="0">
                    <a:lnSpc>
                      <a:spcPct val="120000"/>
                    </a:lnSpc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endParaRPr sz="5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879;p30"/>
                <p:cNvSpPr/>
                <p:nvPr/>
              </p:nvSpPr>
              <p:spPr>
                <a:xfrm>
                  <a:off x="7164059" y="4930934"/>
                  <a:ext cx="755703" cy="755703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76200" sy="23000" kx="1200000" algn="b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just" latinLnBrk="0">
                    <a:lnSpc>
                      <a:spcPct val="120000"/>
                    </a:lnSpc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endParaRPr sz="5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880;p30"/>
                <p:cNvSpPr/>
                <p:nvPr/>
              </p:nvSpPr>
              <p:spPr>
                <a:xfrm>
                  <a:off x="7115935" y="4980461"/>
                  <a:ext cx="755703" cy="755703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76200" sy="23000" kx="1200000" algn="b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latinLnBrk="0">
                    <a:lnSpc>
                      <a:spcPct val="120000"/>
                    </a:lnSpc>
                    <a:buClr>
                      <a:srgbClr val="000000"/>
                    </a:buClr>
                    <a:buSzPts val="4000"/>
                    <a:buFont typeface="Arial"/>
                    <a:buNone/>
                  </a:pPr>
                  <a:r>
                    <a:rPr lang="en-US" sz="4000" kern="0" dirty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rPr>
                    <a:t>P</a:t>
                  </a:r>
                  <a:endParaRPr sz="4000" kern="0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" name="Google Shape;881;p30"/>
              <p:cNvSpPr txBox="1"/>
              <p:nvPr/>
            </p:nvSpPr>
            <p:spPr>
              <a:xfrm rot="3412713">
                <a:off x="5692591" y="3829801"/>
                <a:ext cx="2320557" cy="638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6675" tIns="43325" rIns="86675" bIns="43325" anchor="t" anchorCtr="0">
                <a:spAutoFit/>
              </a:bodyPr>
              <a:lstStyle/>
              <a:p>
                <a:pPr latinLnBrk="0">
                  <a:lnSpc>
                    <a:spcPct val="120000"/>
                  </a:lnSpc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rPr lang="en-US" kern="0">
                    <a:solidFill>
                      <a:srgbClr val="FFFFFF"/>
                    </a:solidFill>
                    <a:ea typeface="Arial"/>
                    <a:cs typeface="Arial"/>
                    <a:sym typeface="Arial"/>
                  </a:rPr>
                  <a:t>Importance</a:t>
                </a:r>
                <a:endParaRPr kern="0">
                  <a:solidFill>
                    <a:srgbClr val="FFFFFF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882;p30"/>
              <p:cNvSpPr txBox="1"/>
              <p:nvPr/>
            </p:nvSpPr>
            <p:spPr>
              <a:xfrm flipH="1">
                <a:off x="4723295" y="5141764"/>
                <a:ext cx="2019240" cy="6979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6675" tIns="43325" rIns="86675" bIns="43325" anchor="t" anchorCtr="0">
                <a:spAutoFit/>
              </a:bodyPr>
              <a:lstStyle/>
              <a:p>
                <a:pPr latinLnBrk="0">
                  <a:lnSpc>
                    <a:spcPct val="120000"/>
                  </a:lnSpc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rPr lang="en-US" kern="0">
                    <a:solidFill>
                      <a:srgbClr val="FFFFFF"/>
                    </a:solidFill>
                    <a:ea typeface="Arial"/>
                    <a:cs typeface="Arial"/>
                    <a:sym typeface="Arial"/>
                  </a:rPr>
                  <a:t>Practice</a:t>
                </a:r>
                <a:endParaRPr kern="0">
                  <a:solidFill>
                    <a:srgbClr val="FFFFFF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883;p30"/>
              <p:cNvSpPr txBox="1"/>
              <p:nvPr/>
            </p:nvSpPr>
            <p:spPr>
              <a:xfrm rot="-3368128" flipH="1">
                <a:off x="3945285" y="3594265"/>
                <a:ext cx="2066748" cy="6487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6675" tIns="43325" rIns="86675" bIns="43325" anchor="t" anchorCtr="0">
                <a:spAutoFit/>
              </a:bodyPr>
              <a:lstStyle/>
              <a:p>
                <a:pPr algn="ctr" latinLnBrk="0">
                  <a:lnSpc>
                    <a:spcPct val="120000"/>
                  </a:lnSpc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rPr lang="en-US" kern="0">
                    <a:solidFill>
                      <a:srgbClr val="FFFFFF"/>
                    </a:solidFill>
                    <a:ea typeface="Arial"/>
                    <a:cs typeface="Arial"/>
                    <a:sym typeface="Arial"/>
                  </a:rPr>
                  <a:t>Validity</a:t>
                </a:r>
                <a:endParaRPr kern="0">
                  <a:solidFill>
                    <a:srgbClr val="FFFFFF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884;p30"/>
              <p:cNvSpPr/>
              <p:nvPr/>
            </p:nvSpPr>
            <p:spPr>
              <a:xfrm>
                <a:off x="5401690" y="1935558"/>
                <a:ext cx="923853" cy="9305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latinLnBrk="0">
                  <a:lnSpc>
                    <a:spcPct val="120000"/>
                  </a:lnSpc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en-US" sz="4000" kern="0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I</a:t>
                </a:r>
                <a:endParaRPr sz="4000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885;p30"/>
              <p:cNvSpPr/>
              <p:nvPr/>
            </p:nvSpPr>
            <p:spPr>
              <a:xfrm>
                <a:off x="3523491" y="4996995"/>
                <a:ext cx="923853" cy="9305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latinLnBrk="0">
                  <a:lnSpc>
                    <a:spcPct val="120000"/>
                  </a:lnSpc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en-US" sz="3800" kern="0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V</a:t>
                </a:r>
                <a:endParaRPr sz="3800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" name="圓角矩形 2"/>
            <p:cNvSpPr/>
            <p:nvPr/>
          </p:nvSpPr>
          <p:spPr>
            <a:xfrm>
              <a:off x="7982466" y="5637975"/>
              <a:ext cx="2360139" cy="540403"/>
            </a:xfrm>
            <a:prstGeom prst="roundRect">
              <a:avLst/>
            </a:prstGeom>
            <a:noFill/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>
                <a:buClr>
                  <a:srgbClr val="000000"/>
                </a:buClr>
                <a:buFont typeface="Arial"/>
                <a:buNone/>
              </a:pPr>
              <a:endParaRPr lang="zh-TW" altLang="en-US" sz="1400" kern="0">
                <a:solidFill>
                  <a:srgbClr val="FFFFFF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22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"/>
          <p:cNvSpPr txBox="1">
            <a:spLocks noGrp="1"/>
          </p:cNvSpPr>
          <p:nvPr>
            <p:ph type="body" idx="1"/>
          </p:nvPr>
        </p:nvSpPr>
        <p:spPr>
          <a:xfrm>
            <a:off x="0" y="1011715"/>
            <a:ext cx="11023600" cy="484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</a:t>
            </a:r>
            <a:r>
              <a:rPr lang="zh-TW" altLang="en-US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篇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系統性文獻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是否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問了</a:t>
            </a:r>
            <a:r>
              <a:rPr lang="zh-TW" altLang="en-US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清楚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明確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的問題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?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44" name="Google Shape;344;p4"/>
          <p:cNvSpPr/>
          <p:nvPr/>
        </p:nvSpPr>
        <p:spPr>
          <a:xfrm>
            <a:off x="9927771" y="0"/>
            <a:ext cx="22642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BDE0F7"/>
                </a:solidFill>
                <a:latin typeface="Arial"/>
                <a:ea typeface="Arial"/>
                <a:cs typeface="Arial"/>
                <a:sym typeface="Arial"/>
              </a:rPr>
              <a:t>Validity</a:t>
            </a: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 dirty="0" err="1"/>
              <a:t>文獻評讀</a:t>
            </a:r>
            <a:r>
              <a:rPr lang="en-US" sz="3800" dirty="0"/>
              <a:t>-SM/Meta analysis</a:t>
            </a:r>
            <a:endParaRPr sz="38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B802B00-1450-4C38-8259-2D69337BA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2" y="1468592"/>
            <a:ext cx="9931802" cy="5283106"/>
          </a:xfrm>
          <a:prstGeom prst="rect">
            <a:avLst/>
          </a:prstGeom>
        </p:spPr>
      </p:pic>
      <p:sp>
        <p:nvSpPr>
          <p:cNvPr id="7" name="Google Shape;413;p11">
            <a:extLst>
              <a:ext uri="{FF2B5EF4-FFF2-40B4-BE49-F238E27FC236}">
                <a16:creationId xmlns:a16="http://schemas.microsoft.com/office/drawing/2014/main" id="{1D08F3A8-BE7D-49EE-B867-B871D63C3898}"/>
              </a:ext>
            </a:extLst>
          </p:cNvPr>
          <p:cNvSpPr txBox="1"/>
          <p:nvPr/>
        </p:nvSpPr>
        <p:spPr>
          <a:xfrm>
            <a:off x="7469583" y="1468592"/>
            <a:ext cx="4568304" cy="523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☑ Yes ⬜ No ⬜ Can’t tell</a:t>
            </a:r>
            <a:endParaRPr sz="2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"/>
          <p:cNvSpPr txBox="1">
            <a:spLocks noGrp="1"/>
          </p:cNvSpPr>
          <p:nvPr>
            <p:ph type="sldNum" idx="12"/>
          </p:nvPr>
        </p:nvSpPr>
        <p:spPr>
          <a:xfrm>
            <a:off x="11074400" y="6534150"/>
            <a:ext cx="11176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  <a:tabLst/>
                <a:defRPr/>
              </a:pPr>
              <a:t>33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Google Shape;351;p5"/>
          <p:cNvSpPr txBox="1">
            <a:spLocks noGrp="1"/>
          </p:cNvSpPr>
          <p:nvPr>
            <p:ph type="body" idx="1"/>
          </p:nvPr>
        </p:nvSpPr>
        <p:spPr>
          <a:xfrm>
            <a:off x="176889" y="1039643"/>
            <a:ext cx="11023600" cy="484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作者</a:t>
            </a:r>
            <a:r>
              <a:rPr lang="zh-TW" altLang="en-US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尋找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適當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研究型態的文獻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?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aphicFrame>
        <p:nvGraphicFramePr>
          <p:cNvPr id="354" name="Google Shape;354;p5"/>
          <p:cNvGraphicFramePr/>
          <p:nvPr>
            <p:extLst>
              <p:ext uri="{D42A27DB-BD31-4B8C-83A1-F6EECF244321}">
                <p14:modId xmlns:p14="http://schemas.microsoft.com/office/powerpoint/2010/main" val="3744606993"/>
              </p:ext>
            </p:extLst>
          </p:nvPr>
        </p:nvGraphicFramePr>
        <p:xfrm>
          <a:off x="1280160" y="1608993"/>
          <a:ext cx="9168375" cy="46710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8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3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Noto Sans Symbols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</a:rPr>
                        <a:t>Type of question</a:t>
                      </a:r>
                      <a:endParaRPr sz="2400" b="1" i="0" u="none" strike="noStrike" cap="none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Noto Sans Symbols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</a:rPr>
                        <a:t>Suggested best type of study</a:t>
                      </a:r>
                      <a:endParaRPr sz="2400" b="0" i="0" u="none" strike="noStrike" cap="none" dirty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2400" u="none" strike="noStrike" cap="none" dirty="0">
                          <a:solidFill>
                            <a:srgbClr val="FF0000"/>
                          </a:solidFill>
                        </a:rPr>
                        <a:t>Therapy</a:t>
                      </a:r>
                      <a:endParaRPr sz="2400" b="1" i="0" u="none" strike="noStrike" cap="none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FF0000"/>
                          </a:solidFill>
                        </a:rPr>
                        <a:t>RCT </a:t>
                      </a:r>
                      <a:r>
                        <a:rPr lang="en-US" sz="2000" u="none" strike="noStrike" cap="none" dirty="0"/>
                        <a:t>&gt; Cohort &gt; Case Control &gt; Case Series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Diagnosis</a:t>
                      </a:r>
                      <a:endParaRPr sz="1800" b="1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Prospective, blind comparison to gold standard</a:t>
                      </a:r>
                      <a:endParaRPr sz="2000" b="0" i="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8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Etiology/Harm</a:t>
                      </a:r>
                      <a:endParaRPr sz="1800" b="1" i="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RCT &gt; Cohort &gt; Case Control &gt; Case Series</a:t>
                      </a:r>
                      <a:endParaRPr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8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Prognosis</a:t>
                      </a:r>
                      <a:endParaRPr sz="1800" b="1" i="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Cohort Study &gt; Case Control &gt; Case Series</a:t>
                      </a:r>
                      <a:endParaRPr sz="2000" b="0" i="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8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Prevention</a:t>
                      </a:r>
                      <a:endParaRPr sz="1800" b="1" i="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RCT &gt; Cohort Study &gt; Case Control &gt; Case Series</a:t>
                      </a:r>
                      <a:endParaRPr sz="2000" b="0" i="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8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Clinical Exam</a:t>
                      </a:r>
                      <a:endParaRPr sz="1800" b="1" i="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Prospective, blind comparison to gold standard</a:t>
                      </a:r>
                      <a:endParaRPr sz="2000" b="0" i="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Cost analysis </a:t>
                      </a:r>
                      <a:endParaRPr sz="1800" b="1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economic analysis</a:t>
                      </a:r>
                      <a:endParaRPr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55" name="Google Shape;355;p5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/>
              <a:t>文獻評讀-SM/Meta analysis</a:t>
            </a:r>
            <a:endParaRPr sz="3800"/>
          </a:p>
        </p:txBody>
      </p:sp>
      <p:sp>
        <p:nvSpPr>
          <p:cNvPr id="9" name="Google Shape;344;p4"/>
          <p:cNvSpPr/>
          <p:nvPr/>
        </p:nvSpPr>
        <p:spPr>
          <a:xfrm>
            <a:off x="9927771" y="0"/>
            <a:ext cx="22642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Validity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A5CC37F-4175-49D2-A3F1-C7975A8D7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62" t="46208" r="34919" b="35584"/>
          <a:stretch/>
        </p:blipFill>
        <p:spPr>
          <a:xfrm>
            <a:off x="837987" y="3119430"/>
            <a:ext cx="9701403" cy="3329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Google Shape;413;p11">
            <a:extLst>
              <a:ext uri="{FF2B5EF4-FFF2-40B4-BE49-F238E27FC236}">
                <a16:creationId xmlns:a16="http://schemas.microsoft.com/office/drawing/2014/main" id="{8840EC1E-D9FA-4BB7-A094-12CCB198CE68}"/>
              </a:ext>
            </a:extLst>
          </p:cNvPr>
          <p:cNvSpPr txBox="1"/>
          <p:nvPr/>
        </p:nvSpPr>
        <p:spPr>
          <a:xfrm>
            <a:off x="7580671" y="1016750"/>
            <a:ext cx="4568304" cy="523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☑ Yes ⬜ No ⬜ Can’t tell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"/>
          <p:cNvSpPr txBox="1">
            <a:spLocks noGrp="1"/>
          </p:cNvSpPr>
          <p:nvPr>
            <p:ph type="sldNum" idx="12"/>
          </p:nvPr>
        </p:nvSpPr>
        <p:spPr>
          <a:xfrm>
            <a:off x="11074400" y="6534150"/>
            <a:ext cx="11176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  <a:tabLst/>
                <a:defRPr/>
              </a:pPr>
              <a:t>34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6"/>
          <p:cNvSpPr txBox="1">
            <a:spLocks noGrp="1"/>
          </p:cNvSpPr>
          <p:nvPr>
            <p:ph type="body" idx="1"/>
          </p:nvPr>
        </p:nvSpPr>
        <p:spPr>
          <a:xfrm>
            <a:off x="176889" y="1016726"/>
            <a:ext cx="11023600" cy="484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3</a:t>
            </a:r>
            <a:r>
              <a:rPr lang="zh-TW" altLang="en-US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你認為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所有重要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且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相關的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研究</a:t>
            </a:r>
            <a:r>
              <a:rPr lang="zh-TW" altLang="en-US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被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納入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?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66" name="Google Shape;366;p6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 dirty="0" err="1"/>
              <a:t>文獻評讀</a:t>
            </a:r>
            <a:r>
              <a:rPr lang="en-US" sz="3800" dirty="0"/>
              <a:t>-SM/Meta analysis</a:t>
            </a:r>
            <a:endParaRPr sz="3800" dirty="0"/>
          </a:p>
        </p:txBody>
      </p:sp>
      <p:sp>
        <p:nvSpPr>
          <p:cNvPr id="8" name="Google Shape;344;p4"/>
          <p:cNvSpPr/>
          <p:nvPr/>
        </p:nvSpPr>
        <p:spPr>
          <a:xfrm>
            <a:off x="9927771" y="0"/>
            <a:ext cx="22642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Validity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C87C29-CEFE-4303-BE39-27E3A94CB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2" t="35413" r="35726" b="29940"/>
          <a:stretch/>
        </p:blipFill>
        <p:spPr>
          <a:xfrm>
            <a:off x="401988" y="1720645"/>
            <a:ext cx="4799277" cy="1858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5AAA4E7-2D7E-456D-A2BE-9A75E11B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84" t="21361" r="26612" b="24874"/>
          <a:stretch/>
        </p:blipFill>
        <p:spPr>
          <a:xfrm>
            <a:off x="5869950" y="1593321"/>
            <a:ext cx="6145161" cy="3687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6F761E0-BD5A-49FE-A509-8BCC033203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84" t="46237" r="38571" b="36200"/>
          <a:stretch/>
        </p:blipFill>
        <p:spPr>
          <a:xfrm>
            <a:off x="193817" y="5354616"/>
            <a:ext cx="5414178" cy="1391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6637E1-22CF-4DF1-9C7C-95FEC99A9E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242" t="37133" r="28306" b="52545"/>
          <a:stretch/>
        </p:blipFill>
        <p:spPr>
          <a:xfrm>
            <a:off x="398891" y="3578942"/>
            <a:ext cx="4802374" cy="88659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Google Shape;413;p11">
            <a:extLst>
              <a:ext uri="{FF2B5EF4-FFF2-40B4-BE49-F238E27FC236}">
                <a16:creationId xmlns:a16="http://schemas.microsoft.com/office/drawing/2014/main" id="{280506F0-21FA-416A-B09C-E566F0B4CAEC}"/>
              </a:ext>
            </a:extLst>
          </p:cNvPr>
          <p:cNvSpPr txBox="1"/>
          <p:nvPr/>
        </p:nvSpPr>
        <p:spPr>
          <a:xfrm>
            <a:off x="7580671" y="1016750"/>
            <a:ext cx="4568304" cy="523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☑ Yes ⬜ No ⬜ Can’t tell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750FE5B-0FBE-4FC9-A8CD-8AFA00B662F1}"/>
              </a:ext>
            </a:extLst>
          </p:cNvPr>
          <p:cNvCxnSpPr>
            <a:cxnSpLocks/>
          </p:cNvCxnSpPr>
          <p:nvPr/>
        </p:nvCxnSpPr>
        <p:spPr>
          <a:xfrm>
            <a:off x="2498566" y="2246671"/>
            <a:ext cx="952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1075F075-6732-4E8D-A2F8-A59771407E6D}"/>
              </a:ext>
            </a:extLst>
          </p:cNvPr>
          <p:cNvCxnSpPr>
            <a:cxnSpLocks/>
          </p:cNvCxnSpPr>
          <p:nvPr/>
        </p:nvCxnSpPr>
        <p:spPr>
          <a:xfrm>
            <a:off x="2022287" y="6646606"/>
            <a:ext cx="2618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19A2D7D-8DD4-4944-9465-68787F40AFA6}"/>
              </a:ext>
            </a:extLst>
          </p:cNvPr>
          <p:cNvCxnSpPr>
            <a:cxnSpLocks/>
          </p:cNvCxnSpPr>
          <p:nvPr/>
        </p:nvCxnSpPr>
        <p:spPr>
          <a:xfrm>
            <a:off x="562197" y="5963264"/>
            <a:ext cx="3144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526E8287-7908-4820-8364-1E23C38AB329}"/>
              </a:ext>
            </a:extLst>
          </p:cNvPr>
          <p:cNvCxnSpPr>
            <a:cxnSpLocks/>
          </p:cNvCxnSpPr>
          <p:nvPr/>
        </p:nvCxnSpPr>
        <p:spPr>
          <a:xfrm>
            <a:off x="7112587" y="2246671"/>
            <a:ext cx="1677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/>
          <p:cNvSpPr txBox="1">
            <a:spLocks noGrp="1"/>
          </p:cNvSpPr>
          <p:nvPr>
            <p:ph type="sldNum" idx="12"/>
          </p:nvPr>
        </p:nvSpPr>
        <p:spPr>
          <a:xfrm>
            <a:off x="11074400" y="6534150"/>
            <a:ext cx="11176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  <a:tabLst/>
                <a:defRPr/>
              </a:pPr>
              <a:t>35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176889" y="1042503"/>
            <a:ext cx="11023500" cy="48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4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作者是否評估所納入研究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文獻的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品質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?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77" name="Google Shape;377;p7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/>
              <a:t>文獻評讀-SM/Meta analysis</a:t>
            </a:r>
            <a:endParaRPr sz="3800"/>
          </a:p>
        </p:txBody>
      </p:sp>
      <p:sp>
        <p:nvSpPr>
          <p:cNvPr id="8" name="Google Shape;344;p4"/>
          <p:cNvSpPr/>
          <p:nvPr/>
        </p:nvSpPr>
        <p:spPr>
          <a:xfrm>
            <a:off x="9927771" y="0"/>
            <a:ext cx="22642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Validity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C9D1B4-50BF-4B54-9133-A15C04499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5" t="28387" r="37258" b="20143"/>
          <a:stretch/>
        </p:blipFill>
        <p:spPr>
          <a:xfrm>
            <a:off x="492785" y="1623628"/>
            <a:ext cx="5603215" cy="5041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02E97A0-A89A-467F-8A48-C43AF32C4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06" t="40860" r="48871" b="16989"/>
          <a:stretch/>
        </p:blipFill>
        <p:spPr>
          <a:xfrm>
            <a:off x="6589060" y="1619304"/>
            <a:ext cx="4611329" cy="2890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Google Shape;413;p11">
            <a:extLst>
              <a:ext uri="{FF2B5EF4-FFF2-40B4-BE49-F238E27FC236}">
                <a16:creationId xmlns:a16="http://schemas.microsoft.com/office/drawing/2014/main" id="{0ADE541B-F9B8-4362-9E5D-6A75B208A4BA}"/>
              </a:ext>
            </a:extLst>
          </p:cNvPr>
          <p:cNvSpPr txBox="1"/>
          <p:nvPr/>
        </p:nvSpPr>
        <p:spPr>
          <a:xfrm>
            <a:off x="7580671" y="1016750"/>
            <a:ext cx="4568304" cy="523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☑ Yes ⬜ No ⬜ Can’t tell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CA8FE96B-DEC3-4BC8-BA7D-B8E4DBA749DF}"/>
              </a:ext>
            </a:extLst>
          </p:cNvPr>
          <p:cNvCxnSpPr/>
          <p:nvPr/>
        </p:nvCxnSpPr>
        <p:spPr>
          <a:xfrm>
            <a:off x="4572000" y="2261419"/>
            <a:ext cx="12880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FAA7036F-AA2E-4FBB-9635-17BDC88AA81F}"/>
              </a:ext>
            </a:extLst>
          </p:cNvPr>
          <p:cNvCxnSpPr>
            <a:cxnSpLocks/>
          </p:cNvCxnSpPr>
          <p:nvPr/>
        </p:nvCxnSpPr>
        <p:spPr>
          <a:xfrm>
            <a:off x="492785" y="2512142"/>
            <a:ext cx="6969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949A023-65D4-431C-A55D-166B88EFBE31}"/>
              </a:ext>
            </a:extLst>
          </p:cNvPr>
          <p:cNvCxnSpPr>
            <a:cxnSpLocks/>
          </p:cNvCxnSpPr>
          <p:nvPr/>
        </p:nvCxnSpPr>
        <p:spPr>
          <a:xfrm>
            <a:off x="545690" y="5402826"/>
            <a:ext cx="286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9D76BAB-CB87-4372-B774-12CE67068867}"/>
              </a:ext>
            </a:extLst>
          </p:cNvPr>
          <p:cNvCxnSpPr>
            <a:cxnSpLocks/>
          </p:cNvCxnSpPr>
          <p:nvPr/>
        </p:nvCxnSpPr>
        <p:spPr>
          <a:xfrm>
            <a:off x="6661355" y="1892710"/>
            <a:ext cx="20696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/>
          <p:cNvSpPr txBox="1">
            <a:spLocks noGrp="1"/>
          </p:cNvSpPr>
          <p:nvPr>
            <p:ph type="sldNum" idx="12"/>
          </p:nvPr>
        </p:nvSpPr>
        <p:spPr>
          <a:xfrm>
            <a:off x="11074400" y="6534150"/>
            <a:ext cx="11176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  <a:tabLst/>
                <a:defRPr/>
              </a:pPr>
              <a:t>36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176889" y="1042503"/>
            <a:ext cx="11023500" cy="48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4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作者是否評估所納入研究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文獻的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品質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?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77" name="Google Shape;377;p7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/>
              <a:t>文獻評讀-SM/Meta analysis</a:t>
            </a:r>
            <a:endParaRPr sz="3800"/>
          </a:p>
        </p:txBody>
      </p:sp>
      <p:sp>
        <p:nvSpPr>
          <p:cNvPr id="8" name="Google Shape;344;p4"/>
          <p:cNvSpPr/>
          <p:nvPr/>
        </p:nvSpPr>
        <p:spPr>
          <a:xfrm>
            <a:off x="9927771" y="0"/>
            <a:ext cx="22642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Validity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512E737-3EE0-4A88-B0DB-0CBA68281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4" t="5161" r="32661" b="7957"/>
          <a:stretch/>
        </p:blipFill>
        <p:spPr>
          <a:xfrm>
            <a:off x="325671" y="1457139"/>
            <a:ext cx="4017426" cy="5338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DC7B6E7-A399-489D-B7F7-758638537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13" t="43871" r="44435" b="19570"/>
          <a:stretch/>
        </p:blipFill>
        <p:spPr>
          <a:xfrm>
            <a:off x="4473320" y="1619386"/>
            <a:ext cx="4748981" cy="2507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08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8"/>
          <p:cNvSpPr txBox="1">
            <a:spLocks noGrp="1"/>
          </p:cNvSpPr>
          <p:nvPr>
            <p:ph type="sldNum" idx="12"/>
          </p:nvPr>
        </p:nvSpPr>
        <p:spPr>
          <a:xfrm>
            <a:off x="11074400" y="6534150"/>
            <a:ext cx="11176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  <a:tabLst/>
                <a:defRPr/>
              </a:pPr>
              <a:t>37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p8"/>
          <p:cNvSpPr txBox="1">
            <a:spLocks noGrp="1"/>
          </p:cNvSpPr>
          <p:nvPr>
            <p:ph type="body" idx="1"/>
          </p:nvPr>
        </p:nvSpPr>
        <p:spPr>
          <a:xfrm>
            <a:off x="176889" y="1005988"/>
            <a:ext cx="11023600" cy="484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作者將研究</a:t>
            </a:r>
            <a:r>
              <a:rPr lang="zh-TW" altLang="en-US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結果進行合併，是否合理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?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87" name="Google Shape;387;p8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/>
              <a:t>文獻評讀-SM/Meta analysis</a:t>
            </a:r>
            <a:endParaRPr sz="3800"/>
          </a:p>
        </p:txBody>
      </p:sp>
      <p:sp>
        <p:nvSpPr>
          <p:cNvPr id="8" name="Google Shape;344;p4"/>
          <p:cNvSpPr/>
          <p:nvPr/>
        </p:nvSpPr>
        <p:spPr>
          <a:xfrm>
            <a:off x="9927771" y="0"/>
            <a:ext cx="22642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Validity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E7F96AB-531E-4C19-AE17-7D851883E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48" t="41290" r="29435" b="19570"/>
          <a:stretch/>
        </p:blipFill>
        <p:spPr>
          <a:xfrm>
            <a:off x="198907" y="1700981"/>
            <a:ext cx="6362695" cy="4375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EF47C13-99C1-4AAA-B695-30F0B7103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94" t="15915" r="33226" b="11397"/>
          <a:stretch/>
        </p:blipFill>
        <p:spPr>
          <a:xfrm>
            <a:off x="6869938" y="1680163"/>
            <a:ext cx="3149133" cy="5133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Google Shape;413;p11">
            <a:extLst>
              <a:ext uri="{FF2B5EF4-FFF2-40B4-BE49-F238E27FC236}">
                <a16:creationId xmlns:a16="http://schemas.microsoft.com/office/drawing/2014/main" id="{A857C89E-CCFA-44CF-9E8F-AFFD2B11143D}"/>
              </a:ext>
            </a:extLst>
          </p:cNvPr>
          <p:cNvSpPr txBox="1"/>
          <p:nvPr/>
        </p:nvSpPr>
        <p:spPr>
          <a:xfrm>
            <a:off x="7580671" y="1016750"/>
            <a:ext cx="4568304" cy="523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☑ Yes ⬜ No ⬜ Can’t tell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3BD30A13-22DD-498F-BBAD-8AC873CC55E8}"/>
              </a:ext>
            </a:extLst>
          </p:cNvPr>
          <p:cNvCxnSpPr/>
          <p:nvPr/>
        </p:nvCxnSpPr>
        <p:spPr>
          <a:xfrm>
            <a:off x="1602658" y="2497394"/>
            <a:ext cx="12880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3EF9FF5-CBED-46DC-8BE9-0487350B9DA3}"/>
              </a:ext>
            </a:extLst>
          </p:cNvPr>
          <p:cNvCxnSpPr/>
          <p:nvPr/>
        </p:nvCxnSpPr>
        <p:spPr>
          <a:xfrm>
            <a:off x="7079226" y="2418735"/>
            <a:ext cx="12880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59AD398-54AB-4B90-978E-0D5943DC7B31}"/>
              </a:ext>
            </a:extLst>
          </p:cNvPr>
          <p:cNvCxnSpPr>
            <a:cxnSpLocks/>
          </p:cNvCxnSpPr>
          <p:nvPr/>
        </p:nvCxnSpPr>
        <p:spPr>
          <a:xfrm>
            <a:off x="9419303" y="2418735"/>
            <a:ext cx="508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0FDF8DAA-BB09-4A80-BD0D-293B36947571}"/>
              </a:ext>
            </a:extLst>
          </p:cNvPr>
          <p:cNvCxnSpPr>
            <a:cxnSpLocks/>
          </p:cNvCxnSpPr>
          <p:nvPr/>
        </p:nvCxnSpPr>
        <p:spPr>
          <a:xfrm>
            <a:off x="9419303" y="2708787"/>
            <a:ext cx="508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207B744C-9006-49BF-A0E9-B478FE705D5C}"/>
              </a:ext>
            </a:extLst>
          </p:cNvPr>
          <p:cNvCxnSpPr>
            <a:cxnSpLocks/>
          </p:cNvCxnSpPr>
          <p:nvPr/>
        </p:nvCxnSpPr>
        <p:spPr>
          <a:xfrm>
            <a:off x="9040761" y="3013586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CBCC15F-F05F-4124-83B5-3015EB5E52F8}"/>
              </a:ext>
            </a:extLst>
          </p:cNvPr>
          <p:cNvCxnSpPr>
            <a:cxnSpLocks/>
          </p:cNvCxnSpPr>
          <p:nvPr/>
        </p:nvCxnSpPr>
        <p:spPr>
          <a:xfrm>
            <a:off x="7072203" y="3731341"/>
            <a:ext cx="508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76B4443-C947-4A1D-AAC4-CCC21E8BE4B0}"/>
              </a:ext>
            </a:extLst>
          </p:cNvPr>
          <p:cNvCxnSpPr>
            <a:cxnSpLocks/>
          </p:cNvCxnSpPr>
          <p:nvPr/>
        </p:nvCxnSpPr>
        <p:spPr>
          <a:xfrm>
            <a:off x="7072203" y="4468761"/>
            <a:ext cx="1039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95A52DB-F7E2-43EE-81E6-BFEFCEE3C20C}"/>
              </a:ext>
            </a:extLst>
          </p:cNvPr>
          <p:cNvCxnSpPr>
            <a:cxnSpLocks/>
          </p:cNvCxnSpPr>
          <p:nvPr/>
        </p:nvCxnSpPr>
        <p:spPr>
          <a:xfrm>
            <a:off x="6919803" y="6172870"/>
            <a:ext cx="1447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"/>
          <p:cNvSpPr txBox="1">
            <a:spLocks noGrp="1"/>
          </p:cNvSpPr>
          <p:nvPr>
            <p:ph type="sldNum" idx="12"/>
          </p:nvPr>
        </p:nvSpPr>
        <p:spPr>
          <a:xfrm>
            <a:off x="11074400" y="6534150"/>
            <a:ext cx="11176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  <a:tabLst/>
                <a:defRPr/>
              </a:pPr>
              <a:t>38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9"/>
          <p:cNvSpPr txBox="1">
            <a:spLocks noGrp="1"/>
          </p:cNvSpPr>
          <p:nvPr>
            <p:ph type="body" idx="1"/>
          </p:nvPr>
        </p:nvSpPr>
        <p:spPr>
          <a:xfrm>
            <a:off x="217424" y="1008650"/>
            <a:ext cx="11023600" cy="484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90000"/>
              </a:lnSpc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6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本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篇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文獻回顧的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整體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結果為何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?                              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9152467" y="-79305"/>
            <a:ext cx="30395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Importance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9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 dirty="0" err="1"/>
              <a:t>文獻評讀</a:t>
            </a:r>
            <a:r>
              <a:rPr lang="en-US" sz="3800" dirty="0"/>
              <a:t>-SM/Meta analysis</a:t>
            </a:r>
            <a:endParaRPr sz="3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6A887D-FF7E-47D5-BAD2-B41895A29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2" t="25806" r="34274" b="17507"/>
          <a:stretch/>
        </p:blipFill>
        <p:spPr>
          <a:xfrm>
            <a:off x="217424" y="1511018"/>
            <a:ext cx="7977776" cy="5154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Google Shape;403;p10">
            <a:extLst>
              <a:ext uri="{FF2B5EF4-FFF2-40B4-BE49-F238E27FC236}">
                <a16:creationId xmlns:a16="http://schemas.microsoft.com/office/drawing/2014/main" id="{53B41D66-EBCA-431D-B215-3F275EE958FD}"/>
              </a:ext>
            </a:extLst>
          </p:cNvPr>
          <p:cNvSpPr txBox="1">
            <a:spLocks/>
          </p:cNvSpPr>
          <p:nvPr/>
        </p:nvSpPr>
        <p:spPr>
          <a:xfrm>
            <a:off x="6445115" y="955418"/>
            <a:ext cx="2668540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7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結果精準嗎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?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B000F1-2473-4EFB-B91D-E8517D7625F9}"/>
              </a:ext>
            </a:extLst>
          </p:cNvPr>
          <p:cNvSpPr/>
          <p:nvPr/>
        </p:nvSpPr>
        <p:spPr>
          <a:xfrm>
            <a:off x="432619" y="5694871"/>
            <a:ext cx="7610168" cy="2072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51D8736-E9B6-42A9-9462-BEEE2219C140}"/>
              </a:ext>
            </a:extLst>
          </p:cNvPr>
          <p:cNvCxnSpPr>
            <a:cxnSpLocks/>
          </p:cNvCxnSpPr>
          <p:nvPr/>
        </p:nvCxnSpPr>
        <p:spPr>
          <a:xfrm>
            <a:off x="963562" y="1809136"/>
            <a:ext cx="2585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40C1622D-A8E7-4F46-A401-4A985848952D}"/>
              </a:ext>
            </a:extLst>
          </p:cNvPr>
          <p:cNvCxnSpPr>
            <a:cxnSpLocks/>
          </p:cNvCxnSpPr>
          <p:nvPr/>
        </p:nvCxnSpPr>
        <p:spPr>
          <a:xfrm>
            <a:off x="6026727" y="1809136"/>
            <a:ext cx="1108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"/>
          <p:cNvSpPr txBox="1">
            <a:spLocks noGrp="1"/>
          </p:cNvSpPr>
          <p:nvPr>
            <p:ph type="sldNum" idx="12"/>
          </p:nvPr>
        </p:nvSpPr>
        <p:spPr>
          <a:xfrm>
            <a:off x="11074400" y="6534150"/>
            <a:ext cx="11176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  <a:tabLst/>
                <a:defRPr/>
              </a:pPr>
              <a:t>39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9"/>
          <p:cNvSpPr txBox="1">
            <a:spLocks noGrp="1"/>
          </p:cNvSpPr>
          <p:nvPr>
            <p:ph type="body" idx="1"/>
          </p:nvPr>
        </p:nvSpPr>
        <p:spPr>
          <a:xfrm>
            <a:off x="217424" y="1008650"/>
            <a:ext cx="11023600" cy="484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6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本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篇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文獻回顧的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整體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結果為何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?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9152467" y="-79305"/>
            <a:ext cx="30395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Importance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9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/>
              <a:t>文獻評讀-SM/Meta analysis</a:t>
            </a:r>
            <a:endParaRPr sz="38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9A33B9-35F9-409E-86E0-5A522CFD6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2" t="22033" r="30403" b="23154"/>
          <a:stretch/>
        </p:blipFill>
        <p:spPr>
          <a:xfrm>
            <a:off x="30614" y="1508561"/>
            <a:ext cx="5884684" cy="326008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6285242-CF67-45E0-85DD-E48BC31DD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45" t="21655" r="29678" b="25592"/>
          <a:stretch/>
        </p:blipFill>
        <p:spPr>
          <a:xfrm>
            <a:off x="5873953" y="1498959"/>
            <a:ext cx="6281726" cy="326008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38446EC-F09B-40E4-A10C-B2F83ADE0C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43" t="52463" r="48518" b="28924"/>
          <a:stretch/>
        </p:blipFill>
        <p:spPr>
          <a:xfrm>
            <a:off x="94193" y="4941372"/>
            <a:ext cx="6180417" cy="1723747"/>
          </a:xfrm>
          <a:prstGeom prst="rect">
            <a:avLst/>
          </a:prstGeom>
        </p:spPr>
      </p:pic>
      <p:sp>
        <p:nvSpPr>
          <p:cNvPr id="13" name="Google Shape;403;p10">
            <a:extLst>
              <a:ext uri="{FF2B5EF4-FFF2-40B4-BE49-F238E27FC236}">
                <a16:creationId xmlns:a16="http://schemas.microsoft.com/office/drawing/2014/main" id="{042BBD44-C44D-4D67-B0CF-E952812EAB5B}"/>
              </a:ext>
            </a:extLst>
          </p:cNvPr>
          <p:cNvSpPr txBox="1">
            <a:spLocks/>
          </p:cNvSpPr>
          <p:nvPr/>
        </p:nvSpPr>
        <p:spPr>
          <a:xfrm>
            <a:off x="6445115" y="955418"/>
            <a:ext cx="2668540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7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結果精準嗎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?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58CBCEF-8DB3-49D5-A6F8-F7D9D625E2BF}"/>
              </a:ext>
            </a:extLst>
          </p:cNvPr>
          <p:cNvSpPr/>
          <p:nvPr/>
        </p:nvSpPr>
        <p:spPr>
          <a:xfrm>
            <a:off x="94193" y="5268554"/>
            <a:ext cx="3386426" cy="695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34601DB-7B91-4229-AB78-256B31784FED}"/>
              </a:ext>
            </a:extLst>
          </p:cNvPr>
          <p:cNvSpPr/>
          <p:nvPr/>
        </p:nvSpPr>
        <p:spPr>
          <a:xfrm>
            <a:off x="3866522" y="5313916"/>
            <a:ext cx="2408088" cy="4084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5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1"/>
          <p:cNvGrpSpPr/>
          <p:nvPr/>
        </p:nvGrpSpPr>
        <p:grpSpPr>
          <a:xfrm>
            <a:off x="894079" y="1251367"/>
            <a:ext cx="10998422" cy="3485859"/>
            <a:chOff x="552" y="709"/>
            <a:chExt cx="5092" cy="3028"/>
          </a:xfrm>
        </p:grpSpPr>
        <p:sp>
          <p:nvSpPr>
            <p:cNvPr id="314" name="Google Shape;314;p11"/>
            <p:cNvSpPr/>
            <p:nvPr/>
          </p:nvSpPr>
          <p:spPr>
            <a:xfrm>
              <a:off x="552" y="709"/>
              <a:ext cx="736" cy="662"/>
            </a:xfrm>
            <a:prstGeom prst="rect">
              <a:avLst/>
            </a:prstGeom>
            <a:gradFill>
              <a:gsLst>
                <a:gs pos="0">
                  <a:srgbClr val="486B93"/>
                </a:gs>
                <a:gs pos="50000">
                  <a:srgbClr val="0A578B"/>
                </a:gs>
                <a:gs pos="100000">
                  <a:srgbClr val="034D7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Patient</a:t>
              </a:r>
            </a:p>
            <a:p>
              <a:pPr lvl="0"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Population</a:t>
              </a: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52" y="1498"/>
              <a:ext cx="736" cy="661"/>
            </a:xfrm>
            <a:prstGeom prst="rect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Intervention</a:t>
              </a: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52" y="2287"/>
              <a:ext cx="736" cy="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50000">
                  <a:srgbClr val="B0B0B0"/>
                </a:gs>
                <a:gs pos="100000">
                  <a:srgbClr val="A5A5A5"/>
                </a:gs>
              </a:gsLst>
              <a:lin ang="5400000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altLang="zh-TW" sz="2000" b="1" dirty="0">
                  <a:solidFill>
                    <a:schemeClr val="lt1"/>
                  </a:solidFill>
                  <a:latin typeface="+mj-lt"/>
                </a:rPr>
                <a:t>Comparison</a:t>
              </a: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552" y="3076"/>
              <a:ext cx="736" cy="661"/>
            </a:xfrm>
            <a:prstGeom prst="rect">
              <a:avLst/>
            </a:prstGeom>
            <a:gradFill>
              <a:gsLst>
                <a:gs pos="0">
                  <a:srgbClr val="FFE0A8"/>
                </a:gs>
                <a:gs pos="50000">
                  <a:srgbClr val="FEDA98"/>
                </a:gs>
                <a:gs pos="100000">
                  <a:srgbClr val="FFD785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altLang="zh-TW" sz="20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Outcome</a:t>
              </a:r>
              <a:r>
                <a:rPr lang="en-US" altLang="zh-TW" sz="2000" b="1" dirty="0">
                  <a:solidFill>
                    <a:schemeClr val="lt1"/>
                  </a:solidFill>
                  <a:latin typeface="+mj-lt"/>
                </a:rPr>
                <a:t> </a:t>
              </a: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360" y="709"/>
              <a:ext cx="4284" cy="662"/>
            </a:xfrm>
            <a:prstGeom prst="rect">
              <a:avLst/>
            </a:prstGeom>
            <a:gradFill>
              <a:gsLst>
                <a:gs pos="0">
                  <a:srgbClr val="A3E6F9"/>
                </a:gs>
                <a:gs pos="50000">
                  <a:srgbClr val="94E1F6"/>
                </a:gs>
                <a:gs pos="100000">
                  <a:srgbClr val="80E1F9"/>
                </a:gs>
              </a:gsLst>
              <a:lin ang="5400000" scaled="0"/>
            </a:gra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  <a:sym typeface="Arial"/>
                </a:rPr>
                <a:t> </a:t>
              </a:r>
              <a:endParaRPr>
                <a:latin typeface="+mj-lt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60" y="1498"/>
              <a:ext cx="4284" cy="661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360" y="2287"/>
              <a:ext cx="4284" cy="66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50000">
                  <a:srgbClr val="B0B0B0"/>
                </a:gs>
                <a:gs pos="100000">
                  <a:srgbClr val="A5A5A5"/>
                </a:gs>
              </a:gsLst>
              <a:lin ang="5400000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  <a:sym typeface="Arial"/>
                </a:rPr>
                <a:t> </a:t>
              </a:r>
              <a:endParaRPr>
                <a:latin typeface="+mj-lt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360" y="3076"/>
              <a:ext cx="4284" cy="661"/>
            </a:xfrm>
            <a:prstGeom prst="rect">
              <a:avLst/>
            </a:prstGeom>
            <a:gradFill>
              <a:gsLst>
                <a:gs pos="0">
                  <a:srgbClr val="FFE0A8"/>
                </a:gs>
                <a:gs pos="50000">
                  <a:srgbClr val="FEDA98"/>
                </a:gs>
                <a:gs pos="100000">
                  <a:srgbClr val="FFD785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4450" rIns="45700" bIns="44450" anchor="ctr" anchorCtr="1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  <a:sym typeface="Arial"/>
                </a:rPr>
                <a:t> </a:t>
              </a:r>
              <a:endParaRPr>
                <a:latin typeface="+mj-lt"/>
              </a:endParaRPr>
            </a:p>
          </p:txBody>
        </p:sp>
      </p:grpSp>
      <p:sp>
        <p:nvSpPr>
          <p:cNvPr id="322" name="Google Shape;322;p11"/>
          <p:cNvSpPr txBox="1"/>
          <p:nvPr/>
        </p:nvSpPr>
        <p:spPr>
          <a:xfrm>
            <a:off x="2721269" y="1398924"/>
            <a:ext cx="698744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Female with sexual behavior 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323" name="Google Shape;323;p11"/>
          <p:cNvSpPr txBox="1"/>
          <p:nvPr/>
        </p:nvSpPr>
        <p:spPr>
          <a:xfrm>
            <a:off x="2721269" y="2230329"/>
            <a:ext cx="92531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+mj-lt"/>
              </a:rPr>
              <a:t>Human papillomavirus vaccines OR HPV vaccines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324" name="Google Shape;324;p11"/>
          <p:cNvSpPr txBox="1"/>
          <p:nvPr/>
        </p:nvSpPr>
        <p:spPr>
          <a:xfrm>
            <a:off x="2721269" y="3217636"/>
            <a:ext cx="69874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Without HPV vaccines OR placebo  </a:t>
            </a:r>
          </a:p>
        </p:txBody>
      </p:sp>
      <p:sp>
        <p:nvSpPr>
          <p:cNvPr id="325" name="Google Shape;325;p11"/>
          <p:cNvSpPr txBox="1"/>
          <p:nvPr/>
        </p:nvSpPr>
        <p:spPr>
          <a:xfrm>
            <a:off x="2721269" y="4115083"/>
            <a:ext cx="90670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+mj-lt"/>
              </a:rPr>
              <a:t>Efficacy OR cervical cancer 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OR</a:t>
            </a:r>
            <a:r>
              <a:rPr lang="zh-TW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+mj-lt"/>
              </a:rPr>
              <a:t>CIN incidence OR </a:t>
            </a:r>
            <a:r>
              <a:rPr lang="en-US" altLang="zh-TW" sz="2400" dirty="0" err="1">
                <a:solidFill>
                  <a:schemeClr val="tx1"/>
                </a:solidFill>
                <a:latin typeface="+mj-lt"/>
              </a:rPr>
              <a:t>prophylatic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endParaRPr sz="24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22" name="Google Shape;543;p9"/>
          <p:cNvSpPr txBox="1">
            <a:spLocks noGrp="1"/>
          </p:cNvSpPr>
          <p:nvPr>
            <p:ph type="title"/>
          </p:nvPr>
        </p:nvSpPr>
        <p:spPr>
          <a:xfrm>
            <a:off x="1688936" y="364979"/>
            <a:ext cx="98825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 sz="4000" dirty="0"/>
              <a:t>PICO-2</a:t>
            </a:r>
            <a:endParaRPr sz="4000" dirty="0"/>
          </a:p>
        </p:txBody>
      </p:sp>
      <p:pic>
        <p:nvPicPr>
          <p:cNvPr id="23" name="Google Shape;565;p9" descr="「放大鏡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1458" y="1"/>
            <a:ext cx="1750543" cy="1161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"/>
          <p:cNvSpPr txBox="1">
            <a:spLocks noGrp="1"/>
          </p:cNvSpPr>
          <p:nvPr>
            <p:ph type="sldNum" idx="12"/>
          </p:nvPr>
        </p:nvSpPr>
        <p:spPr>
          <a:xfrm>
            <a:off x="11074400" y="6534150"/>
            <a:ext cx="11176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  <a:tabLst/>
                <a:defRPr/>
              </a:pPr>
              <a:t>40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4" name="Google Shape;394;p9"/>
          <p:cNvSpPr txBox="1">
            <a:spLocks noGrp="1"/>
          </p:cNvSpPr>
          <p:nvPr>
            <p:ph type="body" idx="1"/>
          </p:nvPr>
        </p:nvSpPr>
        <p:spPr>
          <a:xfrm>
            <a:off x="217424" y="1008650"/>
            <a:ext cx="11023600" cy="484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90000"/>
              </a:lnSpc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6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本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篇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文獻回顧的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整體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結果為何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?                              </a:t>
            </a:r>
            <a:endParaRPr sz="28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9152467" y="-79305"/>
            <a:ext cx="30395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Importance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9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/>
              <a:t>文獻評讀-SM/Meta analysis</a:t>
            </a:r>
            <a:endParaRPr sz="3800"/>
          </a:p>
        </p:txBody>
      </p:sp>
      <p:sp>
        <p:nvSpPr>
          <p:cNvPr id="11" name="Google Shape;403;p10">
            <a:extLst>
              <a:ext uri="{FF2B5EF4-FFF2-40B4-BE49-F238E27FC236}">
                <a16:creationId xmlns:a16="http://schemas.microsoft.com/office/drawing/2014/main" id="{53B41D66-EBCA-431D-B215-3F275EE958FD}"/>
              </a:ext>
            </a:extLst>
          </p:cNvPr>
          <p:cNvSpPr txBox="1">
            <a:spLocks/>
          </p:cNvSpPr>
          <p:nvPr/>
        </p:nvSpPr>
        <p:spPr>
          <a:xfrm>
            <a:off x="6445115" y="955418"/>
            <a:ext cx="2668540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7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結果精準嗎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?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7221E7D-D459-448F-BF74-919DB29E8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1" r="17904" b="2509"/>
          <a:stretch/>
        </p:blipFill>
        <p:spPr>
          <a:xfrm>
            <a:off x="742100" y="1508106"/>
            <a:ext cx="6205603" cy="5287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Google Shape;413;p11">
            <a:extLst>
              <a:ext uri="{FF2B5EF4-FFF2-40B4-BE49-F238E27FC236}">
                <a16:creationId xmlns:a16="http://schemas.microsoft.com/office/drawing/2014/main" id="{7A71D932-E6C9-47FD-A3CD-4C768A1B561A}"/>
              </a:ext>
            </a:extLst>
          </p:cNvPr>
          <p:cNvSpPr txBox="1"/>
          <p:nvPr/>
        </p:nvSpPr>
        <p:spPr>
          <a:xfrm>
            <a:off x="7482348" y="1478065"/>
            <a:ext cx="4568304" cy="523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☑ Yes ⬜ No ⬜ Can’t tell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D9AF1EA-1889-41A7-8E52-0C081C3E9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1" t="86427" r="17904" b="2510"/>
          <a:stretch/>
        </p:blipFill>
        <p:spPr>
          <a:xfrm>
            <a:off x="469841" y="4094639"/>
            <a:ext cx="11252317" cy="108812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C05F1448-D9C1-49C8-9E64-0FD7FA6D5BFA}"/>
              </a:ext>
            </a:extLst>
          </p:cNvPr>
          <p:cNvCxnSpPr>
            <a:cxnSpLocks/>
          </p:cNvCxnSpPr>
          <p:nvPr/>
        </p:nvCxnSpPr>
        <p:spPr>
          <a:xfrm>
            <a:off x="3323304" y="1691149"/>
            <a:ext cx="12388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90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/>
              <a:t>文獻評讀-SM/Meta analysis</a:t>
            </a:r>
            <a:endParaRPr sz="3800"/>
          </a:p>
        </p:txBody>
      </p:sp>
      <p:sp>
        <p:nvSpPr>
          <p:cNvPr id="411" name="Google Shape;411;p11"/>
          <p:cNvSpPr txBox="1"/>
          <p:nvPr/>
        </p:nvSpPr>
        <p:spPr>
          <a:xfrm>
            <a:off x="241808" y="982524"/>
            <a:ext cx="11023600" cy="521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8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此研究是否可應用到你的病患？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納入文獻族群特性：</a:t>
            </a:r>
            <a:endParaRPr kumimoji="0" lang="en-US" altLang="zh-TW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endParaRPr kumimoji="0" lang="en-US" altLang="zh-TW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1. </a:t>
            </a: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收案年齡</a:t>
            </a: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(15-26)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endParaRPr kumimoji="0" lang="en-US" altLang="zh-TW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2. </a:t>
            </a: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亞洲族群</a:t>
            </a:r>
            <a:endParaRPr kumimoji="0" lang="en-US" altLang="zh-TW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endParaRPr kumimoji="0" lang="en-US" altLang="zh-TW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3. HPV</a:t>
            </a: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DNA</a:t>
            </a: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檢測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28600" marR="0" lvl="0" indent="-50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12" name="Google Shape;412;p11"/>
          <p:cNvSpPr/>
          <p:nvPr/>
        </p:nvSpPr>
        <p:spPr>
          <a:xfrm>
            <a:off x="9749452" y="12192"/>
            <a:ext cx="23896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Practice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BDE0F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1"/>
          <p:cNvSpPr txBox="1"/>
          <p:nvPr/>
        </p:nvSpPr>
        <p:spPr>
          <a:xfrm>
            <a:off x="7580671" y="1016750"/>
            <a:ext cx="4568304" cy="523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☑ Yes ⬜ No ⬜ Can’t tell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2"/>
          <p:cNvSpPr txBox="1"/>
          <p:nvPr/>
        </p:nvSpPr>
        <p:spPr>
          <a:xfrm>
            <a:off x="241808" y="982524"/>
            <a:ext cx="11023600" cy="484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9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是否所有重要的臨床結果都被考量到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?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19" name="Google Shape;419;p12"/>
          <p:cNvSpPr/>
          <p:nvPr/>
        </p:nvSpPr>
        <p:spPr>
          <a:xfrm>
            <a:off x="9749452" y="0"/>
            <a:ext cx="23896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Practice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BDE0F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2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/>
              <a:t>文獻評讀-SM/Meta analysis</a:t>
            </a:r>
            <a:endParaRPr sz="380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8D4DCA1-7CF0-41F1-987F-C23508E9B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0" y="1455874"/>
            <a:ext cx="8868493" cy="5127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18;p12">
            <a:extLst>
              <a:ext uri="{FF2B5EF4-FFF2-40B4-BE49-F238E27FC236}">
                <a16:creationId xmlns:a16="http://schemas.microsoft.com/office/drawing/2014/main" id="{901E4E63-4460-4A21-8493-DDE6040AFD84}"/>
              </a:ext>
            </a:extLst>
          </p:cNvPr>
          <p:cNvSpPr txBox="1"/>
          <p:nvPr/>
        </p:nvSpPr>
        <p:spPr>
          <a:xfrm>
            <a:off x="241808" y="1000963"/>
            <a:ext cx="11023600" cy="484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9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是否所有重要的臨床結果都被考量到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?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19" name="Google Shape;419;p12"/>
          <p:cNvSpPr/>
          <p:nvPr/>
        </p:nvSpPr>
        <p:spPr>
          <a:xfrm>
            <a:off x="9749452" y="0"/>
            <a:ext cx="23896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0F7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BDE0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Practice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BDE0F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2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800"/>
              <a:buFont typeface="Microsoft Yahei"/>
              <a:buNone/>
            </a:pPr>
            <a:r>
              <a:rPr lang="en-US" sz="3800"/>
              <a:t>文獻評讀-SM/Meta analysis</a:t>
            </a:r>
            <a:endParaRPr sz="38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4E7674-BFA1-41A1-95F8-5EC216EFE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8" t="4005" r="50000" b="31111"/>
          <a:stretch/>
        </p:blipFill>
        <p:spPr>
          <a:xfrm>
            <a:off x="609600" y="1464342"/>
            <a:ext cx="4838638" cy="539365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72A96E8-70AD-4901-AA95-C54E3E017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8" t="68889" r="50000" b="4005"/>
          <a:stretch/>
        </p:blipFill>
        <p:spPr>
          <a:xfrm>
            <a:off x="5753608" y="2116393"/>
            <a:ext cx="5637420" cy="2625214"/>
          </a:xfrm>
          <a:prstGeom prst="rect">
            <a:avLst/>
          </a:prstGeom>
        </p:spPr>
      </p:pic>
      <p:sp>
        <p:nvSpPr>
          <p:cNvPr id="19" name="Google Shape;413;p11">
            <a:extLst>
              <a:ext uri="{FF2B5EF4-FFF2-40B4-BE49-F238E27FC236}">
                <a16:creationId xmlns:a16="http://schemas.microsoft.com/office/drawing/2014/main" id="{10BE8013-4930-4ACB-A438-2D01023C605C}"/>
              </a:ext>
            </a:extLst>
          </p:cNvPr>
          <p:cNvSpPr txBox="1"/>
          <p:nvPr/>
        </p:nvSpPr>
        <p:spPr>
          <a:xfrm>
            <a:off x="7580671" y="1016750"/>
            <a:ext cx="4568304" cy="523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☑ Yes ⬜ No ⬜ Can’t tell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F9101B4-F493-40DD-9EA3-863C357DB14D}"/>
              </a:ext>
            </a:extLst>
          </p:cNvPr>
          <p:cNvCxnSpPr>
            <a:cxnSpLocks/>
          </p:cNvCxnSpPr>
          <p:nvPr/>
        </p:nvCxnSpPr>
        <p:spPr>
          <a:xfrm>
            <a:off x="1524000" y="3677266"/>
            <a:ext cx="3795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AFA7837-43B6-412B-B686-46017A032D25}"/>
              </a:ext>
            </a:extLst>
          </p:cNvPr>
          <p:cNvCxnSpPr>
            <a:cxnSpLocks/>
          </p:cNvCxnSpPr>
          <p:nvPr/>
        </p:nvCxnSpPr>
        <p:spPr>
          <a:xfrm>
            <a:off x="762000" y="3849331"/>
            <a:ext cx="5751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FDBD7DB-7E10-4F61-8C9F-257A87D947CF}"/>
              </a:ext>
            </a:extLst>
          </p:cNvPr>
          <p:cNvCxnSpPr>
            <a:cxnSpLocks/>
          </p:cNvCxnSpPr>
          <p:nvPr/>
        </p:nvCxnSpPr>
        <p:spPr>
          <a:xfrm>
            <a:off x="2251587" y="4198376"/>
            <a:ext cx="14060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3F348F1-7D98-4B02-86F5-06AF0561B838}"/>
              </a:ext>
            </a:extLst>
          </p:cNvPr>
          <p:cNvCxnSpPr>
            <a:cxnSpLocks/>
          </p:cNvCxnSpPr>
          <p:nvPr/>
        </p:nvCxnSpPr>
        <p:spPr>
          <a:xfrm>
            <a:off x="4031226" y="4984957"/>
            <a:ext cx="12880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9415F92-6CC6-47D1-88E6-D9C66CD62094}"/>
              </a:ext>
            </a:extLst>
          </p:cNvPr>
          <p:cNvCxnSpPr>
            <a:cxnSpLocks/>
          </p:cNvCxnSpPr>
          <p:nvPr/>
        </p:nvCxnSpPr>
        <p:spPr>
          <a:xfrm>
            <a:off x="751033" y="5196351"/>
            <a:ext cx="586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93A2666F-6DE2-4B7B-A883-8F60B0C557C6}"/>
              </a:ext>
            </a:extLst>
          </p:cNvPr>
          <p:cNvCxnSpPr>
            <a:cxnSpLocks/>
          </p:cNvCxnSpPr>
          <p:nvPr/>
        </p:nvCxnSpPr>
        <p:spPr>
          <a:xfrm>
            <a:off x="6445046" y="3102079"/>
            <a:ext cx="44992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781CC6D-8143-4898-80B8-3BCBF6278DDF}"/>
              </a:ext>
            </a:extLst>
          </p:cNvPr>
          <p:cNvCxnSpPr>
            <a:cxnSpLocks/>
          </p:cNvCxnSpPr>
          <p:nvPr/>
        </p:nvCxnSpPr>
        <p:spPr>
          <a:xfrm>
            <a:off x="5987846" y="3598608"/>
            <a:ext cx="2163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888D1D4C-D777-4C92-A834-B62ACF2B4EFA}"/>
              </a:ext>
            </a:extLst>
          </p:cNvPr>
          <p:cNvCxnSpPr>
            <a:cxnSpLocks/>
          </p:cNvCxnSpPr>
          <p:nvPr/>
        </p:nvCxnSpPr>
        <p:spPr>
          <a:xfrm>
            <a:off x="1173390" y="4984957"/>
            <a:ext cx="8563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61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b1ddb0e14e_0_33"/>
          <p:cNvSpPr txBox="1">
            <a:spLocks noGrp="1"/>
          </p:cNvSpPr>
          <p:nvPr>
            <p:ph type="title"/>
          </p:nvPr>
        </p:nvSpPr>
        <p:spPr>
          <a:xfrm>
            <a:off x="1699845" y="274641"/>
            <a:ext cx="98826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/>
              <a:t>Appraising-CASP checklist </a:t>
            </a:r>
            <a:endParaRPr/>
          </a:p>
        </p:txBody>
      </p:sp>
      <p:graphicFrame>
        <p:nvGraphicFramePr>
          <p:cNvPr id="426" name="Google Shape;426;gb1ddb0e14e_0_33"/>
          <p:cNvGraphicFramePr/>
          <p:nvPr/>
        </p:nvGraphicFramePr>
        <p:xfrm>
          <a:off x="145145" y="986972"/>
          <a:ext cx="11829150" cy="553139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97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48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aseline="0" dirty="0">
                          <a:solidFill>
                            <a:srgbClr val="17161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Systematic Review</a:t>
                      </a:r>
                      <a:endParaRPr baseline="0" dirty="0"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aseline="0" dirty="0">
                          <a:solidFill>
                            <a:schemeClr val="bg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Yes</a:t>
                      </a:r>
                      <a:endParaRPr sz="1800" b="1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aseline="0" dirty="0">
                          <a:solidFill>
                            <a:schemeClr val="bg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Can′t Tell</a:t>
                      </a:r>
                      <a:endParaRPr sz="1800" b="1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aseline="0" dirty="0">
                          <a:solidFill>
                            <a:schemeClr val="bg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No</a:t>
                      </a:r>
                      <a:endParaRPr sz="1800" b="1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(A)</a:t>
                      </a:r>
                      <a:r>
                        <a:rPr lang="en-US" sz="1800" b="1" i="0" u="none" strike="noStrike" baseline="0" dirty="0" err="1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研究結果可信嗎</a:t>
                      </a:r>
                      <a:r>
                        <a:rPr lang="en-US" sz="1800" b="1" i="0" u="none" strike="noStrike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?</a:t>
                      </a:r>
                      <a:r>
                        <a:rPr lang="en-US" sz="1800" b="0" i="0" u="none" strike="noStrike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	</a:t>
                      </a:r>
                      <a:endParaRPr baseline="0" dirty="0"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1800" u="none" strike="noStrike" baseline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此篇系統性文獻回顧是否問了一個清楚、明確的問題</a:t>
                      </a: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?</a:t>
                      </a:r>
                      <a:endParaRPr sz="1800" u="none" strike="noStrike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2. </a:t>
                      </a:r>
                      <a:r>
                        <a:rPr lang="en-US" sz="1800" u="none" strike="noStrike" baseline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作者是否尋找適當研究型態的文獻</a:t>
                      </a: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?</a:t>
                      </a:r>
                      <a:endParaRPr sz="1800" u="none" strike="noStrike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3. </a:t>
                      </a:r>
                      <a:r>
                        <a:rPr lang="en-US" sz="1800" u="none" strike="noStrike" baseline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你認為所有重要且相關的研究都被納入</a:t>
                      </a: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?</a:t>
                      </a:r>
                      <a:endParaRPr sz="1800" u="none" strike="noStrike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4. </a:t>
                      </a:r>
                      <a:r>
                        <a:rPr lang="en-US" sz="1800" u="none" strike="noStrike" baseline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系統性文獻回顧的作者是否評估所納入研究文獻的品質</a:t>
                      </a: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?</a:t>
                      </a:r>
                      <a:endParaRPr sz="1800" u="none" strike="noStrike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5. </a:t>
                      </a:r>
                      <a:r>
                        <a:rPr lang="en-US" sz="1800" u="none" strike="noStrike" baseline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如果作者將研究結果進行合併，這樣的合併是否合理</a:t>
                      </a: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?</a:t>
                      </a:r>
                      <a:endParaRPr sz="1800" u="none" strike="noStrike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(B)</a:t>
                      </a:r>
                      <a:r>
                        <a:rPr lang="en-US" sz="1800" b="1" i="0" u="none" strike="noStrike" baseline="0" dirty="0" err="1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研究結果為何</a:t>
                      </a:r>
                      <a:r>
                        <a:rPr lang="en-US" sz="1800" b="1" i="0" u="none" strike="noStrike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?</a:t>
                      </a:r>
                      <a:r>
                        <a:rPr lang="en-US" sz="1800" b="0" i="0" u="none" strike="noStrike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	</a:t>
                      </a:r>
                      <a:endParaRPr baseline="0" dirty="0"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CC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6. </a:t>
                      </a:r>
                      <a:r>
                        <a:rPr lang="en-US" sz="1800" u="none" strike="noStrike" baseline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這篇系統性文獻回顧的整體結果為何</a:t>
                      </a: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?</a:t>
                      </a:r>
                      <a:endParaRPr sz="1800" u="none" strike="noStrike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FF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F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F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7. </a:t>
                      </a:r>
                      <a:r>
                        <a:rPr lang="en-US" sz="1800" u="none" strike="noStrike" baseline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結果精準嗎</a:t>
                      </a: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？</a:t>
                      </a:r>
                      <a:endParaRPr sz="1800" u="none" strike="noStrike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(C)</a:t>
                      </a:r>
                      <a:r>
                        <a:rPr lang="en-US" sz="1800" b="1" i="0" u="none" strike="noStrike" baseline="0" dirty="0" err="1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研究結果對於當地病人有幫助嗎</a:t>
                      </a:r>
                      <a:r>
                        <a:rPr lang="en-US" sz="1800" b="1" i="0" u="none" strike="noStrike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?</a:t>
                      </a:r>
                      <a:r>
                        <a:rPr lang="en-US" sz="1800" b="0" i="0" u="none" strike="noStrike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	</a:t>
                      </a:r>
                      <a:endParaRPr baseline="0" dirty="0"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B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B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8. </a:t>
                      </a:r>
                      <a:r>
                        <a:rPr lang="en-US" sz="1800" u="none" strike="noStrike" baseline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此研究結果是否可應用到</a:t>
                      </a:r>
                      <a:r>
                        <a:rPr lang="zh-TW" alt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你的病人</a:t>
                      </a: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？</a:t>
                      </a:r>
                      <a:endParaRPr sz="1800" u="none" strike="noStrike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78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9. </a:t>
                      </a:r>
                      <a:r>
                        <a:rPr lang="en-US" sz="1800" u="none" strike="noStrike" baseline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是否所有重要的臨床結果都有被考量到</a:t>
                      </a:r>
                      <a:r>
                        <a:rPr lang="en-US" sz="1800" u="none" strike="noStrike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？</a:t>
                      </a:r>
                      <a:endParaRPr sz="1800" u="none" strike="noStrike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baseline="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27" name="Google Shape;427;gb1ddb0e14e_0_33"/>
          <p:cNvSpPr/>
          <p:nvPr/>
        </p:nvSpPr>
        <p:spPr>
          <a:xfrm>
            <a:off x="8421810" y="1941063"/>
            <a:ext cx="437687" cy="403149"/>
          </a:xfrm>
          <a:custGeom>
            <a:avLst/>
            <a:gdLst/>
            <a:ahLst/>
            <a:cxnLst/>
            <a:rect l="l" t="t" r="r" b="b"/>
            <a:pathLst>
              <a:path w="251" h="247" extrusionOk="0">
                <a:moveTo>
                  <a:pt x="226" y="10"/>
                </a:moveTo>
                <a:cubicBezTo>
                  <a:pt x="208" y="0"/>
                  <a:pt x="186" y="6"/>
                  <a:pt x="176" y="24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52" y="94"/>
                  <a:pt x="29" y="94"/>
                  <a:pt x="14" y="109"/>
                </a:cubicBezTo>
                <a:cubicBezTo>
                  <a:pt x="0" y="124"/>
                  <a:pt x="0" y="147"/>
                  <a:pt x="14" y="162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96" y="243"/>
                  <a:pt x="105" y="247"/>
                  <a:pt x="115" y="247"/>
                </a:cubicBezTo>
                <a:cubicBezTo>
                  <a:pt x="117" y="247"/>
                  <a:pt x="119" y="247"/>
                  <a:pt x="120" y="247"/>
                </a:cubicBezTo>
                <a:cubicBezTo>
                  <a:pt x="132" y="245"/>
                  <a:pt x="142" y="238"/>
                  <a:pt x="148" y="228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51" y="42"/>
                  <a:pt x="244" y="20"/>
                  <a:pt x="226" y="10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>
            <a:outerShdw blurRad="190500" dist="228600" dir="2700000" algn="ctr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b1ddb0e14e_0_33"/>
          <p:cNvSpPr/>
          <p:nvPr/>
        </p:nvSpPr>
        <p:spPr>
          <a:xfrm>
            <a:off x="8415295" y="2344212"/>
            <a:ext cx="437687" cy="403149"/>
          </a:xfrm>
          <a:custGeom>
            <a:avLst/>
            <a:gdLst/>
            <a:ahLst/>
            <a:cxnLst/>
            <a:rect l="l" t="t" r="r" b="b"/>
            <a:pathLst>
              <a:path w="251" h="247" extrusionOk="0">
                <a:moveTo>
                  <a:pt x="226" y="10"/>
                </a:moveTo>
                <a:cubicBezTo>
                  <a:pt x="208" y="0"/>
                  <a:pt x="186" y="6"/>
                  <a:pt x="176" y="24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52" y="94"/>
                  <a:pt x="29" y="94"/>
                  <a:pt x="14" y="109"/>
                </a:cubicBezTo>
                <a:cubicBezTo>
                  <a:pt x="0" y="124"/>
                  <a:pt x="0" y="147"/>
                  <a:pt x="14" y="162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96" y="243"/>
                  <a:pt x="105" y="247"/>
                  <a:pt x="115" y="247"/>
                </a:cubicBezTo>
                <a:cubicBezTo>
                  <a:pt x="117" y="247"/>
                  <a:pt x="119" y="247"/>
                  <a:pt x="120" y="247"/>
                </a:cubicBezTo>
                <a:cubicBezTo>
                  <a:pt x="132" y="245"/>
                  <a:pt x="142" y="238"/>
                  <a:pt x="148" y="228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51" y="42"/>
                  <a:pt x="244" y="20"/>
                  <a:pt x="226" y="10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>
            <a:outerShdw blurRad="190500" dist="228600" dir="2700000" algn="ctr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b1ddb0e14e_0_33"/>
          <p:cNvSpPr/>
          <p:nvPr/>
        </p:nvSpPr>
        <p:spPr>
          <a:xfrm>
            <a:off x="8421810" y="2747361"/>
            <a:ext cx="437687" cy="403149"/>
          </a:xfrm>
          <a:custGeom>
            <a:avLst/>
            <a:gdLst/>
            <a:ahLst/>
            <a:cxnLst/>
            <a:rect l="l" t="t" r="r" b="b"/>
            <a:pathLst>
              <a:path w="251" h="247" extrusionOk="0">
                <a:moveTo>
                  <a:pt x="226" y="10"/>
                </a:moveTo>
                <a:cubicBezTo>
                  <a:pt x="208" y="0"/>
                  <a:pt x="186" y="6"/>
                  <a:pt x="176" y="24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52" y="94"/>
                  <a:pt x="29" y="94"/>
                  <a:pt x="14" y="109"/>
                </a:cubicBezTo>
                <a:cubicBezTo>
                  <a:pt x="0" y="124"/>
                  <a:pt x="0" y="147"/>
                  <a:pt x="14" y="162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96" y="243"/>
                  <a:pt x="105" y="247"/>
                  <a:pt x="115" y="247"/>
                </a:cubicBezTo>
                <a:cubicBezTo>
                  <a:pt x="117" y="247"/>
                  <a:pt x="119" y="247"/>
                  <a:pt x="120" y="247"/>
                </a:cubicBezTo>
                <a:cubicBezTo>
                  <a:pt x="132" y="245"/>
                  <a:pt x="142" y="238"/>
                  <a:pt x="148" y="228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51" y="42"/>
                  <a:pt x="244" y="20"/>
                  <a:pt x="226" y="10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>
            <a:outerShdw blurRad="190500" dist="228600" dir="2700000" algn="ctr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b1ddb0e14e_0_33"/>
          <p:cNvSpPr/>
          <p:nvPr/>
        </p:nvSpPr>
        <p:spPr>
          <a:xfrm>
            <a:off x="8428624" y="3150510"/>
            <a:ext cx="437687" cy="403149"/>
          </a:xfrm>
          <a:custGeom>
            <a:avLst/>
            <a:gdLst/>
            <a:ahLst/>
            <a:cxnLst/>
            <a:rect l="l" t="t" r="r" b="b"/>
            <a:pathLst>
              <a:path w="251" h="247" extrusionOk="0">
                <a:moveTo>
                  <a:pt x="226" y="10"/>
                </a:moveTo>
                <a:cubicBezTo>
                  <a:pt x="208" y="0"/>
                  <a:pt x="186" y="6"/>
                  <a:pt x="176" y="24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52" y="94"/>
                  <a:pt x="29" y="94"/>
                  <a:pt x="14" y="109"/>
                </a:cubicBezTo>
                <a:cubicBezTo>
                  <a:pt x="0" y="124"/>
                  <a:pt x="0" y="147"/>
                  <a:pt x="14" y="162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96" y="243"/>
                  <a:pt x="105" y="247"/>
                  <a:pt x="115" y="247"/>
                </a:cubicBezTo>
                <a:cubicBezTo>
                  <a:pt x="117" y="247"/>
                  <a:pt x="119" y="247"/>
                  <a:pt x="120" y="247"/>
                </a:cubicBezTo>
                <a:cubicBezTo>
                  <a:pt x="132" y="245"/>
                  <a:pt x="142" y="238"/>
                  <a:pt x="148" y="228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51" y="42"/>
                  <a:pt x="244" y="20"/>
                  <a:pt x="226" y="10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>
            <a:outerShdw blurRad="190500" dist="228600" dir="2700000" algn="ctr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b1ddb0e14e_0_33"/>
          <p:cNvSpPr/>
          <p:nvPr/>
        </p:nvSpPr>
        <p:spPr>
          <a:xfrm>
            <a:off x="8428624" y="3553659"/>
            <a:ext cx="437687" cy="403149"/>
          </a:xfrm>
          <a:custGeom>
            <a:avLst/>
            <a:gdLst/>
            <a:ahLst/>
            <a:cxnLst/>
            <a:rect l="l" t="t" r="r" b="b"/>
            <a:pathLst>
              <a:path w="251" h="247" extrusionOk="0">
                <a:moveTo>
                  <a:pt x="226" y="10"/>
                </a:moveTo>
                <a:cubicBezTo>
                  <a:pt x="208" y="0"/>
                  <a:pt x="186" y="6"/>
                  <a:pt x="176" y="24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52" y="94"/>
                  <a:pt x="29" y="94"/>
                  <a:pt x="14" y="109"/>
                </a:cubicBezTo>
                <a:cubicBezTo>
                  <a:pt x="0" y="124"/>
                  <a:pt x="0" y="147"/>
                  <a:pt x="14" y="162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96" y="243"/>
                  <a:pt x="105" y="247"/>
                  <a:pt x="115" y="247"/>
                </a:cubicBezTo>
                <a:cubicBezTo>
                  <a:pt x="117" y="247"/>
                  <a:pt x="119" y="247"/>
                  <a:pt x="120" y="247"/>
                </a:cubicBezTo>
                <a:cubicBezTo>
                  <a:pt x="132" y="245"/>
                  <a:pt x="142" y="238"/>
                  <a:pt x="148" y="228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51" y="42"/>
                  <a:pt x="244" y="20"/>
                  <a:pt x="226" y="10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>
            <a:outerShdw blurRad="190500" dist="228600" dir="2700000" algn="ctr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b1ddb0e14e_0_33"/>
          <p:cNvSpPr/>
          <p:nvPr/>
        </p:nvSpPr>
        <p:spPr>
          <a:xfrm>
            <a:off x="8415295" y="4431290"/>
            <a:ext cx="437687" cy="403149"/>
          </a:xfrm>
          <a:custGeom>
            <a:avLst/>
            <a:gdLst/>
            <a:ahLst/>
            <a:cxnLst/>
            <a:rect l="l" t="t" r="r" b="b"/>
            <a:pathLst>
              <a:path w="251" h="247" extrusionOk="0">
                <a:moveTo>
                  <a:pt x="226" y="10"/>
                </a:moveTo>
                <a:cubicBezTo>
                  <a:pt x="208" y="0"/>
                  <a:pt x="186" y="6"/>
                  <a:pt x="176" y="24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52" y="94"/>
                  <a:pt x="29" y="94"/>
                  <a:pt x="14" y="109"/>
                </a:cubicBezTo>
                <a:cubicBezTo>
                  <a:pt x="0" y="124"/>
                  <a:pt x="0" y="147"/>
                  <a:pt x="14" y="162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96" y="243"/>
                  <a:pt x="105" y="247"/>
                  <a:pt x="115" y="247"/>
                </a:cubicBezTo>
                <a:cubicBezTo>
                  <a:pt x="117" y="247"/>
                  <a:pt x="119" y="247"/>
                  <a:pt x="120" y="247"/>
                </a:cubicBezTo>
                <a:cubicBezTo>
                  <a:pt x="132" y="245"/>
                  <a:pt x="142" y="238"/>
                  <a:pt x="148" y="228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51" y="42"/>
                  <a:pt x="244" y="20"/>
                  <a:pt x="226" y="10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>
            <a:outerShdw blurRad="190500" dist="228600" dir="2700000" algn="ctr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b1ddb0e14e_0_33"/>
          <p:cNvSpPr/>
          <p:nvPr/>
        </p:nvSpPr>
        <p:spPr>
          <a:xfrm>
            <a:off x="8408780" y="4834439"/>
            <a:ext cx="437687" cy="403149"/>
          </a:xfrm>
          <a:custGeom>
            <a:avLst/>
            <a:gdLst/>
            <a:ahLst/>
            <a:cxnLst/>
            <a:rect l="l" t="t" r="r" b="b"/>
            <a:pathLst>
              <a:path w="251" h="247" extrusionOk="0">
                <a:moveTo>
                  <a:pt x="226" y="10"/>
                </a:moveTo>
                <a:cubicBezTo>
                  <a:pt x="208" y="0"/>
                  <a:pt x="186" y="6"/>
                  <a:pt x="176" y="24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52" y="94"/>
                  <a:pt x="29" y="94"/>
                  <a:pt x="14" y="109"/>
                </a:cubicBezTo>
                <a:cubicBezTo>
                  <a:pt x="0" y="124"/>
                  <a:pt x="0" y="147"/>
                  <a:pt x="14" y="162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96" y="243"/>
                  <a:pt x="105" y="247"/>
                  <a:pt x="115" y="247"/>
                </a:cubicBezTo>
                <a:cubicBezTo>
                  <a:pt x="117" y="247"/>
                  <a:pt x="119" y="247"/>
                  <a:pt x="120" y="247"/>
                </a:cubicBezTo>
                <a:cubicBezTo>
                  <a:pt x="132" y="245"/>
                  <a:pt x="142" y="238"/>
                  <a:pt x="148" y="228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51" y="42"/>
                  <a:pt x="244" y="20"/>
                  <a:pt x="226" y="10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>
            <a:outerShdw blurRad="190500" dist="228600" dir="2700000" algn="ctr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b1ddb0e14e_0_33"/>
          <p:cNvSpPr/>
          <p:nvPr/>
        </p:nvSpPr>
        <p:spPr>
          <a:xfrm>
            <a:off x="8408780" y="5640737"/>
            <a:ext cx="437687" cy="403149"/>
          </a:xfrm>
          <a:custGeom>
            <a:avLst/>
            <a:gdLst/>
            <a:ahLst/>
            <a:cxnLst/>
            <a:rect l="l" t="t" r="r" b="b"/>
            <a:pathLst>
              <a:path w="251" h="247" extrusionOk="0">
                <a:moveTo>
                  <a:pt x="226" y="10"/>
                </a:moveTo>
                <a:cubicBezTo>
                  <a:pt x="208" y="0"/>
                  <a:pt x="186" y="6"/>
                  <a:pt x="176" y="24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52" y="94"/>
                  <a:pt x="29" y="94"/>
                  <a:pt x="14" y="109"/>
                </a:cubicBezTo>
                <a:cubicBezTo>
                  <a:pt x="0" y="124"/>
                  <a:pt x="0" y="147"/>
                  <a:pt x="14" y="162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96" y="243"/>
                  <a:pt x="105" y="247"/>
                  <a:pt x="115" y="247"/>
                </a:cubicBezTo>
                <a:cubicBezTo>
                  <a:pt x="117" y="247"/>
                  <a:pt x="119" y="247"/>
                  <a:pt x="120" y="247"/>
                </a:cubicBezTo>
                <a:cubicBezTo>
                  <a:pt x="132" y="245"/>
                  <a:pt x="142" y="238"/>
                  <a:pt x="148" y="228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51" y="42"/>
                  <a:pt x="244" y="20"/>
                  <a:pt x="226" y="10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>
            <a:outerShdw blurRad="190500" dist="228600" dir="2700000" algn="ctr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b1ddb0e14e_0_33"/>
          <p:cNvSpPr/>
          <p:nvPr/>
        </p:nvSpPr>
        <p:spPr>
          <a:xfrm>
            <a:off x="8408780" y="6043886"/>
            <a:ext cx="437687" cy="403149"/>
          </a:xfrm>
          <a:custGeom>
            <a:avLst/>
            <a:gdLst/>
            <a:ahLst/>
            <a:cxnLst/>
            <a:rect l="l" t="t" r="r" b="b"/>
            <a:pathLst>
              <a:path w="251" h="247" extrusionOk="0">
                <a:moveTo>
                  <a:pt x="226" y="10"/>
                </a:moveTo>
                <a:cubicBezTo>
                  <a:pt x="208" y="0"/>
                  <a:pt x="186" y="6"/>
                  <a:pt x="176" y="24"/>
                </a:cubicBezTo>
                <a:cubicBezTo>
                  <a:pt x="106" y="149"/>
                  <a:pt x="106" y="149"/>
                  <a:pt x="106" y="14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52" y="94"/>
                  <a:pt x="29" y="94"/>
                  <a:pt x="14" y="109"/>
                </a:cubicBezTo>
                <a:cubicBezTo>
                  <a:pt x="0" y="124"/>
                  <a:pt x="0" y="147"/>
                  <a:pt x="14" y="162"/>
                </a:cubicBezTo>
                <a:cubicBezTo>
                  <a:pt x="89" y="236"/>
                  <a:pt x="89" y="236"/>
                  <a:pt x="89" y="236"/>
                </a:cubicBezTo>
                <a:cubicBezTo>
                  <a:pt x="96" y="243"/>
                  <a:pt x="105" y="247"/>
                  <a:pt x="115" y="247"/>
                </a:cubicBezTo>
                <a:cubicBezTo>
                  <a:pt x="117" y="247"/>
                  <a:pt x="119" y="247"/>
                  <a:pt x="120" y="247"/>
                </a:cubicBezTo>
                <a:cubicBezTo>
                  <a:pt x="132" y="245"/>
                  <a:pt x="142" y="238"/>
                  <a:pt x="148" y="228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51" y="42"/>
                  <a:pt x="244" y="20"/>
                  <a:pt x="226" y="10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>
            <a:outerShdw blurRad="190500" dist="228600" dir="2700000" algn="ctr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6"/>
          <p:cNvSpPr txBox="1">
            <a:spLocks noGrp="1"/>
          </p:cNvSpPr>
          <p:nvPr>
            <p:ph type="title"/>
          </p:nvPr>
        </p:nvSpPr>
        <p:spPr>
          <a:xfrm>
            <a:off x="1699845" y="274640"/>
            <a:ext cx="9882555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/>
              <a:t>Level of evidence &amp; Grade of Recommendation</a:t>
            </a:r>
            <a:endParaRPr/>
          </a:p>
        </p:txBody>
      </p:sp>
      <p:pic>
        <p:nvPicPr>
          <p:cNvPr id="596" name="Google Shape;596;p26"/>
          <p:cNvPicPr preferRelativeResize="0"/>
          <p:nvPr/>
        </p:nvPicPr>
        <p:blipFill rotWithShape="1">
          <a:blip r:embed="rId3">
            <a:alphaModFix/>
          </a:blip>
          <a:srcRect b="12775"/>
          <a:stretch/>
        </p:blipFill>
        <p:spPr>
          <a:xfrm>
            <a:off x="1332352" y="971880"/>
            <a:ext cx="9756563" cy="588612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6"/>
          <p:cNvSpPr/>
          <p:nvPr/>
        </p:nvSpPr>
        <p:spPr>
          <a:xfrm>
            <a:off x="740229" y="3149600"/>
            <a:ext cx="5470403" cy="389392"/>
          </a:xfrm>
          <a:prstGeom prst="rect">
            <a:avLst/>
          </a:prstGeom>
          <a:solidFill>
            <a:srgbClr val="FF0000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8" name="Google Shape;598;p26"/>
          <p:cNvGrpSpPr/>
          <p:nvPr/>
        </p:nvGrpSpPr>
        <p:grpSpPr>
          <a:xfrm>
            <a:off x="224523" y="2697959"/>
            <a:ext cx="1031411" cy="968559"/>
            <a:chOff x="2581577" y="4127500"/>
            <a:chExt cx="609600" cy="609600"/>
          </a:xfrm>
        </p:grpSpPr>
        <p:sp>
          <p:nvSpPr>
            <p:cNvPr id="599" name="Google Shape;599;p26"/>
            <p:cNvSpPr/>
            <p:nvPr/>
          </p:nvSpPr>
          <p:spPr>
            <a:xfrm>
              <a:off x="2581577" y="4127500"/>
              <a:ext cx="609600" cy="6096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6"/>
            <p:cNvSpPr/>
            <p:nvPr/>
          </p:nvSpPr>
          <p:spPr>
            <a:xfrm>
              <a:off x="2742349" y="4286669"/>
              <a:ext cx="305651" cy="299801"/>
            </a:xfrm>
            <a:custGeom>
              <a:avLst/>
              <a:gdLst/>
              <a:ahLst/>
              <a:cxnLst/>
              <a:rect l="l" t="t" r="r" b="b"/>
              <a:pathLst>
                <a:path w="251" h="247" extrusionOk="0">
                  <a:moveTo>
                    <a:pt x="226" y="10"/>
                  </a:moveTo>
                  <a:cubicBezTo>
                    <a:pt x="208" y="0"/>
                    <a:pt x="186" y="6"/>
                    <a:pt x="176" y="24"/>
                  </a:cubicBezTo>
                  <a:cubicBezTo>
                    <a:pt x="106" y="149"/>
                    <a:pt x="106" y="149"/>
                    <a:pt x="106" y="14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52" y="94"/>
                    <a:pt x="29" y="94"/>
                    <a:pt x="14" y="109"/>
                  </a:cubicBezTo>
                  <a:cubicBezTo>
                    <a:pt x="0" y="124"/>
                    <a:pt x="0" y="147"/>
                    <a:pt x="14" y="162"/>
                  </a:cubicBezTo>
                  <a:cubicBezTo>
                    <a:pt x="89" y="236"/>
                    <a:pt x="89" y="236"/>
                    <a:pt x="89" y="236"/>
                  </a:cubicBezTo>
                  <a:cubicBezTo>
                    <a:pt x="96" y="243"/>
                    <a:pt x="105" y="247"/>
                    <a:pt x="115" y="247"/>
                  </a:cubicBezTo>
                  <a:cubicBezTo>
                    <a:pt x="117" y="247"/>
                    <a:pt x="119" y="247"/>
                    <a:pt x="120" y="247"/>
                  </a:cubicBezTo>
                  <a:cubicBezTo>
                    <a:pt x="132" y="245"/>
                    <a:pt x="142" y="238"/>
                    <a:pt x="148" y="228"/>
                  </a:cubicBezTo>
                  <a:cubicBezTo>
                    <a:pt x="241" y="60"/>
                    <a:pt x="241" y="60"/>
                    <a:pt x="241" y="60"/>
                  </a:cubicBezTo>
                  <a:cubicBezTo>
                    <a:pt x="251" y="42"/>
                    <a:pt x="244" y="20"/>
                    <a:pt x="226" y="1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"/>
          <p:cNvSpPr txBox="1"/>
          <p:nvPr/>
        </p:nvSpPr>
        <p:spPr>
          <a:xfrm>
            <a:off x="5968497" y="1227554"/>
            <a:ext cx="1861531" cy="141576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r">
              <a:defRPr sz="8600">
                <a:ln w="28575">
                  <a:solidFill>
                    <a:schemeClr val="bg1"/>
                  </a:solidFill>
                </a:ln>
                <a:solidFill>
                  <a:srgbClr val="F1907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Microsoft YaHei UI" panose="020B0503020204020204" pitchFamily="34" charset="-122"/>
                <a:cs typeface="Aharoni" panose="02010803020104030203" pitchFamily="2" charset="-79"/>
              </a:defRPr>
            </a:lvl1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68735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Microsoft YaHei UI" panose="020B0503020204020204" pitchFamily="34" charset="-122"/>
                <a:cs typeface="Aharoni" panose="02010803020104030203" pitchFamily="2" charset="-79"/>
                <a:sym typeface="Arial"/>
              </a:rPr>
              <a:t>04</a:t>
            </a:r>
            <a:endParaRPr kumimoji="0" lang="zh-CN" altLang="en-US" sz="8600" b="0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68735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Microsoft YaHei UI" panose="020B0503020204020204" pitchFamily="34" charset="-122"/>
              <a:cs typeface="Aharoni" panose="02010803020104030203" pitchFamily="2" charset="-79"/>
              <a:sym typeface="Arial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4380519" y="1847765"/>
            <a:ext cx="2032479" cy="11183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700" b="0" i="0" u="none" strike="noStrike" kern="1200" cap="none" spc="0" normalizeH="0" baseline="0" noProof="0" dirty="0">
                <a:ln>
                  <a:noFill/>
                </a:ln>
                <a:solidFill>
                  <a:srgbClr val="2F9FBB"/>
                </a:solidFill>
                <a:effectLst/>
                <a:uLnTx/>
                <a:uFillTx/>
                <a:latin typeface="Impact" panose="020B0806030902050204" pitchFamily="34" charset="0"/>
                <a:ea typeface="DFGothic-EB" panose="02010609010101010101" pitchFamily="1" charset="-128"/>
                <a:cs typeface="Arial"/>
                <a:sym typeface="Arial"/>
              </a:rPr>
              <a:t>PART </a:t>
            </a:r>
            <a:endParaRPr kumimoji="0" lang="zh-CN" altLang="en-US" sz="6700" b="0" i="0" u="none" strike="noStrike" kern="1200" cap="none" spc="0" normalizeH="0" baseline="0" noProof="0" dirty="0">
              <a:ln>
                <a:noFill/>
              </a:ln>
              <a:solidFill>
                <a:srgbClr val="2F9FBB"/>
              </a:solidFill>
              <a:effectLst/>
              <a:uLnTx/>
              <a:uFillTx/>
              <a:latin typeface="Impact" panose="020B0806030902050204" pitchFamily="34" charset="0"/>
              <a:ea typeface="DFGothic-EB" panose="02010609010101010101" pitchFamily="1" charset="-128"/>
              <a:cs typeface="Arial"/>
              <a:sym typeface="Arial"/>
            </a:endParaRPr>
          </a:p>
        </p:txBody>
      </p:sp>
      <p:sp>
        <p:nvSpPr>
          <p:cNvPr id="95" name="TextBox 10"/>
          <p:cNvSpPr txBox="1"/>
          <p:nvPr/>
        </p:nvSpPr>
        <p:spPr>
          <a:xfrm>
            <a:off x="3130566" y="2898409"/>
            <a:ext cx="7201615" cy="1389611"/>
          </a:xfrm>
          <a:prstGeom prst="rect">
            <a:avLst/>
          </a:prstGeom>
        </p:spPr>
        <p:txBody>
          <a:bodyPr wrap="square" lIns="68577" tIns="34290" rIns="68577" bIns="34290" anchor="ctr" anchorCtr="1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6600">
                <a:solidFill>
                  <a:srgbClr val="F1907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  <a:ea typeface="时尚中黑简体" panose="01010104010101010101" pitchFamily="2" charset="-122"/>
                <a:cs typeface="Arial"/>
                <a:sym typeface="Arial"/>
              </a:rPr>
              <a:t>Applying 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PhagsPa" panose="020B0502040204020203" pitchFamily="34" charset="0"/>
              <a:ea typeface="时尚中黑简体" panose="01010104010101010101" pitchFamily="2" charset="-122"/>
              <a:cs typeface="Arial"/>
              <a:sym typeface="Arial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4344717" y="4525498"/>
            <a:ext cx="5109091" cy="58477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/>
                <a:ea typeface="新細明體"/>
                <a:cs typeface="Arial"/>
                <a:sym typeface="Arial"/>
              </a:rPr>
              <a:t>臨床專業與病人價值相結合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4E322AB4-AA47-4E2D-83F0-5EA2A0F6618C}"/>
              </a:ext>
            </a:extLst>
          </p:cNvPr>
          <p:cNvSpPr>
            <a:spLocks/>
          </p:cNvSpPr>
          <p:nvPr/>
        </p:nvSpPr>
        <p:spPr bwMode="auto">
          <a:xfrm>
            <a:off x="112293" y="2842359"/>
            <a:ext cx="2972651" cy="2976324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rgbClr val="F68735"/>
          </a:solidFill>
          <a:ln>
            <a:noFill/>
          </a:ln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AF615B23-FD1C-4236-9B95-907EC71F24E7}"/>
              </a:ext>
            </a:extLst>
          </p:cNvPr>
          <p:cNvSpPr>
            <a:spLocks/>
          </p:cNvSpPr>
          <p:nvPr/>
        </p:nvSpPr>
        <p:spPr bwMode="auto">
          <a:xfrm>
            <a:off x="157913" y="5878323"/>
            <a:ext cx="2972651" cy="2974487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F3A084"/>
          </a:solidFill>
          <a:ln>
            <a:noFill/>
          </a:ln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2F38B6B8-DC63-4115-9EF3-44D3C51F25A6}"/>
              </a:ext>
            </a:extLst>
          </p:cNvPr>
          <p:cNvSpPr>
            <a:spLocks/>
          </p:cNvSpPr>
          <p:nvPr/>
        </p:nvSpPr>
        <p:spPr bwMode="auto">
          <a:xfrm>
            <a:off x="1643323" y="4389243"/>
            <a:ext cx="2974487" cy="2976324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2F9FBB"/>
          </a:solidFill>
          <a:ln>
            <a:noFill/>
          </a:ln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43" name="Freeform 3301">
            <a:extLst>
              <a:ext uri="{FF2B5EF4-FFF2-40B4-BE49-F238E27FC236}">
                <a16:creationId xmlns:a16="http://schemas.microsoft.com/office/drawing/2014/main" id="{2EDA0412-2D4B-4351-838A-03DF07421ED7}"/>
              </a:ext>
            </a:extLst>
          </p:cNvPr>
          <p:cNvSpPr>
            <a:spLocks/>
          </p:cNvSpPr>
          <p:nvPr/>
        </p:nvSpPr>
        <p:spPr bwMode="auto">
          <a:xfrm>
            <a:off x="2068281" y="3362895"/>
            <a:ext cx="1933456" cy="1935252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67103293-9DFA-40EF-8DF5-572E196C9954}"/>
              </a:ext>
            </a:extLst>
          </p:cNvPr>
          <p:cNvGrpSpPr/>
          <p:nvPr/>
        </p:nvGrpSpPr>
        <p:grpSpPr>
          <a:xfrm>
            <a:off x="-964340" y="3764160"/>
            <a:ext cx="4225715" cy="4228325"/>
            <a:chOff x="265239" y="1114832"/>
            <a:chExt cx="2796817" cy="2798546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45" name="Freeform 3297">
              <a:extLst>
                <a:ext uri="{FF2B5EF4-FFF2-40B4-BE49-F238E27FC236}">
                  <a16:creationId xmlns:a16="http://schemas.microsoft.com/office/drawing/2014/main" id="{9F24EE19-626E-4CDB-9ED9-1D35F4993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39" y="1114832"/>
              <a:ext cx="2796817" cy="2798546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prstClr val="black">
                  <a:alpha val="3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 3297">
              <a:extLst>
                <a:ext uri="{FF2B5EF4-FFF2-40B4-BE49-F238E27FC236}">
                  <a16:creationId xmlns:a16="http://schemas.microsoft.com/office/drawing/2014/main" id="{E7FA491C-572B-4DA8-86BD-7A2D8DF79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83" y="1211088"/>
              <a:ext cx="2580144" cy="2581737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Arial"/>
                <a:sym typeface="Arial"/>
              </a:endParaRPr>
            </a:p>
          </p:txBody>
        </p:sp>
      </p:grpSp>
      <p:sp>
        <p:nvSpPr>
          <p:cNvPr id="47" name="Freeform 3301">
            <a:extLst>
              <a:ext uri="{FF2B5EF4-FFF2-40B4-BE49-F238E27FC236}">
                <a16:creationId xmlns:a16="http://schemas.microsoft.com/office/drawing/2014/main" id="{233FA04A-6616-46D2-A60D-7E363091F0CE}"/>
              </a:ext>
            </a:extLst>
          </p:cNvPr>
          <p:cNvSpPr>
            <a:spLocks/>
          </p:cNvSpPr>
          <p:nvPr/>
        </p:nvSpPr>
        <p:spPr bwMode="auto">
          <a:xfrm>
            <a:off x="2093776" y="6243213"/>
            <a:ext cx="2374773" cy="2376981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86166C35-1261-4C22-9F85-A66E4322BDD3}"/>
              </a:ext>
            </a:extLst>
          </p:cNvPr>
          <p:cNvSpPr>
            <a:spLocks/>
          </p:cNvSpPr>
          <p:nvPr/>
        </p:nvSpPr>
        <p:spPr bwMode="auto">
          <a:xfrm>
            <a:off x="10164719" y="-449218"/>
            <a:ext cx="1449900" cy="1450796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rgbClr val="EEAA76"/>
          </a:solidFill>
          <a:ln>
            <a:noFill/>
          </a:ln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49" name="Freeform 7">
            <a:extLst>
              <a:ext uri="{FF2B5EF4-FFF2-40B4-BE49-F238E27FC236}">
                <a16:creationId xmlns:a16="http://schemas.microsoft.com/office/drawing/2014/main" id="{CB61B23B-1AD4-4A16-9D54-207FE5FC0548}"/>
              </a:ext>
            </a:extLst>
          </p:cNvPr>
          <p:cNvSpPr>
            <a:spLocks/>
          </p:cNvSpPr>
          <p:nvPr/>
        </p:nvSpPr>
        <p:spPr bwMode="auto">
          <a:xfrm>
            <a:off x="11185714" y="-622778"/>
            <a:ext cx="2974487" cy="2976324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rgbClr val="2F9FBB"/>
          </a:solidFill>
          <a:ln>
            <a:noFill/>
          </a:ln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1A0F339-62FB-4B87-A363-8E727FA99CE1}"/>
              </a:ext>
            </a:extLst>
          </p:cNvPr>
          <p:cNvSpPr/>
          <p:nvPr/>
        </p:nvSpPr>
        <p:spPr>
          <a:xfrm rot="17253155">
            <a:off x="9746645" y="4981321"/>
            <a:ext cx="666875" cy="666875"/>
          </a:xfrm>
          <a:prstGeom prst="rect">
            <a:avLst/>
          </a:prstGeom>
          <a:solidFill>
            <a:srgbClr val="F68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503020204020204" pitchFamily="2" charset="-122"/>
              <a:cs typeface="+mn-cs"/>
              <a:sym typeface="Arial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39A69BB0-1D4F-4FA7-B164-CA0F3FDF4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550700">
            <a:off x="10840913" y="5440901"/>
            <a:ext cx="689595" cy="68959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A9455051-F71D-4AFB-88CE-640E617E7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69861" y="5231013"/>
            <a:ext cx="560427" cy="56042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C8C839F9-6BC3-47CE-B244-63899A703384}"/>
              </a:ext>
            </a:extLst>
          </p:cNvPr>
          <p:cNvSpPr/>
          <p:nvPr/>
        </p:nvSpPr>
        <p:spPr>
          <a:xfrm rot="19238916">
            <a:off x="10667843" y="5157616"/>
            <a:ext cx="232453" cy="232453"/>
          </a:xfrm>
          <a:prstGeom prst="rect">
            <a:avLst/>
          </a:prstGeom>
          <a:solidFill>
            <a:srgbClr val="5CBF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503020204020204" pitchFamily="2" charset="-122"/>
              <a:cs typeface="+mn-cs"/>
              <a:sym typeface="Arial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C755396-15AE-4003-B12A-3DA69D016DC3}"/>
              </a:ext>
            </a:extLst>
          </p:cNvPr>
          <p:cNvSpPr/>
          <p:nvPr/>
        </p:nvSpPr>
        <p:spPr>
          <a:xfrm rot="19076257">
            <a:off x="10016550" y="5939423"/>
            <a:ext cx="296343" cy="2963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503020204020204" pitchFamily="2" charset="-122"/>
              <a:cs typeface="+mn-cs"/>
              <a:sym typeface="Arial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206D16E0-49AF-409D-955A-FC1A267FC97D}"/>
              </a:ext>
            </a:extLst>
          </p:cNvPr>
          <p:cNvSpPr/>
          <p:nvPr/>
        </p:nvSpPr>
        <p:spPr>
          <a:xfrm>
            <a:off x="10672119" y="6055311"/>
            <a:ext cx="372476" cy="372476"/>
          </a:xfrm>
          <a:prstGeom prst="rect">
            <a:avLst/>
          </a:prstGeom>
          <a:solidFill>
            <a:srgbClr val="2F9FB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503020204020204" pitchFamily="2" charset="-122"/>
              <a:cs typeface="+mn-cs"/>
              <a:sym typeface="Arial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8D7B2E9-5D81-4F01-9276-F6F67326F286}"/>
              </a:ext>
            </a:extLst>
          </p:cNvPr>
          <p:cNvSpPr/>
          <p:nvPr/>
        </p:nvSpPr>
        <p:spPr>
          <a:xfrm rot="19238916">
            <a:off x="9900843" y="6008275"/>
            <a:ext cx="158632" cy="158632"/>
          </a:xfrm>
          <a:prstGeom prst="rect">
            <a:avLst/>
          </a:prstGeom>
          <a:solidFill>
            <a:srgbClr val="5CBF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503020204020204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274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9845" y="274640"/>
            <a:ext cx="9882555" cy="535531"/>
          </a:xfrm>
        </p:spPr>
        <p:txBody>
          <a:bodyPr/>
          <a:lstStyle/>
          <a:p>
            <a:r>
              <a:rPr lang="zh-TW" altLang="en-US" dirty="0"/>
              <a:t>贊成公費疫苗施打嗎？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9" y="782351"/>
            <a:ext cx="8110992" cy="607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113484" y="6563867"/>
            <a:ext cx="3947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108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年藥事經濟學譚延輝老師上課講義</a:t>
            </a:r>
          </a:p>
        </p:txBody>
      </p:sp>
    </p:spTree>
    <p:extLst>
      <p:ext uri="{BB962C8B-B14F-4D97-AF65-F5344CB8AC3E}">
        <p14:creationId xmlns:p14="http://schemas.microsoft.com/office/powerpoint/2010/main" val="2643169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9845" y="274641"/>
            <a:ext cx="9882555" cy="535527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597" y="590081"/>
            <a:ext cx="7898945" cy="597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113484" y="6563867"/>
            <a:ext cx="3947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108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年藥事經濟學譚延輝老師上課講義</a:t>
            </a:r>
          </a:p>
        </p:txBody>
      </p:sp>
    </p:spTree>
    <p:extLst>
      <p:ext uri="{BB962C8B-B14F-4D97-AF65-F5344CB8AC3E}">
        <p14:creationId xmlns:p14="http://schemas.microsoft.com/office/powerpoint/2010/main" val="2450015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85" y="293482"/>
            <a:ext cx="8773658" cy="617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8853713" y="5381310"/>
            <a:ext cx="2467428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1 GDP </a:t>
            </a:r>
            <a:r>
              <a:rPr kumimoji="0" lang="zh-TW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約 </a:t>
            </a:r>
            <a:r>
              <a:rPr kumimoji="0" lang="en-US" altLang="zh-TW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$75</a:t>
            </a:r>
            <a:r>
              <a:rPr kumimoji="0" lang="zh-TW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萬台幣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113484" y="6466728"/>
            <a:ext cx="3947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108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年藥事經濟學譚延輝老師上課講義</a:t>
            </a:r>
          </a:p>
        </p:txBody>
      </p:sp>
    </p:spTree>
    <p:extLst>
      <p:ext uri="{BB962C8B-B14F-4D97-AF65-F5344CB8AC3E}">
        <p14:creationId xmlns:p14="http://schemas.microsoft.com/office/powerpoint/2010/main" val="33656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4E16156A-376B-48F5-90DF-FD719E96A1E5}"/>
              </a:ext>
            </a:extLst>
          </p:cNvPr>
          <p:cNvSpPr txBox="1">
            <a:spLocks/>
          </p:cNvSpPr>
          <p:nvPr/>
        </p:nvSpPr>
        <p:spPr>
          <a:xfrm>
            <a:off x="2132585" y="373951"/>
            <a:ext cx="8275136" cy="755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4873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799">
              <a:lnSpc>
                <a:spcPct val="100000"/>
              </a:lnSpc>
              <a:spcBef>
                <a:spcPts val="353"/>
              </a:spcBef>
            </a:pPr>
            <a:r>
              <a:rPr lang="zh-TW" altLang="en-US" sz="2800" dirty="0"/>
              <a:t>近</a:t>
            </a:r>
            <a:r>
              <a:rPr lang="zh-TW" altLang="en-US" sz="2800" spc="-27" dirty="0"/>
              <a:t> </a:t>
            </a:r>
            <a:r>
              <a:rPr lang="en-US" altLang="zh-TW" sz="2800" spc="-7" dirty="0"/>
              <a:t>100%</a:t>
            </a:r>
            <a:r>
              <a:rPr lang="zh-TW" altLang="en-US" sz="2800" spc="-33" dirty="0"/>
              <a:t> </a:t>
            </a:r>
            <a:r>
              <a:rPr lang="zh-TW" altLang="en-US" sz="2800" dirty="0"/>
              <a:t>的子宮頸癌與</a:t>
            </a:r>
            <a:r>
              <a:rPr lang="zh-TW" altLang="en-US" sz="2800" spc="-40" dirty="0"/>
              <a:t> </a:t>
            </a:r>
            <a:r>
              <a:rPr lang="en-US" sz="2800" spc="-7" dirty="0"/>
              <a:t>HPV</a:t>
            </a:r>
            <a:r>
              <a:rPr lang="en-US" sz="2800" spc="-20" dirty="0"/>
              <a:t> </a:t>
            </a:r>
            <a:r>
              <a:rPr lang="zh-TW" altLang="en-US" sz="2800" dirty="0"/>
              <a:t>的持續性感染有關</a:t>
            </a:r>
          </a:p>
          <a:p>
            <a:pPr marL="16933">
              <a:lnSpc>
                <a:spcPct val="100000"/>
              </a:lnSpc>
              <a:spcBef>
                <a:spcPts val="120"/>
              </a:spcBef>
            </a:pPr>
            <a:r>
              <a:rPr lang="en-US" sz="1400" dirty="0">
                <a:latin typeface="Calibri"/>
                <a:cs typeface="Calibri"/>
              </a:rPr>
              <a:t>Persistent</a:t>
            </a:r>
            <a:r>
              <a:rPr lang="en-US" sz="1400" spc="-27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HPV</a:t>
            </a:r>
            <a:r>
              <a:rPr lang="en-US" sz="1400" spc="-13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infection</a:t>
            </a:r>
            <a:r>
              <a:rPr lang="en-US" sz="1400" spc="-33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is the</a:t>
            </a:r>
            <a:r>
              <a:rPr lang="en-US" sz="1400" spc="-27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only</a:t>
            </a:r>
            <a:r>
              <a:rPr lang="en-US" sz="1400" spc="-13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dominant</a:t>
            </a:r>
            <a:r>
              <a:rPr lang="en-US" sz="1400" spc="-40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factor</a:t>
            </a:r>
            <a:r>
              <a:rPr lang="en-US" sz="1400" spc="-33" dirty="0">
                <a:latin typeface="Calibri"/>
                <a:cs typeface="Calibri"/>
              </a:rPr>
              <a:t> </a:t>
            </a:r>
            <a:r>
              <a:rPr lang="en-US" sz="1400" spc="-7" dirty="0">
                <a:latin typeface="Calibri"/>
                <a:cs typeface="Calibri"/>
              </a:rPr>
              <a:t>relating</a:t>
            </a:r>
            <a:r>
              <a:rPr lang="en-US" sz="1400" spc="-33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to</a:t>
            </a:r>
            <a:r>
              <a:rPr lang="en-US" sz="1400" spc="-20" dirty="0">
                <a:latin typeface="Calibri"/>
                <a:cs typeface="Calibri"/>
              </a:rPr>
              <a:t> </a:t>
            </a:r>
            <a:r>
              <a:rPr lang="en-US" sz="1400" spc="-7" dirty="0">
                <a:latin typeface="Calibri"/>
                <a:cs typeface="Calibri"/>
              </a:rPr>
              <a:t>cervical</a:t>
            </a:r>
            <a:r>
              <a:rPr lang="en-US" sz="1400" spc="-33" dirty="0">
                <a:latin typeface="Calibri"/>
                <a:cs typeface="Calibri"/>
              </a:rPr>
              <a:t> </a:t>
            </a:r>
            <a:r>
              <a:rPr lang="en-US" sz="1400" spc="-7" dirty="0">
                <a:latin typeface="Calibri"/>
                <a:cs typeface="Calibri"/>
              </a:rPr>
              <a:t>cancer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970AF79-D42F-473B-B44B-52C057A18978}"/>
              </a:ext>
            </a:extLst>
          </p:cNvPr>
          <p:cNvSpPr txBox="1"/>
          <p:nvPr/>
        </p:nvSpPr>
        <p:spPr>
          <a:xfrm>
            <a:off x="1791547" y="6504567"/>
            <a:ext cx="2643293" cy="15395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6933">
              <a:spcBef>
                <a:spcPts val="160"/>
              </a:spcBef>
            </a:pPr>
            <a:r>
              <a:rPr sz="867" spc="13" dirty="0">
                <a:latin typeface="Calibri"/>
                <a:cs typeface="Calibri"/>
              </a:rPr>
              <a:t>Franco </a:t>
            </a:r>
            <a:r>
              <a:rPr sz="867" spc="7" dirty="0">
                <a:latin typeface="Calibri"/>
                <a:cs typeface="Calibri"/>
              </a:rPr>
              <a:t>EL </a:t>
            </a:r>
            <a:r>
              <a:rPr sz="867" i="1" spc="7" dirty="0">
                <a:latin typeface="Calibri"/>
                <a:cs typeface="Calibri"/>
              </a:rPr>
              <a:t>et al</a:t>
            </a:r>
            <a:r>
              <a:rPr sz="867" spc="7" dirty="0">
                <a:latin typeface="Calibri"/>
                <a:cs typeface="Calibri"/>
              </a:rPr>
              <a:t>. </a:t>
            </a:r>
            <a:r>
              <a:rPr sz="867" i="1" spc="7" dirty="0">
                <a:latin typeface="Calibri"/>
                <a:cs typeface="Calibri"/>
              </a:rPr>
              <a:t>Vaccine. </a:t>
            </a:r>
            <a:r>
              <a:rPr sz="867" spc="7" dirty="0">
                <a:latin typeface="Calibri"/>
                <a:cs typeface="Calibri"/>
              </a:rPr>
              <a:t>2005 </a:t>
            </a:r>
            <a:r>
              <a:rPr sz="867" spc="13" dirty="0">
                <a:latin typeface="Calibri"/>
                <a:cs typeface="Calibri"/>
              </a:rPr>
              <a:t>Mar</a:t>
            </a:r>
            <a:r>
              <a:rPr sz="867" spc="-53" dirty="0">
                <a:latin typeface="Calibri"/>
                <a:cs typeface="Calibri"/>
              </a:rPr>
              <a:t> </a:t>
            </a:r>
            <a:r>
              <a:rPr sz="867" spc="7" dirty="0">
                <a:latin typeface="Calibri"/>
                <a:cs typeface="Calibri"/>
              </a:rPr>
              <a:t>18;23(17-18):2388-94</a:t>
            </a:r>
            <a:endParaRPr sz="867" dirty="0">
              <a:latin typeface="Calibri"/>
              <a:cs typeface="Calibri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D2E3E63-8484-4C0D-A002-DBEA7DFEFAFD}"/>
              </a:ext>
            </a:extLst>
          </p:cNvPr>
          <p:cNvSpPr/>
          <p:nvPr/>
        </p:nvSpPr>
        <p:spPr>
          <a:xfrm>
            <a:off x="2990856" y="2345408"/>
            <a:ext cx="5926792" cy="29370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CA850141-6C6E-40A0-8805-D1FA8C8811E6}"/>
              </a:ext>
            </a:extLst>
          </p:cNvPr>
          <p:cNvSpPr txBox="1"/>
          <p:nvPr/>
        </p:nvSpPr>
        <p:spPr>
          <a:xfrm>
            <a:off x="3739388" y="2371006"/>
            <a:ext cx="30818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dirty="0">
                <a:solidFill>
                  <a:srgbClr val="002C31"/>
                </a:solidFill>
                <a:latin typeface="Calibri"/>
                <a:cs typeface="Calibri"/>
              </a:rPr>
              <a:t>100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F29E6D8B-1AB9-4E44-BED6-54542B3F57D3}"/>
              </a:ext>
            </a:extLst>
          </p:cNvPr>
          <p:cNvSpPr txBox="1"/>
          <p:nvPr/>
        </p:nvSpPr>
        <p:spPr>
          <a:xfrm>
            <a:off x="3764619" y="2884018"/>
            <a:ext cx="21674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dirty="0">
                <a:solidFill>
                  <a:srgbClr val="007887"/>
                </a:solidFill>
                <a:latin typeface="Calibri"/>
                <a:cs typeface="Calibri"/>
              </a:rPr>
              <a:t>50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4DB45D3-1125-4D66-83E9-FDDF5D2351A1}"/>
              </a:ext>
            </a:extLst>
          </p:cNvPr>
          <p:cNvSpPr txBox="1"/>
          <p:nvPr/>
        </p:nvSpPr>
        <p:spPr>
          <a:xfrm>
            <a:off x="4530344" y="2890859"/>
            <a:ext cx="21674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dirty="0">
                <a:solidFill>
                  <a:srgbClr val="50A2AD"/>
                </a:solidFill>
                <a:latin typeface="Calibri"/>
                <a:cs typeface="Calibri"/>
              </a:rPr>
              <a:t>20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3E0BB709-1FAB-4F1D-BB1A-DA5E137DB169}"/>
              </a:ext>
            </a:extLst>
          </p:cNvPr>
          <p:cNvSpPr txBox="1"/>
          <p:nvPr/>
        </p:nvSpPr>
        <p:spPr>
          <a:xfrm>
            <a:off x="5481996" y="2944978"/>
            <a:ext cx="21674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dirty="0">
                <a:solidFill>
                  <a:srgbClr val="8FBAC1"/>
                </a:solidFill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592D6CC3-466D-4F0F-AF2E-2013118F3818}"/>
              </a:ext>
            </a:extLst>
          </p:cNvPr>
          <p:cNvSpPr txBox="1"/>
          <p:nvPr/>
        </p:nvSpPr>
        <p:spPr>
          <a:xfrm>
            <a:off x="6357451" y="3161453"/>
            <a:ext cx="12530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dirty="0">
                <a:solidFill>
                  <a:srgbClr val="7BA1A7"/>
                </a:solidFill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65C5256F-EFA1-4979-A79A-19574F63FC57}"/>
              </a:ext>
            </a:extLst>
          </p:cNvPr>
          <p:cNvSpPr txBox="1"/>
          <p:nvPr/>
        </p:nvSpPr>
        <p:spPr>
          <a:xfrm>
            <a:off x="5645064" y="4025901"/>
            <a:ext cx="12530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dirty="0">
                <a:solidFill>
                  <a:srgbClr val="92E9CC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41BFC159-0617-495E-A943-12D312DE74E6}"/>
              </a:ext>
            </a:extLst>
          </p:cNvPr>
          <p:cNvSpPr txBox="1"/>
          <p:nvPr/>
        </p:nvSpPr>
        <p:spPr>
          <a:xfrm>
            <a:off x="7329594" y="4267707"/>
            <a:ext cx="26500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dirty="0">
                <a:solidFill>
                  <a:srgbClr val="6FCDE2"/>
                </a:solidFill>
                <a:latin typeface="Calibri"/>
                <a:cs typeface="Calibri"/>
              </a:rPr>
              <a:t>1</a:t>
            </a:r>
            <a:r>
              <a:rPr sz="1400" b="1" spc="7" dirty="0">
                <a:solidFill>
                  <a:srgbClr val="6FCDE2"/>
                </a:solidFill>
                <a:latin typeface="Calibri"/>
                <a:cs typeface="Calibri"/>
              </a:rPr>
              <a:t>.</a:t>
            </a:r>
            <a:r>
              <a:rPr sz="1400" b="1" dirty="0">
                <a:solidFill>
                  <a:srgbClr val="6FCDE2"/>
                </a:solidFill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DD63B5C5-C406-42AF-A37A-A07AB92DCF75}"/>
              </a:ext>
            </a:extLst>
          </p:cNvPr>
          <p:cNvSpPr txBox="1"/>
          <p:nvPr/>
        </p:nvSpPr>
        <p:spPr>
          <a:xfrm>
            <a:off x="4468368" y="2452623"/>
            <a:ext cx="1662853" cy="210314"/>
          </a:xfrm>
          <a:prstGeom prst="rect">
            <a:avLst/>
          </a:prstGeom>
          <a:solidFill>
            <a:srgbClr val="FF6600"/>
          </a:solidFill>
        </p:spPr>
        <p:txBody>
          <a:bodyPr vert="horz" wrap="square" lIns="0" tIns="25400" rIns="0" bIns="0" rtlCol="0">
            <a:spAutoFit/>
          </a:bodyPr>
          <a:lstStyle/>
          <a:p>
            <a:pPr marL="69424">
              <a:spcBef>
                <a:spcPts val="200"/>
              </a:spcBef>
            </a:pPr>
            <a:r>
              <a:rPr sz="1200" b="1" spc="-7" dirty="0">
                <a:solidFill>
                  <a:srgbClr val="FFFFFF"/>
                </a:solidFill>
                <a:latin typeface="Calibri"/>
                <a:cs typeface="Calibri"/>
              </a:rPr>
              <a:t>HPV and cervical cancer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CA95845E-5085-4A9B-A469-1FDDE081701E}"/>
              </a:ext>
            </a:extLst>
          </p:cNvPr>
          <p:cNvSpPr txBox="1"/>
          <p:nvPr/>
        </p:nvSpPr>
        <p:spPr>
          <a:xfrm>
            <a:off x="6061455" y="2804160"/>
            <a:ext cx="1735667" cy="208604"/>
          </a:xfrm>
          <a:prstGeom prst="rect">
            <a:avLst/>
          </a:prstGeom>
          <a:solidFill>
            <a:srgbClr val="6E99C5"/>
          </a:solidFill>
        </p:spPr>
        <p:txBody>
          <a:bodyPr vert="horz" wrap="square" lIns="0" tIns="23707" rIns="0" bIns="0" rtlCol="0">
            <a:spAutoFit/>
          </a:bodyPr>
          <a:lstStyle/>
          <a:p>
            <a:pPr marL="69424">
              <a:spcBef>
                <a:spcPts val="187"/>
              </a:spcBef>
            </a:pPr>
            <a:r>
              <a:rPr sz="1200" b="1" spc="-7" dirty="0">
                <a:solidFill>
                  <a:srgbClr val="FFFFFF"/>
                </a:solidFill>
                <a:latin typeface="Calibri"/>
                <a:cs typeface="Calibri"/>
              </a:rPr>
              <a:t>Smoking and lung</a:t>
            </a:r>
            <a:r>
              <a:rPr sz="12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7" dirty="0">
                <a:solidFill>
                  <a:srgbClr val="FFFFFF"/>
                </a:solidFill>
                <a:latin typeface="Calibri"/>
                <a:cs typeface="Calibri"/>
              </a:rPr>
              <a:t>cancer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37480C5-1AF8-4973-BB46-D36053DEC488}"/>
              </a:ext>
            </a:extLst>
          </p:cNvPr>
          <p:cNvSpPr txBox="1"/>
          <p:nvPr/>
        </p:nvSpPr>
        <p:spPr>
          <a:xfrm>
            <a:off x="6238239" y="3629153"/>
            <a:ext cx="1645920" cy="211169"/>
          </a:xfrm>
          <a:prstGeom prst="rect">
            <a:avLst/>
          </a:prstGeom>
          <a:solidFill>
            <a:srgbClr val="6E99C5"/>
          </a:solidFill>
        </p:spPr>
        <p:txBody>
          <a:bodyPr vert="horz" wrap="square" lIns="0" tIns="26247" rIns="0" bIns="0" rtlCol="0">
            <a:spAutoFit/>
          </a:bodyPr>
          <a:lstStyle/>
          <a:p>
            <a:pPr marL="70272">
              <a:spcBef>
                <a:spcPts val="207"/>
              </a:spcBef>
            </a:pPr>
            <a:r>
              <a:rPr sz="1200" b="1" spc="-7" dirty="0">
                <a:solidFill>
                  <a:srgbClr val="FFFFFF"/>
                </a:solidFill>
                <a:latin typeface="Calibri"/>
                <a:cs typeface="Calibri"/>
              </a:rPr>
              <a:t>Alcohol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and oral</a:t>
            </a:r>
            <a:r>
              <a:rPr sz="12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7" dirty="0">
                <a:solidFill>
                  <a:srgbClr val="FFFFFF"/>
                </a:solidFill>
                <a:latin typeface="Calibri"/>
                <a:cs typeface="Calibri"/>
              </a:rPr>
              <a:t>cancer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D6E19314-AF96-49E6-B3E9-200BA7713C27}"/>
              </a:ext>
            </a:extLst>
          </p:cNvPr>
          <p:cNvSpPr txBox="1"/>
          <p:nvPr/>
        </p:nvSpPr>
        <p:spPr>
          <a:xfrm>
            <a:off x="6845808" y="3982719"/>
            <a:ext cx="1406313" cy="208604"/>
          </a:xfrm>
          <a:prstGeom prst="rect">
            <a:avLst/>
          </a:prstGeom>
          <a:solidFill>
            <a:srgbClr val="6E99C5"/>
          </a:solidFill>
        </p:spPr>
        <p:txBody>
          <a:bodyPr vert="horz" wrap="square" lIns="0" tIns="23707" rIns="0" bIns="0" rtlCol="0">
            <a:spAutoFit/>
          </a:bodyPr>
          <a:lstStyle/>
          <a:p>
            <a:pPr marL="68578">
              <a:spcBef>
                <a:spcPts val="187"/>
              </a:spcBef>
            </a:pPr>
            <a:r>
              <a:rPr sz="1200" b="1" spc="-7" dirty="0">
                <a:solidFill>
                  <a:srgbClr val="FFFFFF"/>
                </a:solidFill>
                <a:latin typeface="Calibri"/>
                <a:cs typeface="Calibri"/>
              </a:rPr>
              <a:t>ETS and lung cancer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8FA9A944-E93F-4078-A59B-D1759B87361F}"/>
              </a:ext>
            </a:extLst>
          </p:cNvPr>
          <p:cNvSpPr txBox="1"/>
          <p:nvPr/>
        </p:nvSpPr>
        <p:spPr>
          <a:xfrm>
            <a:off x="3712464" y="3564127"/>
            <a:ext cx="1461347" cy="210314"/>
          </a:xfrm>
          <a:prstGeom prst="rect">
            <a:avLst/>
          </a:prstGeom>
          <a:solidFill>
            <a:srgbClr val="6E99C5"/>
          </a:solidFill>
        </p:spPr>
        <p:txBody>
          <a:bodyPr vert="horz" wrap="square" lIns="0" tIns="25400" rIns="0" bIns="0" rtlCol="0">
            <a:spAutoFit/>
          </a:bodyPr>
          <a:lstStyle/>
          <a:p>
            <a:pPr marL="68578">
              <a:spcBef>
                <a:spcPts val="200"/>
              </a:spcBef>
            </a:pPr>
            <a:r>
              <a:rPr sz="1200" b="1" spc="-7" dirty="0">
                <a:solidFill>
                  <a:srgbClr val="FFFFFF"/>
                </a:solidFill>
                <a:latin typeface="Calibri"/>
                <a:cs typeface="Calibri"/>
              </a:rPr>
              <a:t>HBV and liver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7" dirty="0">
                <a:solidFill>
                  <a:srgbClr val="FFFFFF"/>
                </a:solidFill>
                <a:latin typeface="Calibri"/>
                <a:cs typeface="Calibri"/>
              </a:rPr>
              <a:t>cancer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8" name="object 17">
            <a:extLst>
              <a:ext uri="{FF2B5EF4-FFF2-40B4-BE49-F238E27FC236}">
                <a16:creationId xmlns:a16="http://schemas.microsoft.com/office/drawing/2014/main" id="{02804104-1754-4861-96C0-E30A30429F96}"/>
              </a:ext>
            </a:extLst>
          </p:cNvPr>
          <p:cNvGrpSpPr/>
          <p:nvPr/>
        </p:nvGrpSpPr>
        <p:grpSpPr>
          <a:xfrm>
            <a:off x="2932177" y="2281935"/>
            <a:ext cx="5580380" cy="2989580"/>
            <a:chOff x="2199132" y="1711451"/>
            <a:chExt cx="4185285" cy="2242185"/>
          </a:xfrm>
        </p:grpSpPr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EC7F743C-8376-4CDC-AEBF-F66BF68A6452}"/>
                </a:ext>
              </a:extLst>
            </p:cNvPr>
            <p:cNvSpPr/>
            <p:nvPr/>
          </p:nvSpPr>
          <p:spPr>
            <a:xfrm>
              <a:off x="3167634" y="1812797"/>
              <a:ext cx="184785" cy="271780"/>
            </a:xfrm>
            <a:custGeom>
              <a:avLst/>
              <a:gdLst/>
              <a:ahLst/>
              <a:cxnLst/>
              <a:rect l="l" t="t" r="r" b="b"/>
              <a:pathLst>
                <a:path w="184785" h="271780">
                  <a:moveTo>
                    <a:pt x="0" y="0"/>
                  </a:moveTo>
                  <a:lnTo>
                    <a:pt x="35891" y="2766"/>
                  </a:lnTo>
                  <a:lnTo>
                    <a:pt x="65198" y="10318"/>
                  </a:lnTo>
                  <a:lnTo>
                    <a:pt x="84957" y="21538"/>
                  </a:lnTo>
                  <a:lnTo>
                    <a:pt x="92202" y="35305"/>
                  </a:lnTo>
                  <a:lnTo>
                    <a:pt x="92202" y="100329"/>
                  </a:lnTo>
                  <a:lnTo>
                    <a:pt x="99446" y="114097"/>
                  </a:lnTo>
                  <a:lnTo>
                    <a:pt x="119205" y="125317"/>
                  </a:lnTo>
                  <a:lnTo>
                    <a:pt x="148512" y="132869"/>
                  </a:lnTo>
                  <a:lnTo>
                    <a:pt x="184404" y="135635"/>
                  </a:lnTo>
                  <a:lnTo>
                    <a:pt x="148512" y="138402"/>
                  </a:lnTo>
                  <a:lnTo>
                    <a:pt x="119205" y="145954"/>
                  </a:lnTo>
                  <a:lnTo>
                    <a:pt x="99446" y="157174"/>
                  </a:lnTo>
                  <a:lnTo>
                    <a:pt x="92202" y="170941"/>
                  </a:lnTo>
                  <a:lnTo>
                    <a:pt x="92202" y="235965"/>
                  </a:lnTo>
                  <a:lnTo>
                    <a:pt x="84957" y="249733"/>
                  </a:lnTo>
                  <a:lnTo>
                    <a:pt x="65198" y="260953"/>
                  </a:lnTo>
                  <a:lnTo>
                    <a:pt x="35891" y="268505"/>
                  </a:lnTo>
                  <a:lnTo>
                    <a:pt x="0" y="271271"/>
                  </a:lnTo>
                </a:path>
              </a:pathLst>
            </a:custGeom>
            <a:ln w="28956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1C78E01A-8934-4B4D-9D9C-FB4C11981AB0}"/>
                </a:ext>
              </a:extLst>
            </p:cNvPr>
            <p:cNvSpPr/>
            <p:nvPr/>
          </p:nvSpPr>
          <p:spPr>
            <a:xfrm>
              <a:off x="4344924" y="2087879"/>
              <a:ext cx="213359" cy="220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5AF39CA5-580E-468B-91D1-23763CC56511}"/>
                </a:ext>
              </a:extLst>
            </p:cNvPr>
            <p:cNvSpPr/>
            <p:nvPr/>
          </p:nvSpPr>
          <p:spPr>
            <a:xfrm>
              <a:off x="2623566" y="2512313"/>
              <a:ext cx="3746500" cy="746760"/>
            </a:xfrm>
            <a:custGeom>
              <a:avLst/>
              <a:gdLst/>
              <a:ahLst/>
              <a:cxnLst/>
              <a:rect l="l" t="t" r="r" b="b"/>
              <a:pathLst>
                <a:path w="3746500" h="746760">
                  <a:moveTo>
                    <a:pt x="0" y="57912"/>
                  </a:moveTo>
                  <a:lnTo>
                    <a:pt x="27295" y="60009"/>
                  </a:lnTo>
                  <a:lnTo>
                    <a:pt x="49577" y="65738"/>
                  </a:lnTo>
                  <a:lnTo>
                    <a:pt x="64597" y="74253"/>
                  </a:lnTo>
                  <a:lnTo>
                    <a:pt x="70103" y="84709"/>
                  </a:lnTo>
                  <a:lnTo>
                    <a:pt x="70103" y="229997"/>
                  </a:lnTo>
                  <a:lnTo>
                    <a:pt x="75610" y="240399"/>
                  </a:lnTo>
                  <a:lnTo>
                    <a:pt x="90630" y="248920"/>
                  </a:lnTo>
                  <a:lnTo>
                    <a:pt x="112912" y="254678"/>
                  </a:lnTo>
                  <a:lnTo>
                    <a:pt x="140207" y="256794"/>
                  </a:lnTo>
                  <a:lnTo>
                    <a:pt x="112912" y="258891"/>
                  </a:lnTo>
                  <a:lnTo>
                    <a:pt x="90630" y="264620"/>
                  </a:lnTo>
                  <a:lnTo>
                    <a:pt x="75610" y="273135"/>
                  </a:lnTo>
                  <a:lnTo>
                    <a:pt x="70103" y="283591"/>
                  </a:lnTo>
                  <a:lnTo>
                    <a:pt x="70103" y="428879"/>
                  </a:lnTo>
                  <a:lnTo>
                    <a:pt x="64597" y="439281"/>
                  </a:lnTo>
                  <a:lnTo>
                    <a:pt x="49577" y="447802"/>
                  </a:lnTo>
                  <a:lnTo>
                    <a:pt x="27295" y="453560"/>
                  </a:lnTo>
                  <a:lnTo>
                    <a:pt x="0" y="455675"/>
                  </a:lnTo>
                </a:path>
                <a:path w="3746500" h="746760">
                  <a:moveTo>
                    <a:pt x="1901951" y="0"/>
                  </a:moveTo>
                  <a:lnTo>
                    <a:pt x="1929247" y="2097"/>
                  </a:lnTo>
                  <a:lnTo>
                    <a:pt x="1951529" y="7826"/>
                  </a:lnTo>
                  <a:lnTo>
                    <a:pt x="1966549" y="16341"/>
                  </a:lnTo>
                  <a:lnTo>
                    <a:pt x="1972056" y="26797"/>
                  </a:lnTo>
                  <a:lnTo>
                    <a:pt x="1972056" y="267716"/>
                  </a:lnTo>
                  <a:lnTo>
                    <a:pt x="1977562" y="278171"/>
                  </a:lnTo>
                  <a:lnTo>
                    <a:pt x="1992582" y="286686"/>
                  </a:lnTo>
                  <a:lnTo>
                    <a:pt x="2014864" y="292415"/>
                  </a:lnTo>
                  <a:lnTo>
                    <a:pt x="2042159" y="294513"/>
                  </a:lnTo>
                  <a:lnTo>
                    <a:pt x="2014864" y="296628"/>
                  </a:lnTo>
                  <a:lnTo>
                    <a:pt x="1992582" y="302387"/>
                  </a:lnTo>
                  <a:lnTo>
                    <a:pt x="1977562" y="310907"/>
                  </a:lnTo>
                  <a:lnTo>
                    <a:pt x="1972056" y="321310"/>
                  </a:lnTo>
                  <a:lnTo>
                    <a:pt x="1972056" y="543179"/>
                  </a:lnTo>
                  <a:lnTo>
                    <a:pt x="1966549" y="553581"/>
                  </a:lnTo>
                  <a:lnTo>
                    <a:pt x="1951529" y="562102"/>
                  </a:lnTo>
                  <a:lnTo>
                    <a:pt x="1929247" y="567860"/>
                  </a:lnTo>
                  <a:lnTo>
                    <a:pt x="1901951" y="569976"/>
                  </a:lnTo>
                </a:path>
                <a:path w="3746500" h="746760">
                  <a:moveTo>
                    <a:pt x="3745992" y="393192"/>
                  </a:moveTo>
                  <a:lnTo>
                    <a:pt x="3710380" y="395934"/>
                  </a:lnTo>
                  <a:lnTo>
                    <a:pt x="3681317" y="403415"/>
                  </a:lnTo>
                  <a:lnTo>
                    <a:pt x="3661731" y="414516"/>
                  </a:lnTo>
                  <a:lnTo>
                    <a:pt x="3654552" y="428117"/>
                  </a:lnTo>
                  <a:lnTo>
                    <a:pt x="3654552" y="523240"/>
                  </a:lnTo>
                  <a:lnTo>
                    <a:pt x="3647372" y="536840"/>
                  </a:lnTo>
                  <a:lnTo>
                    <a:pt x="3627786" y="547941"/>
                  </a:lnTo>
                  <a:lnTo>
                    <a:pt x="3598723" y="555422"/>
                  </a:lnTo>
                  <a:lnTo>
                    <a:pt x="3563111" y="558165"/>
                  </a:lnTo>
                  <a:lnTo>
                    <a:pt x="3598723" y="560907"/>
                  </a:lnTo>
                  <a:lnTo>
                    <a:pt x="3627786" y="568388"/>
                  </a:lnTo>
                  <a:lnTo>
                    <a:pt x="3647372" y="579489"/>
                  </a:lnTo>
                  <a:lnTo>
                    <a:pt x="3654552" y="593090"/>
                  </a:lnTo>
                  <a:lnTo>
                    <a:pt x="3654552" y="711835"/>
                  </a:lnTo>
                  <a:lnTo>
                    <a:pt x="3661731" y="725435"/>
                  </a:lnTo>
                  <a:lnTo>
                    <a:pt x="3681317" y="736536"/>
                  </a:lnTo>
                  <a:lnTo>
                    <a:pt x="3710380" y="744017"/>
                  </a:lnTo>
                  <a:lnTo>
                    <a:pt x="3745992" y="746760"/>
                  </a:lnTo>
                </a:path>
              </a:pathLst>
            </a:custGeom>
            <a:ln w="28956">
              <a:solidFill>
                <a:srgbClr val="4271A6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10C1EB8B-E9DD-4001-BE9A-EC0120D15880}"/>
                </a:ext>
              </a:extLst>
            </p:cNvPr>
            <p:cNvSpPr/>
            <p:nvPr/>
          </p:nvSpPr>
          <p:spPr>
            <a:xfrm>
              <a:off x="2199132" y="1711451"/>
              <a:ext cx="260985" cy="2242185"/>
            </a:xfrm>
            <a:custGeom>
              <a:avLst/>
              <a:gdLst/>
              <a:ahLst/>
              <a:cxnLst/>
              <a:rect l="l" t="t" r="r" b="b"/>
              <a:pathLst>
                <a:path w="260985" h="2242185">
                  <a:moveTo>
                    <a:pt x="260604" y="0"/>
                  </a:moveTo>
                  <a:lnTo>
                    <a:pt x="0" y="0"/>
                  </a:lnTo>
                  <a:lnTo>
                    <a:pt x="0" y="2241804"/>
                  </a:lnTo>
                  <a:lnTo>
                    <a:pt x="260604" y="2241804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FFFFFF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3" name="object 22">
            <a:extLst>
              <a:ext uri="{FF2B5EF4-FFF2-40B4-BE49-F238E27FC236}">
                <a16:creationId xmlns:a16="http://schemas.microsoft.com/office/drawing/2014/main" id="{DD1C44D4-7674-4BD1-8A30-324D0E8BAE7A}"/>
              </a:ext>
            </a:extLst>
          </p:cNvPr>
          <p:cNvSpPr txBox="1"/>
          <p:nvPr/>
        </p:nvSpPr>
        <p:spPr>
          <a:xfrm>
            <a:off x="2774526" y="2951202"/>
            <a:ext cx="166712" cy="149775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7" dirty="0">
                <a:solidFill>
                  <a:srgbClr val="797979"/>
                </a:solidFill>
                <a:latin typeface="Calibri"/>
                <a:cs typeface="Calibri"/>
              </a:rPr>
              <a:t>Attributable</a:t>
            </a:r>
            <a:r>
              <a:rPr sz="1200" spc="7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200" spc="-7" dirty="0">
                <a:solidFill>
                  <a:srgbClr val="797979"/>
                </a:solidFill>
                <a:latin typeface="Calibri"/>
                <a:cs typeface="Calibri"/>
              </a:rPr>
              <a:t>Proportion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B398ECFD-49FE-4182-81C3-954AC17E8D90}"/>
              </a:ext>
            </a:extLst>
          </p:cNvPr>
          <p:cNvSpPr txBox="1"/>
          <p:nvPr/>
        </p:nvSpPr>
        <p:spPr>
          <a:xfrm>
            <a:off x="5339419" y="5326414"/>
            <a:ext cx="1530773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7" dirty="0">
                <a:solidFill>
                  <a:srgbClr val="797979"/>
                </a:solidFill>
                <a:latin typeface="Calibri"/>
                <a:cs typeface="Calibri"/>
              </a:rPr>
              <a:t>Prevalence </a:t>
            </a:r>
            <a:r>
              <a:rPr sz="1200" dirty="0">
                <a:solidFill>
                  <a:srgbClr val="797979"/>
                </a:solidFill>
                <a:latin typeface="Calibri"/>
                <a:cs typeface="Calibri"/>
              </a:rPr>
              <a:t>of </a:t>
            </a:r>
            <a:r>
              <a:rPr sz="1200" spc="-7" dirty="0">
                <a:solidFill>
                  <a:srgbClr val="797979"/>
                </a:solidFill>
                <a:latin typeface="Calibri"/>
                <a:cs typeface="Calibri"/>
              </a:rPr>
              <a:t>risk</a:t>
            </a:r>
            <a:r>
              <a:rPr sz="1200" spc="-47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200" spc="-7" dirty="0">
                <a:solidFill>
                  <a:srgbClr val="797979"/>
                </a:solidFill>
                <a:latin typeface="Calibri"/>
                <a:cs typeface="Calibri"/>
              </a:rPr>
              <a:t>factor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8629C8D1-D4F5-462B-81BA-8DE0A4A41B36}"/>
              </a:ext>
            </a:extLst>
          </p:cNvPr>
          <p:cNvSpPr txBox="1"/>
          <p:nvPr/>
        </p:nvSpPr>
        <p:spPr>
          <a:xfrm>
            <a:off x="7439660" y="1568027"/>
            <a:ext cx="3056467" cy="4244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115879" marR="6773" indent="-397077" algn="r">
              <a:lnSpc>
                <a:spcPct val="103099"/>
              </a:lnSpc>
              <a:spcBef>
                <a:spcPts val="127"/>
              </a:spcBef>
            </a:pPr>
            <a:r>
              <a:rPr sz="867" spc="13" dirty="0">
                <a:solidFill>
                  <a:srgbClr val="00525E"/>
                </a:solidFill>
                <a:latin typeface="微軟正黑體"/>
                <a:cs typeface="微軟正黑體"/>
              </a:rPr>
              <a:t>Human</a:t>
            </a:r>
            <a:r>
              <a:rPr sz="867" spc="-7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867" spc="13" dirty="0">
                <a:solidFill>
                  <a:srgbClr val="00525E"/>
                </a:solidFill>
                <a:latin typeface="微軟正黑體"/>
                <a:cs typeface="微軟正黑體"/>
              </a:rPr>
              <a:t>papillomavirus (HPV)=</a:t>
            </a:r>
            <a:r>
              <a:rPr sz="867" spc="27" dirty="0">
                <a:solidFill>
                  <a:srgbClr val="00525E"/>
                </a:solidFill>
                <a:latin typeface="微軟正黑體"/>
                <a:cs typeface="微軟正黑體"/>
              </a:rPr>
              <a:t>人類乳突病毒 </a:t>
            </a:r>
            <a:r>
              <a:rPr sz="867" spc="7" dirty="0">
                <a:solidFill>
                  <a:srgbClr val="00525E"/>
                </a:solidFill>
                <a:latin typeface="微軟正黑體"/>
                <a:cs typeface="微軟正黑體"/>
              </a:rPr>
              <a:t> Hepatitis </a:t>
            </a:r>
            <a:r>
              <a:rPr sz="867" spc="13" dirty="0">
                <a:solidFill>
                  <a:srgbClr val="00525E"/>
                </a:solidFill>
                <a:latin typeface="微軟正黑體"/>
                <a:cs typeface="微軟正黑體"/>
              </a:rPr>
              <a:t>B</a:t>
            </a:r>
            <a:r>
              <a:rPr sz="867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867" spc="13" dirty="0">
                <a:solidFill>
                  <a:srgbClr val="00525E"/>
                </a:solidFill>
                <a:latin typeface="微軟正黑體"/>
                <a:cs typeface="微軟正黑體"/>
              </a:rPr>
              <a:t>virus</a:t>
            </a:r>
            <a:r>
              <a:rPr sz="867" spc="7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867" spc="13" dirty="0">
                <a:solidFill>
                  <a:srgbClr val="00525E"/>
                </a:solidFill>
                <a:latin typeface="微軟正黑體"/>
                <a:cs typeface="微軟正黑體"/>
              </a:rPr>
              <a:t>(HBV)=B</a:t>
            </a:r>
            <a:r>
              <a:rPr sz="867" spc="27" dirty="0">
                <a:solidFill>
                  <a:srgbClr val="00525E"/>
                </a:solidFill>
                <a:latin typeface="微軟正黑體"/>
                <a:cs typeface="微軟正黑體"/>
              </a:rPr>
              <a:t>型肝炎病毒</a:t>
            </a:r>
            <a:endParaRPr sz="867" dirty="0">
              <a:latin typeface="微軟正黑體"/>
              <a:cs typeface="微軟正黑體"/>
            </a:endParaRPr>
          </a:p>
          <a:p>
            <a:pPr marR="6773" algn="r">
              <a:spcBef>
                <a:spcPts val="47"/>
              </a:spcBef>
            </a:pPr>
            <a:r>
              <a:rPr sz="867" spc="13" dirty="0">
                <a:solidFill>
                  <a:srgbClr val="00525E"/>
                </a:solidFill>
                <a:latin typeface="微軟正黑體"/>
                <a:cs typeface="微軟正黑體"/>
              </a:rPr>
              <a:t>environmental </a:t>
            </a:r>
            <a:r>
              <a:rPr sz="867" spc="7" dirty="0">
                <a:solidFill>
                  <a:srgbClr val="00525E"/>
                </a:solidFill>
                <a:latin typeface="微軟正黑體"/>
                <a:cs typeface="微軟正黑體"/>
              </a:rPr>
              <a:t>tobacco</a:t>
            </a:r>
            <a:r>
              <a:rPr sz="867" spc="40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867" spc="13" dirty="0">
                <a:solidFill>
                  <a:srgbClr val="00525E"/>
                </a:solidFill>
                <a:latin typeface="微軟正黑體"/>
                <a:cs typeface="微軟正黑體"/>
              </a:rPr>
              <a:t>smoke</a:t>
            </a:r>
            <a:r>
              <a:rPr sz="867" spc="33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867" spc="7" dirty="0">
                <a:solidFill>
                  <a:srgbClr val="00525E"/>
                </a:solidFill>
                <a:latin typeface="微軟正黑體"/>
                <a:cs typeface="微軟正黑體"/>
              </a:rPr>
              <a:t>(ETS）=</a:t>
            </a:r>
            <a:r>
              <a:rPr sz="867" spc="27" dirty="0">
                <a:solidFill>
                  <a:srgbClr val="00525E"/>
                </a:solidFill>
                <a:latin typeface="微軟正黑體"/>
                <a:cs typeface="微軟正黑體"/>
              </a:rPr>
              <a:t>環境性菸煙</a:t>
            </a:r>
            <a:r>
              <a:rPr sz="867" spc="7" dirty="0">
                <a:solidFill>
                  <a:srgbClr val="00525E"/>
                </a:solidFill>
                <a:latin typeface="微軟正黑體"/>
                <a:cs typeface="微軟正黑體"/>
              </a:rPr>
              <a:t>;</a:t>
            </a:r>
            <a:r>
              <a:rPr sz="867" spc="27" dirty="0">
                <a:solidFill>
                  <a:srgbClr val="00525E"/>
                </a:solidFill>
                <a:latin typeface="微軟正黑體"/>
                <a:cs typeface="微軟正黑體"/>
              </a:rPr>
              <a:t>二手菸</a:t>
            </a:r>
            <a:endParaRPr sz="867" dirty="0">
              <a:latin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21416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9845" y="274641"/>
            <a:ext cx="9882555" cy="535527"/>
          </a:xfrm>
        </p:spPr>
        <p:txBody>
          <a:bodyPr/>
          <a:lstStyle/>
          <a:p>
            <a:r>
              <a:rPr lang="zh-TW" altLang="en-US" dirty="0"/>
              <a:t>贊成公費疫苗施打嗎？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1" y="1045708"/>
            <a:ext cx="11222718" cy="582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908800" y="4577010"/>
            <a:ext cx="4905829" cy="21390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rPr>
              <a:t>Compared to the current vaccination program with </a:t>
            </a:r>
            <a:r>
              <a:rPr kumimoji="0" lang="en-US" altLang="zh-TW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rPr>
              <a:t>quadrivalent</a:t>
            </a:r>
            <a:r>
              <a:rPr kumimoji="0" lang="en-US" altLang="zh-TW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rPr>
              <a:t> vaccine, The new technology is associated with an ICER of 10,463€ per QALY gained in universal vaccination, </a:t>
            </a:r>
            <a:r>
              <a:rPr kumimoji="0" lang="en-US" altLang="zh-TW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rPr>
              <a:t>decreasing to 4483€ </a:t>
            </a:r>
            <a:r>
              <a:rPr kumimoji="0" lang="en-US" altLang="zh-TW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rPr>
              <a:t>when considering the vaccine switch for girls-only.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115686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rPr>
              <a:t>換算成</a:t>
            </a:r>
            <a:r>
              <a:rPr kumimoji="0" lang="en-US" altLang="zh-TW" sz="1900" b="1" i="0" u="none" strike="noStrike" kern="1200" cap="none" spc="0" normalizeH="0" baseline="0" noProof="0" dirty="0">
                <a:ln>
                  <a:noFill/>
                </a:ln>
                <a:solidFill>
                  <a:srgbClr val="115686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rPr>
              <a:t>TWD=150718.46</a:t>
            </a:r>
            <a:endParaRPr kumimoji="0" lang="zh-TW" altLang="en-US" sz="1900" b="1" i="0" u="none" strike="noStrike" kern="1200" cap="none" spc="0" normalizeH="0" baseline="0" noProof="0" dirty="0">
              <a:ln>
                <a:noFill/>
              </a:ln>
              <a:solidFill>
                <a:srgbClr val="115686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846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9845" y="274640"/>
            <a:ext cx="9882555" cy="535531"/>
          </a:xfrm>
        </p:spPr>
        <p:txBody>
          <a:bodyPr/>
          <a:lstStyle/>
          <a:p>
            <a:r>
              <a:rPr lang="zh-TW" altLang="en-US" dirty="0"/>
              <a:t>醫病共享決策（</a:t>
            </a:r>
            <a:r>
              <a:rPr lang="en-US" altLang="zh-TW" dirty="0"/>
              <a:t>SDM</a:t>
            </a:r>
            <a:r>
              <a:rPr lang="zh-TW" altLang="en-US" dirty="0"/>
              <a:t>）</a:t>
            </a:r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/>
        </p:nvGraphicFramePr>
        <p:xfrm>
          <a:off x="1102565" y="1043577"/>
          <a:ext cx="9982972" cy="529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點陣圖影像" r:id="rId2" imgW="7392432" imgH="3914286" progId="PBrush">
                  <p:embed/>
                </p:oleObj>
              </mc:Choice>
              <mc:Fallback>
                <p:oleObj name="點陣圖影像" r:id="rId2" imgW="7392432" imgH="3914286" progId="PBrush">
                  <p:embed/>
                  <p:pic>
                    <p:nvPicPr>
                      <p:cNvPr id="3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565" y="1043577"/>
                        <a:ext cx="9982972" cy="5299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/>
        </p:nvSpPr>
        <p:spPr>
          <a:xfrm>
            <a:off x="10762796" y="6611778"/>
            <a:ext cx="1051883" cy="24621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Ref.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三軍總醫院</a:t>
            </a:r>
          </a:p>
        </p:txBody>
      </p:sp>
    </p:spTree>
    <p:extLst>
      <p:ext uri="{BB962C8B-B14F-4D97-AF65-F5344CB8AC3E}">
        <p14:creationId xmlns:p14="http://schemas.microsoft.com/office/powerpoint/2010/main" val="256173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6F94858-9097-4359-9ACF-EDA40D6F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0"/>
            <a:ext cx="11553371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47543" y="551543"/>
            <a:ext cx="1973943" cy="4746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96287" y="551543"/>
            <a:ext cx="1705428" cy="14949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505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0" y="101600"/>
          <a:ext cx="12221029" cy="6712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08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2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395"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/>
                        <a:t>醫療現況</a:t>
                      </a:r>
                      <a:r>
                        <a:rPr lang="en-US" altLang="zh-TW" sz="2000" b="1" dirty="0"/>
                        <a:t>(EBM)</a:t>
                      </a:r>
                      <a:endParaRPr lang="zh-TW" altLang="en-US" sz="20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施打對象限制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519"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86"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/>
                        <a:t>費用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副作用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854"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" r="2045" b="13912"/>
          <a:stretch/>
        </p:blipFill>
        <p:spPr bwMode="auto">
          <a:xfrm>
            <a:off x="159658" y="536797"/>
            <a:ext cx="5544455" cy="29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F0A3A3-1EE2-458A-8C45-88F15E318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" t="10917" r="1541" b="14053"/>
          <a:stretch/>
        </p:blipFill>
        <p:spPr>
          <a:xfrm>
            <a:off x="6073096" y="539135"/>
            <a:ext cx="5770561" cy="2977462"/>
          </a:xfrm>
          <a:prstGeom prst="rect">
            <a:avLst/>
          </a:prstGeom>
        </p:spPr>
      </p:pic>
      <p:pic>
        <p:nvPicPr>
          <p:cNvPr id="6" name="Picture 2" descr="https://2.bp.blogspot.com/-Uy9dyuvFeZ4/V345uqtTJuI/AAAAAAABSxM/2A7DjPUI6WAX4EsAdv6bKr2cPu5fcDj6QCLcB/s1600/NEJS%2B20141119-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6" b="16997"/>
          <a:stretch/>
        </p:blipFill>
        <p:spPr bwMode="auto">
          <a:xfrm>
            <a:off x="8278" y="4082846"/>
            <a:ext cx="5847214" cy="265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35430" y="5556369"/>
            <a:ext cx="113211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公費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9-14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歲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B36E7E7-F469-4A26-B7CC-B1F3B6A73D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8" t="18029" r="14251" b="14492"/>
          <a:stretch/>
        </p:blipFill>
        <p:spPr>
          <a:xfrm>
            <a:off x="6734629" y="4044779"/>
            <a:ext cx="4673599" cy="275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1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3"/>
          <p:cNvSpPr txBox="1">
            <a:spLocks noGrp="1"/>
          </p:cNvSpPr>
          <p:nvPr>
            <p:ph type="title"/>
          </p:nvPr>
        </p:nvSpPr>
        <p:spPr>
          <a:xfrm>
            <a:off x="1699846" y="274638"/>
            <a:ext cx="988255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</a:pPr>
            <a:r>
              <a:rPr lang="en-US" dirty="0" err="1"/>
              <a:t>給病人的建議</a:t>
            </a:r>
            <a:r>
              <a:rPr lang="en-US" dirty="0"/>
              <a:t>…</a:t>
            </a:r>
            <a:endParaRPr dirty="0"/>
          </a:p>
        </p:txBody>
      </p:sp>
      <p:sp>
        <p:nvSpPr>
          <p:cNvPr id="640" name="Google Shape;640;p33"/>
          <p:cNvSpPr txBox="1"/>
          <p:nvPr/>
        </p:nvSpPr>
        <p:spPr>
          <a:xfrm>
            <a:off x="640442" y="1364343"/>
            <a:ext cx="8227787" cy="5100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	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施打子宮頸疫苗可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有效預防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成子宮頸癌的發生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，疫苗拖打後的副作用是常見的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皮膚、噁心不適感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，但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不一定每人都會發生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，依據您的條件，目前只能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自費施打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，總共施打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劑約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15000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元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(9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價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170" name="Picture 2" descr="減少醫病間的「地雷」，6件事必知- 康健雜誌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4138998"/>
            <a:ext cx="4750254" cy="271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圖說文字 1"/>
          <p:cNvSpPr/>
          <p:nvPr/>
        </p:nvSpPr>
        <p:spPr>
          <a:xfrm>
            <a:off x="596900" y="1364342"/>
            <a:ext cx="8169729" cy="2801258"/>
          </a:xfrm>
          <a:prstGeom prst="wedgeRoundRectCallout">
            <a:avLst>
              <a:gd name="adj1" fmla="val -1293"/>
              <a:gd name="adj2" fmla="val 68952"/>
              <a:gd name="adj3" fmla="val 16667"/>
            </a:avLst>
          </a:prstGeom>
          <a:noFill/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3"/>
          <a:stretch/>
        </p:blipFill>
        <p:spPr bwMode="auto">
          <a:xfrm>
            <a:off x="10366600" y="1296788"/>
            <a:ext cx="1825399" cy="556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向右箭號 2"/>
          <p:cNvSpPr/>
          <p:nvPr/>
        </p:nvSpPr>
        <p:spPr>
          <a:xfrm>
            <a:off x="8563429" y="4746172"/>
            <a:ext cx="1320800" cy="1509486"/>
          </a:xfrm>
          <a:prstGeom prst="rightArrow">
            <a:avLst>
              <a:gd name="adj1" fmla="val 65385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89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243" y="-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9923518-9952-457E-A267-B0E9C39B5B77}"/>
              </a:ext>
            </a:extLst>
          </p:cNvPr>
          <p:cNvSpPr txBox="1"/>
          <p:nvPr/>
        </p:nvSpPr>
        <p:spPr>
          <a:xfrm>
            <a:off x="4817943" y="3722373"/>
            <a:ext cx="2514171" cy="233464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marL="0" marR="0" lvl="0" indent="0" algn="dist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Training management</a:t>
            </a:r>
          </a:p>
        </p:txBody>
      </p:sp>
      <p:sp>
        <p:nvSpPr>
          <p:cNvPr id="53" name="矩形 52"/>
          <p:cNvSpPr/>
          <p:nvPr/>
        </p:nvSpPr>
        <p:spPr>
          <a:xfrm>
            <a:off x="-1532" y="2278743"/>
            <a:ext cx="12191289" cy="2649630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31940" y="2767281"/>
            <a:ext cx="11524343" cy="1323435"/>
          </a:xfrm>
          <a:prstGeom prst="rect">
            <a:avLst/>
          </a:prstGeom>
        </p:spPr>
        <p:txBody>
          <a:bodyPr wrap="square" lIns="91436" tIns="45718" rIns="91436" bIns="4571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11430">
                  <a:solidFill>
                    <a:srgbClr val="C09200"/>
                  </a:solidFill>
                </a:ln>
                <a:solidFill>
                  <a:srgbClr val="DFDA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Script MT Bold" panose="03040602040607080904" pitchFamily="66" charset="0"/>
                <a:ea typeface="义启紫水晶体" panose="02000500000000000000" pitchFamily="2" charset="-128"/>
                <a:cs typeface="义启紫水晶体" panose="02000500000000000000" pitchFamily="2" charset="-128"/>
                <a:sym typeface="Arial"/>
              </a:rPr>
              <a:t>Thanks For Your Listening</a:t>
            </a:r>
          </a:p>
        </p:txBody>
      </p:sp>
    </p:spTree>
    <p:extLst>
      <p:ext uri="{BB962C8B-B14F-4D97-AF65-F5344CB8AC3E}">
        <p14:creationId xmlns:p14="http://schemas.microsoft.com/office/powerpoint/2010/main" val="58165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9ED9CAB-3901-424A-84C7-782717D6B56E}"/>
              </a:ext>
            </a:extLst>
          </p:cNvPr>
          <p:cNvSpPr txBox="1"/>
          <p:nvPr/>
        </p:nvSpPr>
        <p:spPr>
          <a:xfrm>
            <a:off x="222436" y="6525294"/>
            <a:ext cx="483616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dirty="0">
                <a:latin typeface="Calibri"/>
                <a:cs typeface="Calibri"/>
              </a:rPr>
              <a:t>Woodman </a:t>
            </a:r>
            <a:r>
              <a:rPr sz="1067" i="1" dirty="0">
                <a:latin typeface="Calibri"/>
                <a:cs typeface="Calibri"/>
              </a:rPr>
              <a:t>et </a:t>
            </a:r>
            <a:r>
              <a:rPr sz="1067" i="1" spc="-7" dirty="0">
                <a:latin typeface="Calibri"/>
                <a:cs typeface="Calibri"/>
              </a:rPr>
              <a:t>al</a:t>
            </a:r>
            <a:r>
              <a:rPr sz="1067" spc="-7" dirty="0">
                <a:latin typeface="Calibri"/>
                <a:cs typeface="Calibri"/>
              </a:rPr>
              <a:t>. </a:t>
            </a:r>
            <a:r>
              <a:rPr sz="1067" i="1" spc="-7" dirty="0">
                <a:latin typeface="Calibri"/>
                <a:cs typeface="Calibri"/>
              </a:rPr>
              <a:t>Nature Reviews Cancer </a:t>
            </a:r>
            <a:r>
              <a:rPr sz="1067" b="1" dirty="0">
                <a:latin typeface="Calibri"/>
                <a:cs typeface="Calibri"/>
              </a:rPr>
              <a:t>7</a:t>
            </a:r>
            <a:r>
              <a:rPr sz="1067" dirty="0">
                <a:latin typeface="Calibri"/>
                <a:cs typeface="Calibri"/>
              </a:rPr>
              <a:t>, 11–22 </a:t>
            </a:r>
            <a:r>
              <a:rPr sz="1067" spc="-7" dirty="0">
                <a:latin typeface="Calibri"/>
                <a:cs typeface="Calibri"/>
              </a:rPr>
              <a:t>(January </a:t>
            </a:r>
            <a:r>
              <a:rPr sz="1067" dirty="0">
                <a:latin typeface="Calibri"/>
                <a:cs typeface="Calibri"/>
              </a:rPr>
              <a:t>2007) |</a:t>
            </a:r>
            <a:r>
              <a:rPr sz="1067" spc="-27" dirty="0">
                <a:latin typeface="Calibri"/>
                <a:cs typeface="Calibri"/>
              </a:rPr>
              <a:t> </a:t>
            </a:r>
            <a:r>
              <a:rPr sz="1067" spc="-7" dirty="0">
                <a:latin typeface="Calibri"/>
                <a:cs typeface="Calibri"/>
              </a:rPr>
              <a:t>doi:10.1038/nrc2050</a:t>
            </a:r>
            <a:endParaRPr sz="1067" dirty="0">
              <a:latin typeface="Calibri"/>
              <a:cs typeface="Calibri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ECE351C-A3C6-439B-A4DF-52EBB6D07CA9}"/>
              </a:ext>
            </a:extLst>
          </p:cNvPr>
          <p:cNvSpPr txBox="1">
            <a:spLocks/>
          </p:cNvSpPr>
          <p:nvPr/>
        </p:nvSpPr>
        <p:spPr>
          <a:xfrm>
            <a:off x="1354667" y="57003"/>
            <a:ext cx="10837333" cy="9189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087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064"/>
              </a:buClr>
              <a:buSzPts val="3200"/>
              <a:buFont typeface="Microsoft Yahei"/>
              <a:buNone/>
              <a:defRPr sz="3200" b="1" i="0" u="none" strike="noStrike" cap="none">
                <a:solidFill>
                  <a:srgbClr val="0C406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zh-TW" altLang="en-US" sz="2933" spc="-7" dirty="0">
                <a:latin typeface="微軟正黑體"/>
                <a:cs typeface="微軟正黑體"/>
              </a:rPr>
              <a:t>子宮頸</a:t>
            </a:r>
            <a:r>
              <a:rPr lang="zh-TW" altLang="en-US" sz="2933" spc="673" dirty="0">
                <a:latin typeface="微軟正黑體"/>
                <a:cs typeface="微軟正黑體"/>
              </a:rPr>
              <a:t>癌</a:t>
            </a:r>
            <a:r>
              <a:rPr lang="en-US" altLang="zh-TW" sz="2933" spc="-7" dirty="0">
                <a:latin typeface="Calibri"/>
                <a:cs typeface="Calibri"/>
              </a:rPr>
              <a:t>-</a:t>
            </a:r>
            <a:r>
              <a:rPr lang="zh-TW" altLang="en-US" sz="2933" dirty="0">
                <a:latin typeface="Calibri"/>
                <a:cs typeface="Calibri"/>
              </a:rPr>
              <a:t> </a:t>
            </a:r>
            <a:r>
              <a:rPr lang="en-US" sz="2933" spc="-13" dirty="0">
                <a:latin typeface="Calibri"/>
                <a:cs typeface="Calibri"/>
              </a:rPr>
              <a:t>HPV</a:t>
            </a:r>
            <a:r>
              <a:rPr lang="zh-TW" altLang="en-US" sz="2933" spc="-7" dirty="0">
                <a:latin typeface="微軟正黑體"/>
                <a:cs typeface="微軟正黑體"/>
              </a:rPr>
              <a:t>致癌機轉</a:t>
            </a:r>
            <a:r>
              <a:rPr lang="zh-TW" altLang="en-US" sz="2933" spc="-27" dirty="0">
                <a:latin typeface="微軟正黑體"/>
                <a:cs typeface="微軟正黑體"/>
              </a:rPr>
              <a:t> </a:t>
            </a:r>
            <a:r>
              <a:rPr lang="en-US" sz="2933" spc="-13" dirty="0">
                <a:latin typeface="Calibri"/>
                <a:cs typeface="Calibri"/>
              </a:rPr>
              <a:t>Pathogenesis</a:t>
            </a:r>
            <a:r>
              <a:rPr lang="en-US" sz="2933" spc="27" dirty="0">
                <a:latin typeface="Calibri"/>
                <a:cs typeface="Calibri"/>
              </a:rPr>
              <a:t> </a:t>
            </a:r>
            <a:r>
              <a:rPr lang="en-US" sz="2933" spc="-7" dirty="0">
                <a:latin typeface="Calibri"/>
                <a:cs typeface="Calibri"/>
              </a:rPr>
              <a:t>of</a:t>
            </a:r>
            <a:r>
              <a:rPr lang="en-US" sz="2933" spc="-13" dirty="0">
                <a:latin typeface="Calibri"/>
                <a:cs typeface="Calibri"/>
              </a:rPr>
              <a:t> </a:t>
            </a:r>
            <a:r>
              <a:rPr lang="en-US" sz="2933" spc="-7" dirty="0">
                <a:latin typeface="Calibri"/>
                <a:cs typeface="Calibri"/>
              </a:rPr>
              <a:t>cervical </a:t>
            </a:r>
            <a:r>
              <a:rPr lang="en-US" sz="2933" spc="-13" dirty="0">
                <a:latin typeface="Calibri"/>
                <a:cs typeface="Calibri"/>
              </a:rPr>
              <a:t>cancer</a:t>
            </a:r>
            <a:endParaRPr lang="en-US" sz="2933" dirty="0">
              <a:latin typeface="Calibri"/>
              <a:cs typeface="Calibri"/>
            </a:endParaRPr>
          </a:p>
          <a:p>
            <a:pPr marL="16933">
              <a:lnSpc>
                <a:spcPct val="100000"/>
              </a:lnSpc>
            </a:pPr>
            <a:r>
              <a:rPr lang="zh-TW" altLang="en-US" sz="2933" spc="-7" dirty="0">
                <a:solidFill>
                  <a:srgbClr val="0431FF"/>
                </a:solidFill>
                <a:latin typeface="微軟正黑體"/>
                <a:cs typeface="微軟正黑體"/>
              </a:rPr>
              <a:t>隨著時間，上皮癌化的程度和範圍</a:t>
            </a:r>
            <a:r>
              <a:rPr lang="zh-TW" altLang="en-US" sz="2933" dirty="0">
                <a:solidFill>
                  <a:srgbClr val="0431FF"/>
                </a:solidFill>
                <a:latin typeface="微軟正黑體"/>
                <a:cs typeface="微軟正黑體"/>
              </a:rPr>
              <a:t>可</a:t>
            </a:r>
            <a:r>
              <a:rPr lang="zh-TW" altLang="en-US" sz="2933" spc="-7" dirty="0">
                <a:solidFill>
                  <a:srgbClr val="0431FF"/>
                </a:solidFill>
                <a:latin typeface="微軟正黑體"/>
                <a:cs typeface="微軟正黑體"/>
              </a:rPr>
              <a:t>能增</a:t>
            </a:r>
            <a:r>
              <a:rPr lang="zh-TW" altLang="en-US" sz="2933" dirty="0">
                <a:solidFill>
                  <a:srgbClr val="0431FF"/>
                </a:solidFill>
                <a:latin typeface="微軟正黑體"/>
                <a:cs typeface="微軟正黑體"/>
              </a:rPr>
              <a:t>加</a:t>
            </a:r>
            <a:r>
              <a:rPr lang="zh-TW" altLang="en-US" sz="2933" spc="-7" dirty="0">
                <a:solidFill>
                  <a:srgbClr val="0431FF"/>
                </a:solidFill>
                <a:latin typeface="微軟正黑體"/>
                <a:cs typeface="微軟正黑體"/>
              </a:rPr>
              <a:t>，最</a:t>
            </a:r>
            <a:r>
              <a:rPr lang="zh-TW" altLang="en-US" sz="2933" dirty="0">
                <a:solidFill>
                  <a:srgbClr val="0431FF"/>
                </a:solidFill>
                <a:latin typeface="微軟正黑體"/>
                <a:cs typeface="微軟正黑體"/>
              </a:rPr>
              <a:t>終</a:t>
            </a:r>
            <a:r>
              <a:rPr lang="zh-TW" altLang="en-US" sz="2933" spc="-7" dirty="0">
                <a:solidFill>
                  <a:srgbClr val="0431FF"/>
                </a:solidFill>
                <a:latin typeface="微軟正黑體"/>
                <a:cs typeface="微軟正黑體"/>
              </a:rPr>
              <a:t>進展</a:t>
            </a:r>
            <a:r>
              <a:rPr lang="zh-TW" altLang="en-US" sz="2933" dirty="0">
                <a:solidFill>
                  <a:srgbClr val="0431FF"/>
                </a:solidFill>
                <a:latin typeface="微軟正黑體"/>
                <a:cs typeface="微軟正黑體"/>
              </a:rPr>
              <a:t>成</a:t>
            </a:r>
            <a:r>
              <a:rPr lang="zh-TW" altLang="en-US" sz="2933" spc="-7" dirty="0">
                <a:solidFill>
                  <a:srgbClr val="0431FF"/>
                </a:solidFill>
                <a:latin typeface="微軟正黑體"/>
                <a:cs typeface="微軟正黑體"/>
              </a:rPr>
              <a:t>子宮</a:t>
            </a:r>
            <a:r>
              <a:rPr lang="zh-TW" altLang="en-US" sz="2933" dirty="0">
                <a:solidFill>
                  <a:srgbClr val="0431FF"/>
                </a:solidFill>
                <a:latin typeface="微軟正黑體"/>
                <a:cs typeface="微軟正黑體"/>
              </a:rPr>
              <a:t>頸</a:t>
            </a:r>
            <a:r>
              <a:rPr lang="zh-TW" altLang="en-US" sz="2933" spc="-7" dirty="0">
                <a:solidFill>
                  <a:srgbClr val="0431FF"/>
                </a:solidFill>
                <a:latin typeface="微軟正黑體"/>
                <a:cs typeface="微軟正黑體"/>
              </a:rPr>
              <a:t>癌</a:t>
            </a:r>
            <a:endParaRPr lang="zh-TW" altLang="en-US" sz="2933" dirty="0">
              <a:latin typeface="微軟正黑體"/>
              <a:cs typeface="微軟正黑體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6621761-F98A-456A-8BEC-F2E18302E88F}"/>
              </a:ext>
            </a:extLst>
          </p:cNvPr>
          <p:cNvSpPr/>
          <p:nvPr/>
        </p:nvSpPr>
        <p:spPr>
          <a:xfrm>
            <a:off x="1848990" y="1497584"/>
            <a:ext cx="8760081" cy="4584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501DB6A-DAEA-4604-805A-D64691A2B64E}"/>
              </a:ext>
            </a:extLst>
          </p:cNvPr>
          <p:cNvSpPr txBox="1"/>
          <p:nvPr/>
        </p:nvSpPr>
        <p:spPr>
          <a:xfrm>
            <a:off x="8074490" y="985688"/>
            <a:ext cx="40597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7" dirty="0">
                <a:solidFill>
                  <a:srgbClr val="00525E"/>
                </a:solidFill>
                <a:latin typeface="微軟正黑體"/>
                <a:cs typeface="微軟正黑體"/>
              </a:rPr>
              <a:t>Human</a:t>
            </a:r>
            <a:r>
              <a:rPr sz="1200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1200" spc="-13" dirty="0">
                <a:solidFill>
                  <a:srgbClr val="00525E"/>
                </a:solidFill>
                <a:latin typeface="微軟正黑體"/>
                <a:cs typeface="微軟正黑體"/>
              </a:rPr>
              <a:t>papillomavirus</a:t>
            </a:r>
            <a:r>
              <a:rPr sz="1200" spc="73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1200" spc="-7" dirty="0">
                <a:solidFill>
                  <a:srgbClr val="00525E"/>
                </a:solidFill>
                <a:latin typeface="微軟正黑體"/>
                <a:cs typeface="微軟正黑體"/>
              </a:rPr>
              <a:t>(HPV)=</a:t>
            </a:r>
            <a:r>
              <a:rPr sz="1200" dirty="0">
                <a:solidFill>
                  <a:srgbClr val="00525E"/>
                </a:solidFill>
                <a:latin typeface="微軟正黑體"/>
                <a:cs typeface="微軟正黑體"/>
              </a:rPr>
              <a:t>人類乳突病毒</a:t>
            </a:r>
            <a:endParaRPr sz="1200">
              <a:latin typeface="微軟正黑體"/>
              <a:cs typeface="微軟正黑體"/>
            </a:endParaRPr>
          </a:p>
          <a:p>
            <a:pPr marL="16933"/>
            <a:r>
              <a:rPr sz="1200" spc="-7" dirty="0">
                <a:solidFill>
                  <a:srgbClr val="00525E"/>
                </a:solidFill>
                <a:latin typeface="微軟正黑體"/>
                <a:cs typeface="微軟正黑體"/>
              </a:rPr>
              <a:t>cervical</a:t>
            </a:r>
            <a:r>
              <a:rPr sz="1200" spc="20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1200" spc="-7" dirty="0">
                <a:solidFill>
                  <a:srgbClr val="00525E"/>
                </a:solidFill>
                <a:latin typeface="微軟正黑體"/>
                <a:cs typeface="微軟正黑體"/>
              </a:rPr>
              <a:t>intraepithelial</a:t>
            </a:r>
            <a:r>
              <a:rPr sz="1200" spc="53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1200" spc="-7" dirty="0">
                <a:solidFill>
                  <a:srgbClr val="00525E"/>
                </a:solidFill>
                <a:latin typeface="微軟正黑體"/>
                <a:cs typeface="微軟正黑體"/>
              </a:rPr>
              <a:t>neoplasia</a:t>
            </a:r>
            <a:r>
              <a:rPr sz="1200" spc="13" dirty="0">
                <a:solidFill>
                  <a:srgbClr val="00525E"/>
                </a:solidFill>
                <a:latin typeface="微軟正黑體"/>
                <a:cs typeface="微軟正黑體"/>
              </a:rPr>
              <a:t> </a:t>
            </a:r>
            <a:r>
              <a:rPr sz="1200" spc="-7" dirty="0">
                <a:solidFill>
                  <a:srgbClr val="00525E"/>
                </a:solidFill>
                <a:latin typeface="微軟正黑體"/>
                <a:cs typeface="微軟正黑體"/>
              </a:rPr>
              <a:t>(CIN)=</a:t>
            </a:r>
            <a:r>
              <a:rPr sz="1200" dirty="0">
                <a:solidFill>
                  <a:srgbClr val="00525E"/>
                </a:solidFill>
                <a:latin typeface="微軟正黑體"/>
                <a:cs typeface="微軟正黑體"/>
              </a:rPr>
              <a:t>子宮頸上皮內贅瘤</a:t>
            </a:r>
            <a:endParaRPr sz="1200">
              <a:latin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84781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0C5EB11-98FC-4C11-BE5D-F9C92C51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0"/>
            <a:ext cx="1175657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6144F62-5E8D-4BAB-BDBC-580BE99DD10E}"/>
              </a:ext>
            </a:extLst>
          </p:cNvPr>
          <p:cNvSpPr/>
          <p:nvPr/>
        </p:nvSpPr>
        <p:spPr>
          <a:xfrm>
            <a:off x="0" y="3729488"/>
            <a:ext cx="12192000" cy="31285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6D8BDE5-46A5-422B-8AD0-B9456441E5C2}"/>
              </a:ext>
            </a:extLst>
          </p:cNvPr>
          <p:cNvSpPr/>
          <p:nvPr/>
        </p:nvSpPr>
        <p:spPr>
          <a:xfrm>
            <a:off x="3199322" y="2881222"/>
            <a:ext cx="5532407" cy="2472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222C82D-796E-4C39-977B-F73485FBBB02}"/>
              </a:ext>
            </a:extLst>
          </p:cNvPr>
          <p:cNvSpPr txBox="1"/>
          <p:nvPr/>
        </p:nvSpPr>
        <p:spPr>
          <a:xfrm>
            <a:off x="124722" y="4078026"/>
            <a:ext cx="117565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 16</a:t>
            </a:r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型造成</a:t>
            </a:r>
            <a:r>
              <a:rPr lang="en-US" altLang="zh-TW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的子宮頸癌</a:t>
            </a:r>
            <a:endParaRPr lang="en-US" altLang="zh-TW" sz="5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型造成</a:t>
            </a:r>
            <a:r>
              <a:rPr lang="en-US" altLang="zh-TW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20%</a:t>
            </a:r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的子宮頸癌</a:t>
            </a:r>
            <a:endParaRPr lang="en-US" altLang="zh-TW" sz="5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(31,33,35,39,45,51,52,56,58,59,68,73,82)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造成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30%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的子宮頸癌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0F5E804-DE47-41D8-940D-84853C560237}"/>
              </a:ext>
            </a:extLst>
          </p:cNvPr>
          <p:cNvSpPr/>
          <p:nvPr/>
        </p:nvSpPr>
        <p:spPr>
          <a:xfrm>
            <a:off x="217714" y="4004187"/>
            <a:ext cx="11676860" cy="2536723"/>
          </a:xfrm>
          <a:prstGeom prst="round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8DADE39-E044-472B-ADA7-243E257228D6}"/>
              </a:ext>
            </a:extLst>
          </p:cNvPr>
          <p:cNvSpPr/>
          <p:nvPr/>
        </p:nvSpPr>
        <p:spPr>
          <a:xfrm>
            <a:off x="5965525" y="385648"/>
            <a:ext cx="3993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UPTODATE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60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97F3FE-16AB-4A2A-B6EC-29D57886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004" y="158687"/>
            <a:ext cx="9882555" cy="535491"/>
          </a:xfrm>
        </p:spPr>
        <p:txBody>
          <a:bodyPr/>
          <a:lstStyle/>
          <a:p>
            <a:r>
              <a:rPr lang="zh-TW" altLang="en-US" dirty="0"/>
              <a:t>背景資訊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0AC9E3F-62BE-46DE-8EE8-18A5C0D9A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719"/>
            <a:ext cx="12192000" cy="537856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7E1B0FB-D307-4BAA-ADA1-7461314610C6}"/>
              </a:ext>
            </a:extLst>
          </p:cNvPr>
          <p:cNvSpPr/>
          <p:nvPr/>
        </p:nvSpPr>
        <p:spPr>
          <a:xfrm>
            <a:off x="0" y="3541486"/>
            <a:ext cx="12192000" cy="33165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BFF4199-9FDB-4424-8DE2-71D506C6DB22}"/>
              </a:ext>
            </a:extLst>
          </p:cNvPr>
          <p:cNvSpPr txBox="1"/>
          <p:nvPr/>
        </p:nvSpPr>
        <p:spPr>
          <a:xfrm>
            <a:off x="217715" y="3933531"/>
            <a:ext cx="1175657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現行有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疫苗：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價、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價、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其中以</a:t>
            </a:r>
            <a:r>
              <a:rPr lang="en-US" altLang="zh-TW" sz="11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1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</a:t>
            </a:r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最廣泛被使用</a:t>
            </a:r>
            <a:endParaRPr lang="zh-TW" alt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4438B53-FE50-44A3-896D-0690C90F4C40}"/>
              </a:ext>
            </a:extLst>
          </p:cNvPr>
          <p:cNvSpPr/>
          <p:nvPr/>
        </p:nvSpPr>
        <p:spPr>
          <a:xfrm>
            <a:off x="217714" y="3883377"/>
            <a:ext cx="11676860" cy="2611542"/>
          </a:xfrm>
          <a:prstGeom prst="round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D9E70D5-C94F-4B7D-B40A-63BC331603B6}"/>
              </a:ext>
            </a:extLst>
          </p:cNvPr>
          <p:cNvSpPr/>
          <p:nvPr/>
        </p:nvSpPr>
        <p:spPr>
          <a:xfrm>
            <a:off x="3148522" y="2742478"/>
            <a:ext cx="5532407" cy="2472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25EB8DC-5935-4D6B-9FD0-9E009673CE68}"/>
              </a:ext>
            </a:extLst>
          </p:cNvPr>
          <p:cNvSpPr/>
          <p:nvPr/>
        </p:nvSpPr>
        <p:spPr>
          <a:xfrm>
            <a:off x="6433594" y="-20866"/>
            <a:ext cx="3993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UPTODATE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867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C9A00E-7DE1-44DC-A06B-6459B6A0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040AD5-7DB6-4A34-9322-618206A1B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BDD787F-7400-46B4-B79C-7484EEE6F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41" y="0"/>
            <a:ext cx="11151918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5161089-9C05-48EC-9AE0-D94FA486249E}"/>
              </a:ext>
            </a:extLst>
          </p:cNvPr>
          <p:cNvSpPr/>
          <p:nvPr/>
        </p:nvSpPr>
        <p:spPr>
          <a:xfrm>
            <a:off x="0" y="0"/>
            <a:ext cx="3288890" cy="6857999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87B0D96-2E6F-4DA8-91AF-AE8FB99F80B4}"/>
              </a:ext>
            </a:extLst>
          </p:cNvPr>
          <p:cNvSpPr txBox="1"/>
          <p:nvPr/>
        </p:nvSpPr>
        <p:spPr>
          <a:xfrm>
            <a:off x="217715" y="340289"/>
            <a:ext cx="289910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ASCO</a:t>
            </a:r>
          </a:p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提出</a:t>
            </a:r>
            <a:r>
              <a:rPr lang="en-US" altLang="zh-TW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疫苗在</a:t>
            </a:r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預防子宮頸癌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上有</a:t>
            </a:r>
            <a:r>
              <a:rPr lang="zh-TW" altLang="en-US" sz="4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顯著效果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，並提出</a:t>
            </a:r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建議施打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B685B4F-386E-401B-9273-594063D71736}"/>
              </a:ext>
            </a:extLst>
          </p:cNvPr>
          <p:cNvSpPr/>
          <p:nvPr/>
        </p:nvSpPr>
        <p:spPr>
          <a:xfrm>
            <a:off x="217714" y="340290"/>
            <a:ext cx="2879447" cy="6278641"/>
          </a:xfrm>
          <a:prstGeom prst="round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7BBD88-BA96-4EF0-B5F0-65F8D55A5435}"/>
              </a:ext>
            </a:extLst>
          </p:cNvPr>
          <p:cNvSpPr/>
          <p:nvPr/>
        </p:nvSpPr>
        <p:spPr>
          <a:xfrm>
            <a:off x="6096000" y="133246"/>
            <a:ext cx="3993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UPTODATE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6314362"/>
      </p:ext>
    </p:extLst>
  </p:cSld>
  <p:clrMapOvr>
    <a:masterClrMapping/>
  </p:clrMapOvr>
</p:sld>
</file>

<file path=ppt/theme/theme1.xml><?xml version="1.0" encoding="utf-8"?>
<a:theme xmlns:a="http://schemas.openxmlformats.org/drawingml/2006/main" name="A000120140530A99PPBG">
  <a:themeElements>
    <a:clrScheme name="自定义 570">
      <a:dk1>
        <a:srgbClr val="47494B"/>
      </a:dk1>
      <a:lt1>
        <a:srgbClr val="FFFFFF"/>
      </a:lt1>
      <a:dk2>
        <a:srgbClr val="454749"/>
      </a:dk2>
      <a:lt2>
        <a:srgbClr val="FFFFFF"/>
      </a:lt2>
      <a:accent1>
        <a:srgbClr val="046FB6"/>
      </a:accent1>
      <a:accent2>
        <a:srgbClr val="22B1DE"/>
      </a:accent2>
      <a:accent3>
        <a:srgbClr val="7B93D7"/>
      </a:accent3>
      <a:accent4>
        <a:srgbClr val="5D76BA"/>
      </a:accent4>
      <a:accent5>
        <a:srgbClr val="00B050"/>
      </a:accent5>
      <a:accent6>
        <a:srgbClr val="FFC000"/>
      </a:accent6>
      <a:hlink>
        <a:srgbClr val="00B0F0"/>
      </a:hlink>
      <a:folHlink>
        <a:srgbClr val="AFB2B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主题​​">
  <a:themeElements>
    <a:clrScheme name="自定义 2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15686"/>
      </a:accent1>
      <a:accent2>
        <a:srgbClr val="FCC540"/>
      </a:accent2>
      <a:accent3>
        <a:srgbClr val="554C51"/>
      </a:accent3>
      <a:accent4>
        <a:srgbClr val="35D1F1"/>
      </a:accent4>
      <a:accent5>
        <a:srgbClr val="7F7F7F"/>
      </a:accent5>
      <a:accent6>
        <a:srgbClr val="ED7D31"/>
      </a:accent6>
      <a:hlink>
        <a:srgbClr val="034A9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15686"/>
      </a:accent1>
      <a:accent2>
        <a:srgbClr val="FCC540"/>
      </a:accent2>
      <a:accent3>
        <a:srgbClr val="554C51"/>
      </a:accent3>
      <a:accent4>
        <a:srgbClr val="35D1F1"/>
      </a:accent4>
      <a:accent5>
        <a:srgbClr val="7F7F7F"/>
      </a:accent5>
      <a:accent6>
        <a:srgbClr val="ED7D31"/>
      </a:accent6>
      <a:hlink>
        <a:srgbClr val="034A9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自定义 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15686"/>
      </a:accent1>
      <a:accent2>
        <a:srgbClr val="FCC540"/>
      </a:accent2>
      <a:accent3>
        <a:srgbClr val="554C51"/>
      </a:accent3>
      <a:accent4>
        <a:srgbClr val="35D1F1"/>
      </a:accent4>
      <a:accent5>
        <a:srgbClr val="7F7F7F"/>
      </a:accent5>
      <a:accent6>
        <a:srgbClr val="ED7D31"/>
      </a:accent6>
      <a:hlink>
        <a:srgbClr val="034A90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自定义 2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15686"/>
      </a:accent1>
      <a:accent2>
        <a:srgbClr val="FCC540"/>
      </a:accent2>
      <a:accent3>
        <a:srgbClr val="554C51"/>
      </a:accent3>
      <a:accent4>
        <a:srgbClr val="35D1F1"/>
      </a:accent4>
      <a:accent5>
        <a:srgbClr val="7F7F7F"/>
      </a:accent5>
      <a:accent6>
        <a:srgbClr val="ED7D31"/>
      </a:accent6>
      <a:hlink>
        <a:srgbClr val="034A9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​​">
  <a:themeElements>
    <a:clrScheme name="自定义 2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15686"/>
      </a:accent1>
      <a:accent2>
        <a:srgbClr val="FCC540"/>
      </a:accent2>
      <a:accent3>
        <a:srgbClr val="554C51"/>
      </a:accent3>
      <a:accent4>
        <a:srgbClr val="35D1F1"/>
      </a:accent4>
      <a:accent5>
        <a:srgbClr val="7F7F7F"/>
      </a:accent5>
      <a:accent6>
        <a:srgbClr val="ED7D31"/>
      </a:accent6>
      <a:hlink>
        <a:srgbClr val="034A9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主题​​">
  <a:themeElements>
    <a:clrScheme name="自定义 2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15686"/>
      </a:accent1>
      <a:accent2>
        <a:srgbClr val="FCC540"/>
      </a:accent2>
      <a:accent3>
        <a:srgbClr val="554C51"/>
      </a:accent3>
      <a:accent4>
        <a:srgbClr val="35D1F1"/>
      </a:accent4>
      <a:accent5>
        <a:srgbClr val="7F7F7F"/>
      </a:accent5>
      <a:accent6>
        <a:srgbClr val="ED7D31"/>
      </a:accent6>
      <a:hlink>
        <a:srgbClr val="034A9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​​">
  <a:themeElements>
    <a:clrScheme name="自定义 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15686"/>
      </a:accent1>
      <a:accent2>
        <a:srgbClr val="FCC540"/>
      </a:accent2>
      <a:accent3>
        <a:srgbClr val="554C51"/>
      </a:accent3>
      <a:accent4>
        <a:srgbClr val="35D1F1"/>
      </a:accent4>
      <a:accent5>
        <a:srgbClr val="7F7F7F"/>
      </a:accent5>
      <a:accent6>
        <a:srgbClr val="ED7D31"/>
      </a:accent6>
      <a:hlink>
        <a:srgbClr val="034A90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3318</TotalTime>
  <Words>1776</Words>
  <Application>Microsoft Office PowerPoint</Application>
  <PresentationFormat>寬螢幕</PresentationFormat>
  <Paragraphs>381</Paragraphs>
  <Slides>55</Slides>
  <Notes>40</Notes>
  <HiddenSlides>0</HiddenSlides>
  <MMClips>0</MMClips>
  <ScaleCrop>false</ScaleCrop>
  <HeadingPairs>
    <vt:vector size="8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86" baseType="lpstr">
      <vt:lpstr>Script MT Bold</vt:lpstr>
      <vt:lpstr>微軟正黑體</vt:lpstr>
      <vt:lpstr>Century Gothic</vt:lpstr>
      <vt:lpstr>Calibri</vt:lpstr>
      <vt:lpstr>DFKai-SB</vt:lpstr>
      <vt:lpstr>Noto Sans Symbols</vt:lpstr>
      <vt:lpstr>Microsoft Yahei</vt:lpstr>
      <vt:lpstr>等线</vt:lpstr>
      <vt:lpstr>等线 Light</vt:lpstr>
      <vt:lpstr>Microsoft Yahei</vt:lpstr>
      <vt:lpstr>Impact</vt:lpstr>
      <vt:lpstr>Microsoft PhagsPa</vt:lpstr>
      <vt:lpstr>BlinkMacSystemFont</vt:lpstr>
      <vt:lpstr>Limelight</vt:lpstr>
      <vt:lpstr>Teko</vt:lpstr>
      <vt:lpstr>Arial</vt:lpstr>
      <vt:lpstr>新細明體</vt:lpstr>
      <vt:lpstr>Times New Roman</vt:lpstr>
      <vt:lpstr>微軟正黑體</vt:lpstr>
      <vt:lpstr>A000120140530A99PPBG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9_Office 主题​​</vt:lpstr>
      <vt:lpstr>Office 主题</vt:lpstr>
      <vt:lpstr>點陣圖影像</vt:lpstr>
      <vt:lpstr>109嘉義基督教醫院   實證醫學競賽</vt:lpstr>
      <vt:lpstr>臨床情境</vt:lpstr>
      <vt:lpstr>PICO-1</vt:lpstr>
      <vt:lpstr>PICO-2</vt:lpstr>
      <vt:lpstr>PowerPoint 簡報</vt:lpstr>
      <vt:lpstr>PowerPoint 簡報</vt:lpstr>
      <vt:lpstr>PowerPoint 簡報</vt:lpstr>
      <vt:lpstr>背景資訊</vt:lpstr>
      <vt:lpstr>PowerPoint 簡報</vt:lpstr>
      <vt:lpstr>背景資訊</vt:lpstr>
      <vt:lpstr>PowerPoint 簡報</vt:lpstr>
      <vt:lpstr>Five Steps to Practice EBM (5 As)</vt:lpstr>
      <vt:lpstr>PowerPoint 簡報</vt:lpstr>
      <vt:lpstr>臨床情境</vt:lpstr>
      <vt:lpstr>PICO-2</vt:lpstr>
      <vt:lpstr>Transform To Our Key Words</vt:lpstr>
      <vt:lpstr>Type of Study Design</vt:lpstr>
      <vt:lpstr>PowerPoint 簡報</vt:lpstr>
      <vt:lpstr>Acquiring Electronic Databases </vt:lpstr>
      <vt:lpstr>Search Query - Pubmed (272)</vt:lpstr>
      <vt:lpstr>PowerPoint 簡報</vt:lpstr>
      <vt:lpstr>Search Query – Cochrane library (11)</vt:lpstr>
      <vt:lpstr>Search Query-Pubmed-Meta analysis (30) </vt:lpstr>
      <vt:lpstr> Search Query-Pubmed – RCT (182 0) </vt:lpstr>
      <vt:lpstr> Search Query-Pubmed – In Process (110) </vt:lpstr>
      <vt:lpstr>Search Query - TRIP (30)</vt:lpstr>
      <vt:lpstr>Search Query- 華藝線上圖書館 (60) </vt:lpstr>
      <vt:lpstr>Search Query</vt:lpstr>
      <vt:lpstr>選擇本篇的理由-PICO符合</vt:lpstr>
      <vt:lpstr>PowerPoint 簡報</vt:lpstr>
      <vt:lpstr>Selected Critical Appraisal Tools</vt:lpstr>
      <vt:lpstr>文獻評讀-SM/Meta analysis</vt:lpstr>
      <vt:lpstr>文獻評讀-SM/Meta analysis</vt:lpstr>
      <vt:lpstr>文獻評讀-SM/Meta analysis</vt:lpstr>
      <vt:lpstr>文獻評讀-SM/Meta analysis</vt:lpstr>
      <vt:lpstr>文獻評讀-SM/Meta analysis</vt:lpstr>
      <vt:lpstr>文獻評讀-SM/Meta analysis</vt:lpstr>
      <vt:lpstr>文獻評讀-SM/Meta analysis</vt:lpstr>
      <vt:lpstr>文獻評讀-SM/Meta analysis</vt:lpstr>
      <vt:lpstr>文獻評讀-SM/Meta analysis</vt:lpstr>
      <vt:lpstr>文獻評讀-SM/Meta analysis</vt:lpstr>
      <vt:lpstr>文獻評讀-SM/Meta analysis</vt:lpstr>
      <vt:lpstr>文獻評讀-SM/Meta analysis</vt:lpstr>
      <vt:lpstr>Appraising-CASP checklist </vt:lpstr>
      <vt:lpstr>Level of evidence &amp; Grade of Recommendation</vt:lpstr>
      <vt:lpstr>PowerPoint 簡報</vt:lpstr>
      <vt:lpstr>贊成公費疫苗施打嗎？</vt:lpstr>
      <vt:lpstr>PowerPoint 簡報</vt:lpstr>
      <vt:lpstr>PowerPoint 簡報</vt:lpstr>
      <vt:lpstr>贊成公費疫苗施打嗎？</vt:lpstr>
      <vt:lpstr>醫病共享決策（SDM）</vt:lpstr>
      <vt:lpstr>PowerPoint 簡報</vt:lpstr>
      <vt:lpstr>PowerPoint 簡報</vt:lpstr>
      <vt:lpstr>給病人的建議…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109嘉義基督教醫院   實證醫學競賽</dc:title>
  <dc:creator>优品PPT</dc:creator>
  <cp:lastModifiedBy>品叡 黃</cp:lastModifiedBy>
  <cp:revision>122</cp:revision>
  <dcterms:created xsi:type="dcterms:W3CDTF">2017-08-18T03:02:00Z</dcterms:created>
  <dcterms:modified xsi:type="dcterms:W3CDTF">2020-12-18T05:58:27Z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